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5"/>
  </p:notesMasterIdLst>
  <p:sldIdLst>
    <p:sldId id="293" r:id="rId2"/>
    <p:sldId id="268" r:id="rId3"/>
    <p:sldId id="257" r:id="rId4"/>
    <p:sldId id="263" r:id="rId5"/>
    <p:sldId id="270" r:id="rId6"/>
    <p:sldId id="266" r:id="rId7"/>
    <p:sldId id="265" r:id="rId8"/>
    <p:sldId id="278" r:id="rId9"/>
    <p:sldId id="279" r:id="rId10"/>
    <p:sldId id="282" r:id="rId11"/>
    <p:sldId id="285" r:id="rId12"/>
    <p:sldId id="288" r:id="rId13"/>
    <p:sldId id="28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04449380270486E-2"/>
          <c:y val="3.4886157690618605E-2"/>
          <c:w val="0.90258466503447876"/>
          <c:h val="0.81072400121233867"/>
        </c:manualLayout>
      </c:layout>
      <c:lineChart>
        <c:grouping val="standard"/>
        <c:varyColors val="0"/>
        <c:ser>
          <c:idx val="0"/>
          <c:order val="0"/>
          <c:tx>
            <c:strRef>
              <c:f>Sheet8!$C$152</c:f>
              <c:strCache>
                <c:ptCount val="1"/>
                <c:pt idx="0">
                  <c:v>Intervention</c:v>
                </c:pt>
              </c:strCache>
            </c:strRef>
          </c:tx>
          <c:marker>
            <c:symbol val="none"/>
          </c:marker>
          <c:dPt>
            <c:idx val="1"/>
            <c:bubble3D val="0"/>
            <c:spPr>
              <a:ln w="31750"/>
            </c:spPr>
          </c:dPt>
          <c:dLbls>
            <c:dLbl>
              <c:idx val="0"/>
              <c:layout>
                <c:manualLayout>
                  <c:x val="-5.8307189882243801E-2"/>
                  <c:y val="4.1189937287509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7021927324390131E-2"/>
                  <c:y val="-5.2173920564178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de-DE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Sheet8!$D$151:$E$151</c:f>
              <c:strCache>
                <c:ptCount val="2"/>
                <c:pt idx="0">
                  <c:v>Baseline</c:v>
                </c:pt>
                <c:pt idx="1">
                  <c:v>Endline</c:v>
                </c:pt>
              </c:strCache>
            </c:strRef>
          </c:cat>
          <c:val>
            <c:numRef>
              <c:f>Sheet8!$D$152:$E$152</c:f>
              <c:numCache>
                <c:formatCode>0.0%</c:formatCode>
                <c:ptCount val="2"/>
                <c:pt idx="0">
                  <c:v>8.3182093163944343E-2</c:v>
                </c:pt>
                <c:pt idx="1">
                  <c:v>0.5200381679389311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Sheet8!$C$153</c:f>
              <c:strCache>
                <c:ptCount val="1"/>
                <c:pt idx="0">
                  <c:v>Control</c:v>
                </c:pt>
              </c:strCache>
            </c:strRef>
          </c:tx>
          <c:spPr>
            <a:ln w="31750"/>
          </c:spPr>
          <c:marker>
            <c:symbol val="none"/>
          </c:marker>
          <c:dLbls>
            <c:dLbl>
              <c:idx val="0"/>
              <c:layout>
                <c:manualLayout>
                  <c:x val="-5.6426312789268143E-2"/>
                  <c:y val="-4.6681928925844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1379296045463324E-2"/>
                  <c:y val="5.49199163833462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de-DE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Sheet8!$D$151:$E$151</c:f>
              <c:strCache>
                <c:ptCount val="2"/>
                <c:pt idx="0">
                  <c:v>Baseline</c:v>
                </c:pt>
                <c:pt idx="1">
                  <c:v>Endline</c:v>
                </c:pt>
              </c:strCache>
            </c:strRef>
          </c:cat>
          <c:val>
            <c:numRef>
              <c:f>Sheet8!$D$153:$E$153</c:f>
              <c:numCache>
                <c:formatCode>0.0%</c:formatCode>
                <c:ptCount val="2"/>
                <c:pt idx="0">
                  <c:v>0.11815220610008886</c:v>
                </c:pt>
                <c:pt idx="1">
                  <c:v>0.42645413870246102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6027392"/>
        <c:axId val="84997760"/>
      </c:lineChart>
      <c:catAx>
        <c:axId val="1160273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de-DE"/>
            </a:pPr>
            <a:endParaRPr lang="en-US"/>
          </a:p>
        </c:txPr>
        <c:crossAx val="84997760"/>
        <c:crosses val="autoZero"/>
        <c:auto val="1"/>
        <c:lblAlgn val="ctr"/>
        <c:lblOffset val="100"/>
        <c:noMultiLvlLbl val="0"/>
      </c:catAx>
      <c:valAx>
        <c:axId val="84997760"/>
        <c:scaling>
          <c:orientation val="minMax"/>
          <c:max val="0.60000000000000031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lang="de-DE"/>
            </a:pPr>
            <a:endParaRPr lang="en-US"/>
          </a:p>
        </c:txPr>
        <c:crossAx val="1160273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5023994511985733E-2"/>
          <c:y val="0.93386842052915142"/>
          <c:w val="0.91321218411446725"/>
          <c:h val="4.9655604555844904E-2"/>
        </c:manualLayout>
      </c:layout>
      <c:overlay val="0"/>
      <c:txPr>
        <a:bodyPr/>
        <a:lstStyle/>
        <a:p>
          <a:pPr>
            <a:defRPr lang="de-DE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7B19C-0667-4418-A13A-FB805D6388CF}" type="datetimeFigureOut">
              <a:rPr lang="en-GB" smtClean="0"/>
              <a:t>30/03/2017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BA0717-CE2B-40BC-B79C-F32B8D9A6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416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A0717-CE2B-40BC-B79C-F32B8D9A684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780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32F7-35CE-4A68-A4CA-3D64DA5DE20F}" type="datetimeFigureOut">
              <a:rPr lang="en-GB" smtClean="0"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5B96D-5D06-4CE9-8E79-C025C28D8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906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32F7-35CE-4A68-A4CA-3D64DA5DE20F}" type="datetimeFigureOut">
              <a:rPr lang="en-GB" smtClean="0"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5B96D-5D06-4CE9-8E79-C025C28D8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764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32F7-35CE-4A68-A4CA-3D64DA5DE20F}" type="datetimeFigureOut">
              <a:rPr lang="en-GB" smtClean="0"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5B96D-5D06-4CE9-8E79-C025C28D8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77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32F7-35CE-4A68-A4CA-3D64DA5DE20F}" type="datetimeFigureOut">
              <a:rPr lang="en-GB" smtClean="0"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5B96D-5D06-4CE9-8E79-C025C28D8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557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32F7-35CE-4A68-A4CA-3D64DA5DE20F}" type="datetimeFigureOut">
              <a:rPr lang="en-GB" smtClean="0"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5B96D-5D06-4CE9-8E79-C025C28D8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319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32F7-35CE-4A68-A4CA-3D64DA5DE20F}" type="datetimeFigureOut">
              <a:rPr lang="en-GB" smtClean="0"/>
              <a:t>30/03/2017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5B96D-5D06-4CE9-8E79-C025C28D8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750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32F7-35CE-4A68-A4CA-3D64DA5DE20F}" type="datetimeFigureOut">
              <a:rPr lang="en-GB" smtClean="0"/>
              <a:t>30/03/2017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5B96D-5D06-4CE9-8E79-C025C28D8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71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32F7-35CE-4A68-A4CA-3D64DA5DE20F}" type="datetimeFigureOut">
              <a:rPr lang="en-GB" smtClean="0"/>
              <a:t>30/03/2017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5B96D-5D06-4CE9-8E79-C025C28D8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65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32F7-35CE-4A68-A4CA-3D64DA5DE20F}" type="datetimeFigureOut">
              <a:rPr lang="en-GB" smtClean="0"/>
              <a:t>30/03/2017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5B96D-5D06-4CE9-8E79-C025C28D8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570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32F7-35CE-4A68-A4CA-3D64DA5DE20F}" type="datetimeFigureOut">
              <a:rPr lang="en-GB" smtClean="0"/>
              <a:t>30/03/2017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5B96D-5D06-4CE9-8E79-C025C28D8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10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32F7-35CE-4A68-A4CA-3D64DA5DE20F}" type="datetimeFigureOut">
              <a:rPr lang="en-GB" smtClean="0"/>
              <a:t>30/03/2017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5B96D-5D06-4CE9-8E79-C025C28D8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08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732F7-35CE-4A68-A4CA-3D64DA5DE20F}" type="datetimeFigureOut">
              <a:rPr lang="en-GB" smtClean="0"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5B96D-5D06-4CE9-8E79-C025C28D8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21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916832"/>
          </a:xfrm>
          <a:solidFill>
            <a:srgbClr val="FF0000"/>
          </a:solidFill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</a:pPr>
            <a:r>
              <a:rPr lang="en-GB" sz="2800" b="1" dirty="0">
                <a:solidFill>
                  <a:schemeClr val="bg1"/>
                </a:solidFill>
                <a:ea typeface="+mn-ea"/>
                <a:cs typeface="+mn-cs"/>
              </a:rPr>
              <a:t>Effectiveness of </a:t>
            </a:r>
            <a:r>
              <a:rPr lang="en-GB" sz="2800" b="1" dirty="0" smtClean="0">
                <a:solidFill>
                  <a:schemeClr val="bg1"/>
                </a:solidFill>
                <a:ea typeface="+mn-ea"/>
                <a:cs typeface="+mn-cs"/>
              </a:rPr>
              <a:t>expanded </a:t>
            </a:r>
            <a:r>
              <a:rPr lang="en-GB" sz="2800" b="1" dirty="0">
                <a:solidFill>
                  <a:schemeClr val="bg1"/>
                </a:solidFill>
                <a:ea typeface="+mn-ea"/>
                <a:cs typeface="+mn-cs"/>
              </a:rPr>
              <a:t>delivery </a:t>
            </a:r>
            <a:r>
              <a:rPr lang="en-GB" sz="2800" b="1" dirty="0" smtClean="0">
                <a:solidFill>
                  <a:schemeClr val="bg1"/>
                </a:solidFill>
                <a:ea typeface="+mn-ea"/>
                <a:cs typeface="+mn-cs"/>
              </a:rPr>
              <a:t>mechanisms/ Channels and </a:t>
            </a:r>
            <a:r>
              <a:rPr lang="en-GB" sz="2800" b="1" dirty="0">
                <a:solidFill>
                  <a:schemeClr val="bg1"/>
                </a:solidFill>
                <a:ea typeface="+mn-ea"/>
                <a:cs typeface="+mn-cs"/>
              </a:rPr>
              <a:t>empowerment of caregivers </a:t>
            </a:r>
            <a:r>
              <a:rPr lang="en-GB" sz="2800" b="1" dirty="0" smtClean="0">
                <a:solidFill>
                  <a:schemeClr val="bg1"/>
                </a:solidFill>
                <a:ea typeface="+mn-ea"/>
                <a:cs typeface="+mn-cs"/>
              </a:rPr>
              <a:t>in improving </a:t>
            </a:r>
            <a:r>
              <a:rPr lang="en-GB" sz="2800" b="1" dirty="0">
                <a:solidFill>
                  <a:schemeClr val="bg1"/>
                </a:solidFill>
                <a:ea typeface="+mn-ea"/>
                <a:cs typeface="+mn-cs"/>
              </a:rPr>
              <a:t>access of ORS and Zinc </a:t>
            </a:r>
            <a:r>
              <a:rPr lang="en-GB" sz="2800" b="1" dirty="0" smtClean="0">
                <a:solidFill>
                  <a:schemeClr val="bg1"/>
                </a:solidFill>
                <a:ea typeface="+mn-ea"/>
                <a:cs typeface="+mn-cs"/>
              </a:rPr>
              <a:t>in </a:t>
            </a:r>
            <a:r>
              <a:rPr lang="en-GB" sz="2800" b="1" dirty="0" err="1" smtClean="0">
                <a:solidFill>
                  <a:schemeClr val="bg1"/>
                </a:solidFill>
                <a:ea typeface="+mn-ea"/>
                <a:cs typeface="+mn-cs"/>
              </a:rPr>
              <a:t>Narok</a:t>
            </a:r>
            <a:r>
              <a:rPr lang="en-GB" sz="2800" b="1" dirty="0" smtClean="0">
                <a:solidFill>
                  <a:schemeClr val="bg1"/>
                </a:solidFill>
                <a:ea typeface="+mn-ea"/>
                <a:cs typeface="+mn-cs"/>
              </a:rPr>
              <a:t> </a:t>
            </a:r>
            <a:r>
              <a:rPr lang="en-GB" sz="2800" b="1" dirty="0">
                <a:solidFill>
                  <a:schemeClr val="bg1"/>
                </a:solidFill>
                <a:ea typeface="+mn-ea"/>
                <a:cs typeface="+mn-cs"/>
              </a:rPr>
              <a:t>County, Kenya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8122" y="2060848"/>
            <a:ext cx="7704856" cy="4136752"/>
          </a:xfrm>
        </p:spPr>
        <p:txBody>
          <a:bodyPr>
            <a:noAutofit/>
          </a:bodyPr>
          <a:lstStyle/>
          <a:p>
            <a:pPr algn="l"/>
            <a:r>
              <a:rPr lang="en-GB" sz="2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Josephat Nyagero</a:t>
            </a:r>
            <a:r>
              <a:rPr lang="en-GB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Amref Health Africa</a:t>
            </a:r>
          </a:p>
          <a:p>
            <a:pPr algn="l"/>
            <a:r>
              <a:rPr lang="en-GB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Elijah </a:t>
            </a:r>
            <a:r>
              <a:rPr lang="en-GB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Mbiti</a:t>
            </a:r>
            <a:r>
              <a:rPr lang="en-GB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Micronutrient Initiative Kenya Office</a:t>
            </a:r>
          </a:p>
          <a:p>
            <a:pPr algn="l"/>
            <a:r>
              <a:rPr lang="en-GB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Josphat </a:t>
            </a:r>
            <a:r>
              <a:rPr lang="en-GB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Mutua</a:t>
            </a:r>
            <a:r>
              <a:rPr lang="en-GB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NCAHU </a:t>
            </a:r>
            <a:r>
              <a:rPr lang="en-GB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</a:t>
            </a:r>
            <a:r>
              <a:rPr lang="en-GB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Headquarters, Kenya</a:t>
            </a:r>
          </a:p>
          <a:p>
            <a:pPr algn="l"/>
            <a:r>
              <a:rPr lang="en-GB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Jacqueline </a:t>
            </a:r>
            <a:r>
              <a:rPr lang="en-GB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Kung`u</a:t>
            </a:r>
            <a:r>
              <a:rPr lang="en-GB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Micronutrient Initiative Regional Office</a:t>
            </a:r>
          </a:p>
          <a:p>
            <a:r>
              <a:rPr lang="en-GB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l"/>
            <a:r>
              <a:rPr lang="en-GB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To: </a:t>
            </a:r>
            <a:r>
              <a:rPr lang="en-GB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6</a:t>
            </a:r>
            <a:r>
              <a:rPr lang="en-GB" sz="2400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GB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East African Health and Scientific Conference</a:t>
            </a:r>
            <a:endParaRPr lang="en-GB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GB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GB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Venue: 	</a:t>
            </a:r>
            <a:r>
              <a:rPr lang="en-GB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Ecole</a:t>
            </a:r>
            <a:r>
              <a:rPr lang="en-GB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Technique </a:t>
            </a:r>
            <a:r>
              <a:rPr lang="en-GB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Professionelle</a:t>
            </a:r>
            <a:r>
              <a:rPr lang="en-GB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Bujumbura, 		Republic of Burundi, March 30, 2017</a:t>
            </a:r>
            <a:endParaRPr lang="en-GB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sz="2800" dirty="0"/>
          </a:p>
        </p:txBody>
      </p:sp>
      <p:pic>
        <p:nvPicPr>
          <p:cNvPr id="2050" name="Picture 1" descr="Description: C:\Users\carolyne.khamala\Desktop\AMREF_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16073"/>
            <a:ext cx="1128712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7" descr="MI en_logo_colour-lr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6197600"/>
            <a:ext cx="1590675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946198"/>
            <a:ext cx="1065213" cy="9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762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GB" sz="3200" dirty="0">
                <a:solidFill>
                  <a:schemeClr val="bg1"/>
                </a:solidFill>
              </a:rPr>
              <a:t>Use of ORS </a:t>
            </a:r>
            <a:r>
              <a:rPr lang="en-GB" sz="3200" dirty="0" smtClean="0">
                <a:solidFill>
                  <a:schemeClr val="bg1"/>
                </a:solidFill>
              </a:rPr>
              <a:t>and Zinc </a:t>
            </a:r>
            <a:r>
              <a:rPr lang="en-GB" sz="3200" dirty="0">
                <a:solidFill>
                  <a:schemeClr val="bg1"/>
                </a:solidFill>
              </a:rPr>
              <a:t>among children experiencing </a:t>
            </a:r>
            <a:r>
              <a:rPr lang="en-GB" sz="3200" dirty="0" smtClean="0">
                <a:solidFill>
                  <a:schemeClr val="bg1"/>
                </a:solidFill>
              </a:rPr>
              <a:t>diarrhoea </a:t>
            </a:r>
            <a:r>
              <a:rPr lang="en-GB" sz="3200" dirty="0">
                <a:solidFill>
                  <a:schemeClr val="bg1"/>
                </a:solidFill>
              </a:rPr>
              <a:t>in the last two weeks by study arm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Overall </a:t>
            </a:r>
            <a:endParaRPr lang="en-GB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GB" dirty="0" smtClean="0"/>
              <a:t>ORS and Zinc at </a:t>
            </a:r>
            <a:r>
              <a:rPr lang="en-GB" dirty="0"/>
              <a:t>baseline was 5.1% and 28.6% at end-line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Within group comparisons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b="1" dirty="0"/>
              <a:t>Control: </a:t>
            </a:r>
            <a:r>
              <a:rPr lang="en-GB" dirty="0"/>
              <a:t>End-line (18.7</a:t>
            </a:r>
            <a:r>
              <a:rPr lang="en-GB" dirty="0" smtClean="0"/>
              <a:t>%); baseline </a:t>
            </a:r>
            <a:r>
              <a:rPr lang="en-GB" dirty="0"/>
              <a:t>(7.2%); (p&lt;0.001) with 11.5%; denoted as α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b="1" dirty="0"/>
              <a:t>Intervention: </a:t>
            </a:r>
            <a:r>
              <a:rPr lang="en-GB" dirty="0"/>
              <a:t>End-line (38.4</a:t>
            </a:r>
            <a:r>
              <a:rPr lang="en-GB" dirty="0" smtClean="0"/>
              <a:t>%); baseline </a:t>
            </a:r>
            <a:r>
              <a:rPr lang="en-GB" dirty="0"/>
              <a:t>(3.1%); (p&lt;0.001), with 35.3%; denoted as β). </a:t>
            </a:r>
            <a:endParaRPr lang="en-GB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Change </a:t>
            </a:r>
            <a:r>
              <a:rPr lang="en-GB" dirty="0"/>
              <a:t>in use of ORS and </a:t>
            </a:r>
            <a:r>
              <a:rPr lang="en-GB" dirty="0" smtClean="0"/>
              <a:t>Zinc </a:t>
            </a:r>
            <a:r>
              <a:rPr lang="en-GB" dirty="0"/>
              <a:t>attributable to the intervention (effect size; β-α) was 23.8</a:t>
            </a:r>
            <a:r>
              <a:rPr lang="en-GB" dirty="0" smtClean="0"/>
              <a:t>%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081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127"/>
            <a:ext cx="9144000" cy="11430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</a:rPr>
              <a:t>Conclusions and </a:t>
            </a:r>
            <a:r>
              <a:rPr lang="en-GB" sz="3200" b="1" dirty="0" err="1" smtClean="0">
                <a:solidFill>
                  <a:schemeClr val="bg1"/>
                </a:solidFill>
              </a:rPr>
              <a:t>Recomendations</a:t>
            </a: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528" y="1107896"/>
            <a:ext cx="8640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2400" dirty="0" smtClean="0"/>
              <a:t>Empowerment of mothers and caregivers through training and IEC activities increases knowledge </a:t>
            </a:r>
            <a:r>
              <a:rPr lang="en-GB" sz="2400" dirty="0"/>
              <a:t>on diarrhoea home </a:t>
            </a:r>
            <a:r>
              <a:rPr lang="en-GB" sz="2400" smtClean="0"/>
              <a:t>management by &lt;20% </a:t>
            </a:r>
            <a:endParaRPr lang="en-GB" sz="24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8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2400" dirty="0" smtClean="0"/>
              <a:t>Use of alternative mechanisms/outlets for </a:t>
            </a:r>
            <a:r>
              <a:rPr lang="en-GB" sz="2400" dirty="0"/>
              <a:t>delivery of ORS and </a:t>
            </a:r>
            <a:r>
              <a:rPr lang="en-GB" sz="2400" dirty="0" smtClean="0"/>
              <a:t>Zinc increases by &gt;20% the adjunct use of zinc in </a:t>
            </a:r>
            <a:r>
              <a:rPr lang="en-GB" sz="2400" dirty="0"/>
              <a:t>diarrhoea </a:t>
            </a:r>
            <a:r>
              <a:rPr lang="en-GB" sz="2400" dirty="0" smtClean="0"/>
              <a:t>home management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8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2400" dirty="0" smtClean="0"/>
              <a:t>Scale-up of the innovative mechanism to </a:t>
            </a:r>
            <a:r>
              <a:rPr lang="en-GB" sz="2400" dirty="0"/>
              <a:t>delivery </a:t>
            </a:r>
            <a:r>
              <a:rPr lang="en-GB" sz="2400" dirty="0" smtClean="0"/>
              <a:t>of ORS &amp; </a:t>
            </a:r>
            <a:r>
              <a:rPr lang="en-GB" sz="2400" dirty="0"/>
              <a:t>Zinc </a:t>
            </a:r>
            <a:r>
              <a:rPr lang="en-GB" sz="2400" dirty="0" smtClean="0"/>
              <a:t>is recommended, especially in hard-to-reach communities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8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2400" dirty="0" smtClean="0"/>
              <a:t>Establishing a supply </a:t>
            </a:r>
            <a:r>
              <a:rPr lang="en-GB" sz="2400" dirty="0"/>
              <a:t>chain for ORS and Zinc </a:t>
            </a:r>
            <a:r>
              <a:rPr lang="en-GB" sz="2400" dirty="0" smtClean="0"/>
              <a:t>that is agreed </a:t>
            </a:r>
            <a:r>
              <a:rPr lang="en-GB" sz="2400" dirty="0"/>
              <a:t>with the full participation of </a:t>
            </a:r>
            <a:r>
              <a:rPr lang="en-GB" sz="2400" dirty="0" smtClean="0"/>
              <a:t>communities is recommended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8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2400" dirty="0" smtClean="0"/>
              <a:t>Train </a:t>
            </a:r>
            <a:r>
              <a:rPr lang="en-GB" sz="2400" dirty="0"/>
              <a:t>shopkeepers and other ORS dispensers using the already tested curriculum and trainer’s </a:t>
            </a:r>
            <a:r>
              <a:rPr lang="en-GB" sz="2400" dirty="0" smtClean="0"/>
              <a:t>guide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76111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127"/>
            <a:ext cx="9144000" cy="11430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</a:rPr>
              <a:t>Acknowledgement </a:t>
            </a:r>
            <a:endParaRPr lang="en-GB" sz="3200" b="1" dirty="0">
              <a:solidFill>
                <a:schemeClr val="bg1"/>
              </a:solidFill>
            </a:endParaRPr>
          </a:p>
        </p:txBody>
      </p:sp>
      <p:pic>
        <p:nvPicPr>
          <p:cNvPr id="5" name="Picture 17" descr="MI en_logo_colour-l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974" y="1388730"/>
            <a:ext cx="1590675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076" y="1355810"/>
            <a:ext cx="1065213" cy="9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39335" y="-2914"/>
            <a:ext cx="842493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600" dirty="0" smtClean="0"/>
          </a:p>
          <a:p>
            <a:endParaRPr lang="en-GB" sz="2600" dirty="0"/>
          </a:p>
          <a:p>
            <a:endParaRPr lang="en-GB" sz="2600" dirty="0" smtClean="0"/>
          </a:p>
          <a:p>
            <a:endParaRPr lang="en-GB" sz="2600" dirty="0" smtClean="0"/>
          </a:p>
          <a:p>
            <a:endParaRPr lang="en-GB" sz="2600" dirty="0"/>
          </a:p>
          <a:p>
            <a:endParaRPr lang="en-GB" sz="26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800" dirty="0" smtClean="0"/>
          </a:p>
          <a:p>
            <a:endParaRPr lang="en-GB" sz="8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2600" dirty="0" smtClean="0"/>
              <a:t>Amref Health Africa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2600" dirty="0" smtClean="0"/>
              <a:t>Ministry of Health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2600" dirty="0" smtClean="0"/>
              <a:t>Micronutrient Initiative</a:t>
            </a:r>
            <a:endParaRPr lang="en-GB" sz="8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2600" dirty="0" err="1" smtClean="0"/>
              <a:t>Narok</a:t>
            </a:r>
            <a:r>
              <a:rPr lang="en-GB" sz="2600" dirty="0" smtClean="0"/>
              <a:t> County Government</a:t>
            </a:r>
            <a:endParaRPr lang="en-GB" sz="8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2600" dirty="0" smtClean="0"/>
              <a:t>The Mothers of </a:t>
            </a:r>
            <a:r>
              <a:rPr lang="en-GB" sz="2600" dirty="0" err="1" smtClean="0"/>
              <a:t>Narok</a:t>
            </a:r>
            <a:r>
              <a:rPr lang="en-GB" sz="2600" dirty="0" smtClean="0"/>
              <a:t> Sub County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2600" dirty="0" smtClean="0"/>
              <a:t>Shopkeepers and other ORS and Zinc dispensers</a:t>
            </a:r>
            <a:endParaRPr lang="en-GB" sz="2600" dirty="0"/>
          </a:p>
        </p:txBody>
      </p:sp>
      <p:pic>
        <p:nvPicPr>
          <p:cNvPr id="7" name="Picture 1" descr="Description: C:\Users\carolyne.khamala\Desktop\AMREF_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72456"/>
            <a:ext cx="1128712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171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127"/>
            <a:ext cx="9144000" cy="1143000"/>
          </a:xfrm>
          <a:solidFill>
            <a:srgbClr val="FF0000"/>
          </a:solidFill>
        </p:spPr>
        <p:txBody>
          <a:bodyPr>
            <a:normAutofit/>
          </a:bodyPr>
          <a:lstStyle/>
          <a:p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528" y="1305342"/>
            <a:ext cx="842493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endParaRPr lang="en-GB" sz="26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2600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26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2600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2600" dirty="0" smtClean="0"/>
          </a:p>
          <a:p>
            <a:pPr algn="ctr"/>
            <a:r>
              <a:rPr lang="en-GB" sz="2600" b="1" i="1" dirty="0" smtClean="0"/>
              <a:t>Thank you,</a:t>
            </a:r>
          </a:p>
          <a:p>
            <a:pPr algn="ctr"/>
            <a:endParaRPr lang="en-GB" sz="2600" b="1" i="1" dirty="0" smtClean="0"/>
          </a:p>
          <a:p>
            <a:pPr algn="ctr"/>
            <a:r>
              <a:rPr lang="en-GB" sz="2600" b="1" i="1" dirty="0" err="1" smtClean="0"/>
              <a:t>Asanteni</a:t>
            </a:r>
            <a:r>
              <a:rPr lang="en-GB" sz="2600" b="1" i="1" dirty="0" smtClean="0"/>
              <a:t> Sana </a:t>
            </a:r>
          </a:p>
          <a:p>
            <a:pPr algn="ctr"/>
            <a:endParaRPr lang="en-GB" sz="2600" dirty="0"/>
          </a:p>
          <a:p>
            <a:pPr algn="ctr"/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6166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7384"/>
            <a:ext cx="9144000" cy="936104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Introduction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124744"/>
            <a:ext cx="8964488" cy="4680520"/>
          </a:xfrm>
        </p:spPr>
        <p:txBody>
          <a:bodyPr>
            <a:no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GB" sz="2800" dirty="0" smtClean="0">
                <a:solidFill>
                  <a:schemeClr val="tx1"/>
                </a:solidFill>
                <a:ea typeface="Calibri"/>
                <a:cs typeface="Times New Roman"/>
              </a:rPr>
              <a:t>Diarrhoea </a:t>
            </a:r>
            <a:r>
              <a:rPr lang="en-GB" sz="2800" dirty="0">
                <a:solidFill>
                  <a:schemeClr val="tx1"/>
                </a:solidFill>
                <a:ea typeface="Calibri"/>
                <a:cs typeface="Times New Roman"/>
              </a:rPr>
              <a:t>contributes </a:t>
            </a:r>
            <a:r>
              <a:rPr lang="en-GB" sz="2800" dirty="0" smtClean="0">
                <a:solidFill>
                  <a:schemeClr val="tx1"/>
                </a:solidFill>
                <a:ea typeface="Calibri"/>
                <a:cs typeface="Times New Roman"/>
              </a:rPr>
              <a:t>to &gt; 20% U5 mortality </a:t>
            </a:r>
            <a:r>
              <a:rPr lang="en-GB" sz="1400" dirty="0" smtClean="0">
                <a:solidFill>
                  <a:schemeClr val="tx1"/>
                </a:solidFill>
                <a:ea typeface="Calibri"/>
                <a:cs typeface="Times New Roman"/>
              </a:rPr>
              <a:t>(</a:t>
            </a:r>
            <a:r>
              <a:rPr lang="en-GB" sz="1400" dirty="0" smtClean="0">
                <a:solidFill>
                  <a:schemeClr val="tx1"/>
                </a:solidFill>
              </a:rPr>
              <a:t>MOPHS</a:t>
            </a:r>
            <a:r>
              <a:rPr lang="en-GB" sz="1400" dirty="0">
                <a:solidFill>
                  <a:schemeClr val="tx1"/>
                </a:solidFill>
              </a:rPr>
              <a:t>, </a:t>
            </a:r>
            <a:r>
              <a:rPr lang="en-GB" sz="1400" dirty="0" smtClean="0">
                <a:solidFill>
                  <a:schemeClr val="tx1"/>
                </a:solidFill>
              </a:rPr>
              <a:t>2010)</a:t>
            </a:r>
            <a:r>
              <a:rPr lang="en-GB" sz="1400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da-DK" sz="2800" dirty="0" smtClean="0">
                <a:solidFill>
                  <a:schemeClr val="tx1"/>
                </a:solidFill>
              </a:rPr>
              <a:t>ORS &amp; Zinc can prevent diarrhoea child deaths by 93% and 21% </a:t>
            </a:r>
            <a:r>
              <a:rPr lang="da-DK" sz="1400" dirty="0" smtClean="0">
                <a:solidFill>
                  <a:schemeClr val="tx1"/>
                </a:solidFill>
              </a:rPr>
              <a:t>(UNICEF &amp; WHO 2010)</a:t>
            </a:r>
            <a:r>
              <a:rPr lang="da-DK" sz="2800" dirty="0" smtClean="0">
                <a:solidFill>
                  <a:schemeClr val="tx1"/>
                </a:solidFill>
              </a:rPr>
              <a:t>  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GB" sz="2800" dirty="0" smtClean="0">
                <a:solidFill>
                  <a:schemeClr val="tx1"/>
                </a:solidFill>
              </a:rPr>
              <a:t>Access to ORS &amp; </a:t>
            </a:r>
            <a:r>
              <a:rPr lang="en-GB" sz="2800" dirty="0">
                <a:solidFill>
                  <a:schemeClr val="tx1"/>
                </a:solidFill>
              </a:rPr>
              <a:t>Zinc at community </a:t>
            </a:r>
            <a:r>
              <a:rPr lang="en-GB" sz="2800" dirty="0" smtClean="0">
                <a:solidFill>
                  <a:schemeClr val="tx1"/>
                </a:solidFill>
              </a:rPr>
              <a:t>is a bottleneck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GB" sz="2800" dirty="0" smtClean="0">
                <a:solidFill>
                  <a:schemeClr val="tx1"/>
                </a:solidFill>
              </a:rPr>
              <a:t>Although 80% mothers know ORS, 39</a:t>
            </a:r>
            <a:r>
              <a:rPr lang="en-GB" sz="2800" dirty="0">
                <a:solidFill>
                  <a:schemeClr val="tx1"/>
                </a:solidFill>
              </a:rPr>
              <a:t>% </a:t>
            </a:r>
            <a:r>
              <a:rPr lang="en-GB" sz="2800" dirty="0" smtClean="0">
                <a:solidFill>
                  <a:schemeClr val="tx1"/>
                </a:solidFill>
              </a:rPr>
              <a:t>with </a:t>
            </a:r>
            <a:r>
              <a:rPr lang="en-GB" sz="2800" dirty="0">
                <a:solidFill>
                  <a:schemeClr val="tx1"/>
                </a:solidFill>
              </a:rPr>
              <a:t>diarrhoea received ORS treatment </a:t>
            </a:r>
            <a:r>
              <a:rPr lang="en-GB" sz="1400" dirty="0">
                <a:solidFill>
                  <a:schemeClr val="tx1"/>
                </a:solidFill>
              </a:rPr>
              <a:t>(KNBS </a:t>
            </a:r>
            <a:r>
              <a:rPr lang="en-GB" sz="1400" i="1" dirty="0">
                <a:solidFill>
                  <a:schemeClr val="tx1"/>
                </a:solidFill>
              </a:rPr>
              <a:t>et al</a:t>
            </a:r>
            <a:r>
              <a:rPr lang="en-GB" sz="1400" dirty="0">
                <a:solidFill>
                  <a:schemeClr val="tx1"/>
                </a:solidFill>
              </a:rPr>
              <a:t>, </a:t>
            </a:r>
            <a:r>
              <a:rPr lang="en-GB" sz="1400" dirty="0" smtClean="0">
                <a:solidFill>
                  <a:schemeClr val="tx1"/>
                </a:solidFill>
              </a:rPr>
              <a:t>2010)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GB" sz="2800" dirty="0" smtClean="0">
                <a:solidFill>
                  <a:schemeClr val="tx1"/>
                </a:solidFill>
              </a:rPr>
              <a:t>&lt;1% of children received zinc supplements </a:t>
            </a:r>
            <a:r>
              <a:rPr lang="en-GB" sz="1400" dirty="0" smtClean="0">
                <a:solidFill>
                  <a:schemeClr val="tx1"/>
                </a:solidFill>
              </a:rPr>
              <a:t>(KNBS, 2010) </a:t>
            </a:r>
            <a:r>
              <a:rPr lang="en-GB" sz="2800" dirty="0" smtClean="0">
                <a:solidFill>
                  <a:schemeClr val="tx1"/>
                </a:solidFill>
              </a:rPr>
              <a:t>Increased to 8% </a:t>
            </a:r>
            <a:r>
              <a:rPr lang="en-GB" sz="1400" dirty="0" smtClean="0">
                <a:solidFill>
                  <a:schemeClr val="tx1"/>
                </a:solidFill>
              </a:rPr>
              <a:t>(KNBS, 2014) 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GB" sz="2800" dirty="0" smtClean="0">
                <a:solidFill>
                  <a:schemeClr val="tx1"/>
                </a:solidFill>
              </a:rPr>
              <a:t>For 2 reasons: </a:t>
            </a:r>
            <a:r>
              <a:rPr lang="en-GB" sz="2800" dirty="0">
                <a:solidFill>
                  <a:schemeClr val="tx1"/>
                </a:solidFill>
              </a:rPr>
              <a:t>Zinc </a:t>
            </a:r>
            <a:r>
              <a:rPr lang="en-GB" sz="2800" dirty="0" smtClean="0">
                <a:solidFill>
                  <a:schemeClr val="tx1"/>
                </a:solidFill>
              </a:rPr>
              <a:t>not </a:t>
            </a:r>
            <a:r>
              <a:rPr lang="en-GB" sz="2800" dirty="0">
                <a:solidFill>
                  <a:schemeClr val="tx1"/>
                </a:solidFill>
              </a:rPr>
              <a:t>been </a:t>
            </a:r>
            <a:r>
              <a:rPr lang="en-GB" sz="2800" dirty="0" smtClean="0">
                <a:solidFill>
                  <a:schemeClr val="tx1"/>
                </a:solidFill>
              </a:rPr>
              <a:t>available </a:t>
            </a:r>
            <a:r>
              <a:rPr lang="en-GB" sz="2800" dirty="0">
                <a:solidFill>
                  <a:schemeClr val="tx1"/>
                </a:solidFill>
              </a:rPr>
              <a:t>at </a:t>
            </a:r>
            <a:r>
              <a:rPr lang="en-GB" sz="2800" dirty="0" smtClean="0">
                <a:solidFill>
                  <a:schemeClr val="tx1"/>
                </a:solidFill>
              </a:rPr>
              <a:t>facilities uniformly</a:t>
            </a:r>
            <a:r>
              <a:rPr lang="en-GB" sz="2800" dirty="0">
                <a:solidFill>
                  <a:schemeClr val="tx1"/>
                </a:solidFill>
              </a:rPr>
              <a:t>, and </a:t>
            </a:r>
            <a:r>
              <a:rPr lang="en-GB" sz="2800" dirty="0" smtClean="0">
                <a:solidFill>
                  <a:schemeClr val="tx1"/>
                </a:solidFill>
              </a:rPr>
              <a:t>limited knowledge about its use</a:t>
            </a:r>
            <a:endParaRPr lang="da-DK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77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Objectives/ Research Question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2800" b="1" dirty="0" smtClean="0"/>
              <a:t>Objectives</a:t>
            </a:r>
          </a:p>
          <a:p>
            <a:pPr>
              <a:buFont typeface="Wingdings" pitchFamily="2" charset="2"/>
              <a:buChar char="q"/>
            </a:pPr>
            <a:r>
              <a:rPr lang="en-GB" sz="2800" dirty="0" smtClean="0"/>
              <a:t>Assess </a:t>
            </a:r>
            <a:r>
              <a:rPr lang="en-GB" sz="2800" dirty="0"/>
              <a:t>if distributing ORS and Zinc using non-health </a:t>
            </a:r>
            <a:r>
              <a:rPr lang="en-GB" sz="2800" dirty="0" smtClean="0"/>
              <a:t>systems channels </a:t>
            </a:r>
            <a:r>
              <a:rPr lang="en-GB" sz="2800" dirty="0"/>
              <a:t>will increase </a:t>
            </a:r>
            <a:r>
              <a:rPr lang="en-GB" sz="2800" dirty="0" smtClean="0"/>
              <a:t>its use in </a:t>
            </a:r>
            <a:r>
              <a:rPr lang="en-GB" sz="2800" dirty="0"/>
              <a:t>diarrhoea </a:t>
            </a:r>
            <a:r>
              <a:rPr lang="en-GB" sz="2800" dirty="0" smtClean="0"/>
              <a:t>management</a:t>
            </a:r>
          </a:p>
          <a:p>
            <a:pPr>
              <a:buFont typeface="Wingdings" pitchFamily="2" charset="2"/>
              <a:buChar char="q"/>
            </a:pPr>
            <a:endParaRPr lang="en-GB" sz="2800" dirty="0"/>
          </a:p>
          <a:p>
            <a:pPr>
              <a:buFont typeface="Wingdings" pitchFamily="2" charset="2"/>
              <a:buChar char="q"/>
            </a:pPr>
            <a:r>
              <a:rPr lang="en-GB" sz="2800" dirty="0"/>
              <a:t>Establish if empowering mothers to correctly manage children under five years with diarrhoea at home will improve </a:t>
            </a:r>
            <a:r>
              <a:rPr lang="en-GB" sz="2800" dirty="0" smtClean="0"/>
              <a:t>the use of ORS and zinc compared </a:t>
            </a:r>
            <a:r>
              <a:rPr lang="en-GB" sz="2800" dirty="0"/>
              <a:t>to routine programme </a:t>
            </a:r>
            <a:r>
              <a:rPr lang="en-GB" sz="2800" dirty="0" smtClean="0"/>
              <a:t>implementation</a:t>
            </a:r>
          </a:p>
          <a:p>
            <a:pPr marL="0" indent="0">
              <a:buNone/>
            </a:pPr>
            <a:endParaRPr lang="en-GB" sz="2800" b="1" dirty="0" smtClean="0"/>
          </a:p>
          <a:p>
            <a:pPr marL="0" indent="0">
              <a:buNone/>
            </a:pPr>
            <a:r>
              <a:rPr lang="en-GB" sz="2800" b="1" dirty="0" smtClean="0"/>
              <a:t>Research Question</a:t>
            </a:r>
          </a:p>
          <a:p>
            <a:pPr marL="0" indent="0">
              <a:buNone/>
            </a:pPr>
            <a:r>
              <a:rPr lang="en-GB" sz="2800" dirty="0" smtClean="0"/>
              <a:t>Can </a:t>
            </a:r>
            <a:r>
              <a:rPr lang="en-GB" sz="2800" dirty="0"/>
              <a:t>implementation of an innovative mechanism for increasing the mothers’ access to ORS and Zinc and empowering mothers to use them appropriately, lead to at least a 20% increase in the proportion of children with </a:t>
            </a:r>
            <a:r>
              <a:rPr lang="en-GB" sz="2800" dirty="0" err="1"/>
              <a:t>diarrhea</a:t>
            </a:r>
            <a:r>
              <a:rPr lang="en-GB" sz="2800" dirty="0"/>
              <a:t> who receive Zinc and ORS compared to routine programme implementation</a:t>
            </a:r>
            <a:r>
              <a:rPr lang="en-GB" sz="2800" dirty="0" smtClean="0"/>
              <a:t>?</a:t>
            </a:r>
          </a:p>
          <a:p>
            <a:pPr>
              <a:buFont typeface="Wingdings" pitchFamily="2" charset="2"/>
              <a:buChar char="q"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33885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GB" sz="3800" dirty="0" smtClean="0">
                <a:solidFill>
                  <a:schemeClr val="bg1"/>
                </a:solidFill>
              </a:rPr>
              <a:t>Design: Cluster Randomised Controlled Trial</a:t>
            </a:r>
            <a:endParaRPr lang="en-GB" sz="3800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885" y="1076170"/>
            <a:ext cx="7572548" cy="490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573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Intervention </a:t>
            </a:r>
            <a:r>
              <a:rPr lang="en-GB" dirty="0">
                <a:solidFill>
                  <a:schemeClr val="bg1"/>
                </a:solidFill>
              </a:rPr>
              <a:t>package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857403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sz="2800" b="1" dirty="0" smtClean="0"/>
              <a:t>Linkage</a:t>
            </a:r>
            <a:r>
              <a:rPr lang="en-GB" sz="2800" dirty="0" smtClean="0"/>
              <a:t> to ORS &amp; Zinc </a:t>
            </a:r>
            <a:r>
              <a:rPr lang="en-GB" sz="2800" dirty="0" err="1" smtClean="0"/>
              <a:t>mfer</a:t>
            </a:r>
            <a:r>
              <a:rPr lang="en-GB" sz="2800" dirty="0" smtClean="0"/>
              <a:t>/ distributor:- COSMOS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8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n-GB" sz="2800" b="1" dirty="0">
                <a:solidFill>
                  <a:prstClr val="black"/>
                </a:solidFill>
              </a:rPr>
              <a:t>Innovative ORS &amp; Zinc outlets</a:t>
            </a:r>
            <a:r>
              <a:rPr lang="en-GB" sz="2800" dirty="0">
                <a:solidFill>
                  <a:prstClr val="black"/>
                </a:solidFill>
              </a:rPr>
              <a:t>: Shop and kiosk owners, Teachers trained on the use of ORS and Zinc, FBOs– churches/ mosques - 4,495 co-packs distributed 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8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2800" b="1" dirty="0" smtClean="0"/>
              <a:t>Training curriculum:</a:t>
            </a:r>
            <a:r>
              <a:rPr lang="en-GB" sz="2800" dirty="0" smtClean="0"/>
              <a:t> </a:t>
            </a:r>
            <a:r>
              <a:rPr lang="en-GB" sz="2800" dirty="0"/>
              <a:t>baseline identified knowledge </a:t>
            </a:r>
            <a:r>
              <a:rPr lang="en-GB" sz="2800" dirty="0" smtClean="0"/>
              <a:t>gaps- 9 </a:t>
            </a:r>
            <a:r>
              <a:rPr lang="en-GB" sz="2800" dirty="0"/>
              <a:t>CHEWs, 74 Shop and kiosk owners, 93 FBOs and 62 </a:t>
            </a:r>
            <a:r>
              <a:rPr lang="en-GB" sz="2800" dirty="0" smtClean="0"/>
              <a:t>teachers, 9,182 </a:t>
            </a:r>
            <a:r>
              <a:rPr lang="en-GB" sz="2800" dirty="0"/>
              <a:t>Mothers and </a:t>
            </a:r>
            <a:r>
              <a:rPr lang="en-GB" sz="2800" dirty="0" smtClean="0"/>
              <a:t>caregivers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9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2800" b="1" dirty="0"/>
              <a:t>BCC activities</a:t>
            </a:r>
            <a:r>
              <a:rPr lang="en-GB" sz="2800" dirty="0"/>
              <a:t>: </a:t>
            </a:r>
            <a:r>
              <a:rPr lang="en-GB" sz="2800" dirty="0" smtClean="0"/>
              <a:t>model </a:t>
            </a:r>
            <a:r>
              <a:rPr lang="en-GB" sz="2800" dirty="0"/>
              <a:t>homes, interpersonal, edutainment, IEC materials, market days, religious meetings, chief’s </a:t>
            </a:r>
            <a:r>
              <a:rPr lang="en-GB" sz="2800" dirty="0" err="1"/>
              <a:t>baraza</a:t>
            </a:r>
            <a:r>
              <a:rPr lang="en-GB" sz="2800" dirty="0"/>
              <a:t>, </a:t>
            </a:r>
            <a:r>
              <a:rPr lang="en-GB" sz="2800" dirty="0" smtClean="0"/>
              <a:t>ceremonies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2800" dirty="0"/>
          </a:p>
          <a:p>
            <a:pPr>
              <a:buFont typeface="Wingdings" panose="05000000000000000000" pitchFamily="2" charset="2"/>
              <a:buChar char="q"/>
            </a:pPr>
            <a:endParaRPr lang="en-GB" sz="2800" dirty="0" smtClean="0"/>
          </a:p>
          <a:p>
            <a:pPr>
              <a:buFont typeface="Wingdings" panose="05000000000000000000" pitchFamily="2" charset="2"/>
              <a:buChar char="q"/>
            </a:pPr>
            <a:endParaRPr lang="en-GB" sz="2800" dirty="0"/>
          </a:p>
          <a:p>
            <a:pPr>
              <a:buFont typeface="Wingdings" panose="05000000000000000000" pitchFamily="2" charset="2"/>
              <a:buChar char="q"/>
            </a:pPr>
            <a:endParaRPr lang="en-GB" sz="2800" b="1" dirty="0" smtClean="0"/>
          </a:p>
          <a:p>
            <a:pPr>
              <a:buFont typeface="Wingdings" panose="05000000000000000000" pitchFamily="2" charset="2"/>
              <a:buChar char="q"/>
            </a:pPr>
            <a:endParaRPr lang="en-GB" sz="2800" b="1" dirty="0" smtClean="0"/>
          </a:p>
          <a:p>
            <a:pPr>
              <a:buFont typeface="Wingdings" panose="05000000000000000000" pitchFamily="2" charset="2"/>
              <a:buChar char="q"/>
            </a:pPr>
            <a:endParaRPr lang="en-GB" b="1" dirty="0" smtClean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26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rgbClr val="FF0000"/>
          </a:solidFill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Data Collection &amp; Analysis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00141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sz="2800" dirty="0" smtClean="0"/>
              <a:t>Baseline April 2013 and End-line Nov 2014 after a 12-month intervention period (Nov 2013 – Oct 2014) 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1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Household </a:t>
            </a:r>
            <a:r>
              <a:rPr lang="en-US" sz="2800" dirty="0"/>
              <a:t>Questionnaires </a:t>
            </a:r>
            <a:r>
              <a:rPr lang="en-US" sz="2800" dirty="0" smtClean="0"/>
              <a:t> </a:t>
            </a:r>
          </a:p>
          <a:p>
            <a:pPr lvl="2"/>
            <a:r>
              <a:rPr lang="en-US" dirty="0" smtClean="0"/>
              <a:t>Baseline: </a:t>
            </a:r>
            <a:r>
              <a:rPr lang="en-US" dirty="0"/>
              <a:t>6,683 </a:t>
            </a:r>
            <a:r>
              <a:rPr lang="en-US" dirty="0" smtClean="0"/>
              <a:t>Mothers </a:t>
            </a:r>
            <a:r>
              <a:rPr lang="en-US" dirty="0"/>
              <a:t>on </a:t>
            </a:r>
            <a:r>
              <a:rPr lang="en-US" dirty="0" smtClean="0"/>
              <a:t>10,989 U5s </a:t>
            </a:r>
          </a:p>
          <a:p>
            <a:pPr lvl="2"/>
            <a:r>
              <a:rPr lang="en-US" dirty="0" smtClean="0"/>
              <a:t>End-line: </a:t>
            </a:r>
            <a:r>
              <a:rPr lang="en-US" dirty="0"/>
              <a:t>6,720 mothers on </a:t>
            </a:r>
            <a:r>
              <a:rPr lang="en-US" dirty="0" smtClean="0"/>
              <a:t>10,623 U5s </a:t>
            </a:r>
          </a:p>
          <a:p>
            <a:pPr>
              <a:buFont typeface="Wingdings" pitchFamily="2" charset="2"/>
              <a:buChar char="q"/>
            </a:pPr>
            <a:endParaRPr lang="en-GB" sz="1000" dirty="0" smtClean="0"/>
          </a:p>
          <a:p>
            <a:pPr>
              <a:buFont typeface="Wingdings" pitchFamily="2" charset="2"/>
              <a:buChar char="q"/>
            </a:pPr>
            <a:r>
              <a:rPr lang="en-GB" sz="2800" dirty="0" smtClean="0"/>
              <a:t>Change </a:t>
            </a:r>
            <a:r>
              <a:rPr lang="en-GB" sz="2800" dirty="0"/>
              <a:t>attributable to intervention (effect size) </a:t>
            </a:r>
            <a:r>
              <a:rPr lang="en-GB" sz="2800" dirty="0" smtClean="0"/>
              <a:t>done using Difference-in-Differences </a:t>
            </a:r>
            <a:r>
              <a:rPr lang="en-GB" sz="2800" dirty="0"/>
              <a:t>(</a:t>
            </a:r>
            <a:r>
              <a:rPr lang="en-GB" sz="2800" dirty="0" err="1"/>
              <a:t>DiD</a:t>
            </a:r>
            <a:r>
              <a:rPr lang="en-GB" sz="2800" dirty="0"/>
              <a:t>) </a:t>
            </a:r>
            <a:r>
              <a:rPr lang="en-GB" sz="2800" dirty="0" smtClean="0"/>
              <a:t>approach</a:t>
            </a:r>
          </a:p>
          <a:p>
            <a:pPr>
              <a:buFont typeface="Wingdings" pitchFamily="2" charset="2"/>
              <a:buChar char="q"/>
            </a:pPr>
            <a:endParaRPr lang="en-GB" sz="1000" dirty="0" smtClean="0"/>
          </a:p>
          <a:p>
            <a:pPr>
              <a:buFont typeface="Wingdings" pitchFamily="2" charset="2"/>
              <a:buChar char="q"/>
            </a:pPr>
            <a:r>
              <a:rPr lang="en-GB" sz="2800" dirty="0"/>
              <a:t>Amref Health Africa ESRC for ethical approval</a:t>
            </a:r>
          </a:p>
          <a:p>
            <a:pPr marL="0" indent="0">
              <a:buNone/>
            </a:pPr>
            <a:endParaRPr lang="en-GB" sz="2800" dirty="0" smtClean="0"/>
          </a:p>
          <a:p>
            <a:pPr>
              <a:buFont typeface="Wingdings" pitchFamily="2" charset="2"/>
              <a:buChar char="q"/>
            </a:pPr>
            <a:endParaRPr lang="en-GB" dirty="0"/>
          </a:p>
          <a:p>
            <a:pPr>
              <a:buFont typeface="Wingdings" pitchFamily="2" charset="2"/>
              <a:buChar char="q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48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Percentage </a:t>
            </a:r>
            <a:r>
              <a:rPr lang="en-GB" sz="2800" b="1" dirty="0">
                <a:solidFill>
                  <a:schemeClr val="bg1"/>
                </a:solidFill>
              </a:rPr>
              <a:t>distribution of selected socio-demographic characteristics of the respondents by survey and study arm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600064"/>
              </p:ext>
            </p:extLst>
          </p:nvPr>
        </p:nvGraphicFramePr>
        <p:xfrm>
          <a:off x="3419870" y="1122153"/>
          <a:ext cx="5588406" cy="5468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3808"/>
                <a:gridCol w="775671"/>
                <a:gridCol w="775671"/>
                <a:gridCol w="637078"/>
                <a:gridCol w="796907"/>
                <a:gridCol w="796907"/>
                <a:gridCol w="402364"/>
              </a:tblGrid>
              <a:tr h="13267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Characteristics 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Baseline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End-line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980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Total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(n=6,683)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Intervention (n=3,306)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Control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(n=3,337)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Total (n=6,720)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Intervention (n=3,144)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Control (n=3,576)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b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Sex of the respondent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Male 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5.4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4.5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6.4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3.6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2.3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4.7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Female 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94.6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95.5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93.6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96.4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97.7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95.3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Relationship to HHH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GB" sz="800">
                        <a:effectLst/>
                        <a:latin typeface="Calibri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GB" sz="800">
                        <a:effectLst/>
                        <a:latin typeface="Calibri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GB" sz="800">
                        <a:effectLst/>
                        <a:latin typeface="Calibri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Wife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82.5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81.4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83.5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85.7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85.4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86.0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Self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12.3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12.6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12.1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9.6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10.3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9.0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Daughter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3.3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4.1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2.6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2.6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2.8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2.4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Other Relationship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1.9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1.9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1.8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1.1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0.6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1.5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Age of respondent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Below 20 years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7.7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8.5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7.0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8.0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7.5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8.4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20 – 29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48.5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49.6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47.3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49.9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52.5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47.5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30 – 39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23.7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24.1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23.2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23.6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22.1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25.0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40 - 49 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7.2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7.6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6.8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5.3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4.6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5.9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50 years or longer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2.0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2.0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2.1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1.1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1.1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1.1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Don’t know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11.0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8.2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13.7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12.0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12.2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11.9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Respondent’s Ethnicity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Maasai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70.5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67.3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73.6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70.0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64.3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75.0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Kipsigis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26.4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29.1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23.7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27.2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31.1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23.7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Kisii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1.4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1.8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1.0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0.8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1.2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0.4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Kikuyu 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0.9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0.9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0.9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0.6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0.8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0.5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Others 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0.8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0.8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0.7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1.4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2.5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0.4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Religion of the respondent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Protestant 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43.8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47.9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39.8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50.9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55.5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46.9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Traditional African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34.7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30.2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39.2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26.8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25.3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28.1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Catholic 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18.2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19.3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17.1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20.3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17.6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22.7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Muslim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0.3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0.3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0.4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0.3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0.3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0.3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None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3.0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2.4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3.6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1.7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1.3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2.0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Main occupation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Housewife 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45.6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43.6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47.6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54.4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42.7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64.7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Farmer 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15.1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14.9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15.2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11.3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13.4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9.5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Livestock keeper 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14.8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14.1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15.2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9.9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15.0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5.3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Mixed farming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14.2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16.6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11.9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11.0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13.0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9.2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Trader 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7.7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7.9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7.6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2.7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2.3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3.1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Salaried 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2.0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2.1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1.8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9.9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12.8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7.4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  <a:tr h="132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800">
                          <a:effectLst/>
                        </a:rPr>
                        <a:t>	Others  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0.6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0.8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0.5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0.8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0.7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0.8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51" marR="42251" marT="0" marB="0"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0" y="1143257"/>
            <a:ext cx="324036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2400" dirty="0" smtClean="0"/>
              <a:t>Over 95% are Female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24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2400" dirty="0" smtClean="0"/>
              <a:t>Almost 50% aged 20-29 years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24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2400" dirty="0" smtClean="0"/>
              <a:t>70% </a:t>
            </a:r>
            <a:r>
              <a:rPr lang="en-GB" sz="2400" dirty="0" err="1" smtClean="0"/>
              <a:t>Maasai</a:t>
            </a:r>
            <a:endParaRPr lang="en-GB" sz="24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24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2400" dirty="0" smtClean="0"/>
              <a:t>About 50% protestant, 25% African tradition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24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2400" dirty="0" smtClean="0"/>
              <a:t>Mainly housewives or livestock keepers</a:t>
            </a:r>
          </a:p>
          <a:p>
            <a:endParaRPr lang="en-GB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48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Adequate knowledge on management of </a:t>
            </a:r>
            <a:r>
              <a:rPr lang="en-GB" sz="2800" b="1" dirty="0" smtClean="0">
                <a:solidFill>
                  <a:schemeClr val="bg1"/>
                </a:solidFill>
              </a:rPr>
              <a:t>diarrhoea </a:t>
            </a:r>
            <a:r>
              <a:rPr lang="en-GB" sz="2800" b="1" dirty="0">
                <a:solidFill>
                  <a:schemeClr val="bg1"/>
                </a:solidFill>
              </a:rPr>
              <a:t>among mothers/ caregivers of the children by study arm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08104" y="1844824"/>
            <a:ext cx="35283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2000" dirty="0" smtClean="0"/>
              <a:t>Increased adequate knowledge 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GB" sz="2000" dirty="0" smtClean="0"/>
              <a:t>Comparisons </a:t>
            </a:r>
            <a:endParaRPr lang="en-GB" sz="2000" dirty="0"/>
          </a:p>
          <a:p>
            <a:pPr lvl="1"/>
            <a:r>
              <a:rPr lang="en-GB" sz="2000" dirty="0" smtClean="0"/>
              <a:t>11.8% to 42.6% (30.8%);  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GB" sz="2000" dirty="0" smtClean="0"/>
              <a:t>Intervention arm</a:t>
            </a:r>
          </a:p>
          <a:p>
            <a:pPr lvl="1"/>
            <a:r>
              <a:rPr lang="en-GB" sz="2000" dirty="0" smtClean="0"/>
              <a:t>8.3% to 52% (43.7%); </a:t>
            </a:r>
            <a:endParaRPr lang="en-GB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2000" dirty="0" smtClean="0"/>
              <a:t>Intervention effect size using </a:t>
            </a:r>
            <a:r>
              <a:rPr lang="en-GB" sz="2000" dirty="0" err="1" smtClean="0"/>
              <a:t>DiD</a:t>
            </a:r>
            <a:r>
              <a:rPr lang="en-GB" sz="2000" dirty="0" smtClean="0"/>
              <a:t> approach</a:t>
            </a:r>
          </a:p>
          <a:p>
            <a:r>
              <a:rPr lang="en-GB" sz="2000" dirty="0" smtClean="0"/>
              <a:t> 	= (</a:t>
            </a:r>
            <a:r>
              <a:rPr lang="el-GR" sz="2000" dirty="0" smtClean="0"/>
              <a:t>β</a:t>
            </a:r>
            <a:r>
              <a:rPr lang="en-GB" sz="2000" dirty="0" smtClean="0"/>
              <a:t> – </a:t>
            </a:r>
            <a:r>
              <a:rPr lang="el-GR" sz="2000" dirty="0" smtClean="0"/>
              <a:t>α</a:t>
            </a:r>
            <a:r>
              <a:rPr lang="en-GB" sz="2000" dirty="0" smtClean="0"/>
              <a:t>)</a:t>
            </a:r>
          </a:p>
          <a:p>
            <a:r>
              <a:rPr lang="en-GB" sz="2000" dirty="0"/>
              <a:t>	</a:t>
            </a:r>
            <a:r>
              <a:rPr lang="en-GB" sz="2000" dirty="0" smtClean="0"/>
              <a:t>= 12.9</a:t>
            </a:r>
            <a:r>
              <a:rPr lang="en-GB" sz="2000" dirty="0"/>
              <a:t>%.</a:t>
            </a: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7689515"/>
              </p:ext>
            </p:extLst>
          </p:nvPr>
        </p:nvGraphicFramePr>
        <p:xfrm>
          <a:off x="121341" y="1279505"/>
          <a:ext cx="5211623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4374913" y="2636912"/>
            <a:ext cx="73930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>
                <a:solidFill>
                  <a:srgbClr val="FF0000"/>
                </a:solidFill>
              </a:rPr>
              <a:t>(p&lt;0.001)</a:t>
            </a:r>
          </a:p>
        </p:txBody>
      </p:sp>
      <p:sp>
        <p:nvSpPr>
          <p:cNvPr id="10" name="Rectangle 9"/>
          <p:cNvSpPr/>
          <p:nvPr/>
        </p:nvSpPr>
        <p:spPr>
          <a:xfrm>
            <a:off x="935190" y="3789040"/>
            <a:ext cx="73930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>
                <a:solidFill>
                  <a:srgbClr val="FF0000"/>
                </a:solidFill>
              </a:rPr>
              <a:t>(p&lt;0.001)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59832" y="1714019"/>
            <a:ext cx="73930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>
                <a:solidFill>
                  <a:srgbClr val="FF0000"/>
                </a:solidFill>
              </a:rPr>
              <a:t>(p&lt;0.001)</a:t>
            </a:r>
          </a:p>
        </p:txBody>
      </p:sp>
    </p:spTree>
    <p:extLst>
      <p:ext uri="{BB962C8B-B14F-4D97-AF65-F5344CB8AC3E}">
        <p14:creationId xmlns:p14="http://schemas.microsoft.com/office/powerpoint/2010/main" val="172280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FF000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Prevalence of </a:t>
            </a:r>
            <a:r>
              <a:rPr lang="en-GB" dirty="0" smtClean="0">
                <a:solidFill>
                  <a:schemeClr val="bg1"/>
                </a:solidFill>
              </a:rPr>
              <a:t>diarrhoea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Two </a:t>
            </a:r>
            <a:r>
              <a:rPr lang="en-GB" dirty="0"/>
              <a:t>weeks preceding data </a:t>
            </a:r>
            <a:r>
              <a:rPr lang="en-GB" dirty="0" smtClean="0"/>
              <a:t>collection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dirty="0" smtClean="0"/>
              <a:t>Overall dropped: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dirty="0" smtClean="0"/>
              <a:t>20.4% to 14.9</a:t>
            </a:r>
            <a:r>
              <a:rPr lang="en-GB" dirty="0"/>
              <a:t>% </a:t>
            </a:r>
            <a:r>
              <a:rPr lang="en-GB" dirty="0" smtClean="0"/>
              <a:t>(Baseline to end-line</a:t>
            </a:r>
            <a:r>
              <a:rPr lang="en-GB" dirty="0"/>
              <a:t>; </a:t>
            </a:r>
            <a:r>
              <a:rPr lang="en-GB" dirty="0" smtClean="0"/>
              <a:t>(p&lt;0.001); 5.5% reduction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dirty="0"/>
              <a:t>Between </a:t>
            </a:r>
            <a:r>
              <a:rPr lang="en-GB" dirty="0" smtClean="0"/>
              <a:t>groups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dirty="0" smtClean="0"/>
              <a:t>Intervention declined: 21.4% to 15% (</a:t>
            </a:r>
            <a:r>
              <a:rPr lang="el-GR" dirty="0"/>
              <a:t>β</a:t>
            </a:r>
            <a:r>
              <a:rPr lang="en-GB" dirty="0" smtClean="0"/>
              <a:t> = 6.4%)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dirty="0" smtClean="0"/>
              <a:t>Control declined: 19.5% to 14.9% (</a:t>
            </a:r>
            <a:r>
              <a:rPr lang="el-GR" dirty="0" smtClean="0"/>
              <a:t>α</a:t>
            </a:r>
            <a:r>
              <a:rPr lang="en-GB" dirty="0" smtClean="0"/>
              <a:t> = 4.6%)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dirty="0" smtClean="0"/>
              <a:t>Reduction attributable </a:t>
            </a:r>
            <a:r>
              <a:rPr lang="en-GB" dirty="0"/>
              <a:t>to the intervention (effect size; </a:t>
            </a:r>
            <a:r>
              <a:rPr lang="en-GB" dirty="0" smtClean="0"/>
              <a:t>β-α </a:t>
            </a:r>
            <a:r>
              <a:rPr lang="en-GB" dirty="0"/>
              <a:t>was 1.8</a:t>
            </a:r>
            <a:r>
              <a:rPr lang="en-GB" dirty="0" smtClean="0"/>
              <a:t>%)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41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3564</TotalTime>
  <Words>1032</Words>
  <Application>Microsoft Office PowerPoint</Application>
  <PresentationFormat>On-screen Show (4:3)</PresentationFormat>
  <Paragraphs>376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Effectiveness of expanded delivery mechanisms/ Channels and empowerment of caregivers in improving access of ORS and Zinc in Narok County, Kenya</vt:lpstr>
      <vt:lpstr>Introduction</vt:lpstr>
      <vt:lpstr>Objectives/ Research Question</vt:lpstr>
      <vt:lpstr>Design: Cluster Randomised Controlled Trial</vt:lpstr>
      <vt:lpstr>Intervention package </vt:lpstr>
      <vt:lpstr>Data Collection &amp; Analysis</vt:lpstr>
      <vt:lpstr>Percentage distribution of selected socio-demographic characteristics of the respondents by survey and study arm</vt:lpstr>
      <vt:lpstr>Adequate knowledge on management of diarrhoea among mothers/ caregivers of the children by study arm</vt:lpstr>
      <vt:lpstr>Prevalence of diarrhoea</vt:lpstr>
      <vt:lpstr>Use of ORS and Zinc among children experiencing diarrhoea in the last two weeks by study arm</vt:lpstr>
      <vt:lpstr>Conclusions and Recomendations</vt:lpstr>
      <vt:lpstr>Acknowledgement 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ORS/ Zinc Writer’s Workshop</dc:title>
  <dc:creator>Josephat Nyagero</dc:creator>
  <cp:lastModifiedBy>Josephat Nyagero</cp:lastModifiedBy>
  <cp:revision>115</cp:revision>
  <dcterms:created xsi:type="dcterms:W3CDTF">2015-09-07T04:37:36Z</dcterms:created>
  <dcterms:modified xsi:type="dcterms:W3CDTF">2017-03-30T07:02:48Z</dcterms:modified>
</cp:coreProperties>
</file>