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86" r:id="rId5"/>
    <p:sldId id="285" r:id="rId6"/>
    <p:sldId id="284" r:id="rId7"/>
    <p:sldId id="283" r:id="rId8"/>
    <p:sldId id="281" r:id="rId9"/>
    <p:sldId id="287" r:id="rId10"/>
    <p:sldId id="290" r:id="rId11"/>
    <p:sldId id="289" r:id="rId12"/>
    <p:sldId id="291" r:id="rId13"/>
    <p:sldId id="271" r:id="rId14"/>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ichard-pc" initials="R"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67"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427050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entury Gothic" pitchFamily="34" charset="0"/>
                <a:cs typeface="Arial" pitchFamily="34" charset="0"/>
              </a:defRPr>
            </a:lvl1pPr>
          </a:lstStyle>
          <a:p>
            <a:pPr fontAlgn="base">
              <a:spcBef>
                <a:spcPct val="0"/>
              </a:spcBef>
              <a:spcAft>
                <a:spcPct val="0"/>
              </a:spcAft>
            </a:pPr>
            <a:fld id="{F685314D-8D9C-47B3-B02E-0DD5A47CCEA8}" type="datetimeFigureOut">
              <a:rPr lang="en-US">
                <a:solidFill>
                  <a:prstClr val="black"/>
                </a:solidFill>
                <a:ea typeface="ＭＳ Ｐゴシック" pitchFamily="34" charset="-128"/>
              </a:rPr>
              <a:pPr fontAlgn="base">
                <a:spcBef>
                  <a:spcPct val="0"/>
                </a:spcBef>
                <a:spcAft>
                  <a:spcPct val="0"/>
                </a:spcAft>
              </a:pPr>
              <a:t>3/30/2017</a:t>
            </a:fld>
            <a:endParaRPr lang="en-US">
              <a:solidFill>
                <a:prstClr val="black"/>
              </a:solidFill>
              <a:ea typeface="ＭＳ Ｐゴシック" pitchFamily="34" charset="-128"/>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a:xfrm>
            <a:off x="0" y="6492875"/>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entury Gothic" pitchFamily="34" charset="0"/>
                <a:cs typeface="Arial" pitchFamily="34" charset="0"/>
              </a:defRPr>
            </a:lvl1pPr>
          </a:lstStyle>
          <a:p>
            <a:pPr fontAlgn="base">
              <a:spcBef>
                <a:spcPct val="0"/>
              </a:spcBef>
              <a:spcAft>
                <a:spcPct val="0"/>
              </a:spcAft>
            </a:pPr>
            <a:fld id="{2A1DE0F4-E156-4056-940E-DD9C6B2F0CD1}" type="slidenum">
              <a:rPr lang="en-US">
                <a:solidFill>
                  <a:prstClr val="black"/>
                </a:solidFill>
                <a:ea typeface="ＭＳ Ｐゴシック" pitchFamily="34" charset="-128"/>
              </a:rPr>
              <a:pPr fontAlgn="base">
                <a:spcBef>
                  <a:spcPct val="0"/>
                </a:spcBef>
                <a:spcAft>
                  <a:spcPct val="0"/>
                </a:spcAft>
              </a:pPr>
              <a:t>‹#›</a:t>
            </a:fld>
            <a:endParaRPr lang="en-US">
              <a:solidFill>
                <a:prstClr val="black"/>
              </a:solidFill>
              <a:ea typeface="ＭＳ Ｐゴシック" pitchFamily="34" charset="-128"/>
            </a:endParaRPr>
          </a:p>
        </p:txBody>
      </p:sp>
    </p:spTree>
    <p:extLst>
      <p:ext uri="{BB962C8B-B14F-4D97-AF65-F5344CB8AC3E}">
        <p14:creationId xmlns:p14="http://schemas.microsoft.com/office/powerpoint/2010/main" val="2411141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entury Gothic" pitchFamily="34" charset="0"/>
                <a:cs typeface="Arial" pitchFamily="34" charset="0"/>
              </a:defRPr>
            </a:lvl1pPr>
          </a:lstStyle>
          <a:p>
            <a:pPr fontAlgn="base">
              <a:spcBef>
                <a:spcPct val="0"/>
              </a:spcBef>
              <a:spcAft>
                <a:spcPct val="0"/>
              </a:spcAft>
            </a:pPr>
            <a:fld id="{AD7B35FC-FB83-4FC4-8102-C9CF639118BD}" type="datetimeFigureOut">
              <a:rPr lang="en-US">
                <a:solidFill>
                  <a:prstClr val="black"/>
                </a:solidFill>
                <a:ea typeface="ＭＳ Ｐゴシック" pitchFamily="34" charset="-128"/>
              </a:rPr>
              <a:pPr fontAlgn="base">
                <a:spcBef>
                  <a:spcPct val="0"/>
                </a:spcBef>
                <a:spcAft>
                  <a:spcPct val="0"/>
                </a:spcAft>
              </a:pPr>
              <a:t>3/30/2017</a:t>
            </a:fld>
            <a:endParaRPr lang="en-US">
              <a:solidFill>
                <a:prstClr val="black"/>
              </a:solidFill>
              <a:ea typeface="ＭＳ Ｐゴシック" pitchFamily="34" charset="-128"/>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a:xfrm>
            <a:off x="0" y="6492875"/>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entury Gothic" pitchFamily="34" charset="0"/>
                <a:cs typeface="Arial" pitchFamily="34" charset="0"/>
              </a:defRPr>
            </a:lvl1pPr>
          </a:lstStyle>
          <a:p>
            <a:pPr fontAlgn="base">
              <a:spcBef>
                <a:spcPct val="0"/>
              </a:spcBef>
              <a:spcAft>
                <a:spcPct val="0"/>
              </a:spcAft>
            </a:pPr>
            <a:fld id="{E144EE35-69A2-4296-87C2-40AC603B6D8E}" type="slidenum">
              <a:rPr lang="en-US">
                <a:solidFill>
                  <a:prstClr val="black"/>
                </a:solidFill>
                <a:ea typeface="ＭＳ Ｐゴシック" pitchFamily="34" charset="-128"/>
              </a:rPr>
              <a:pPr fontAlgn="base">
                <a:spcBef>
                  <a:spcPct val="0"/>
                </a:spcBef>
                <a:spcAft>
                  <a:spcPct val="0"/>
                </a:spcAft>
              </a:pPr>
              <a:t>‹#›</a:t>
            </a:fld>
            <a:endParaRPr lang="en-US">
              <a:solidFill>
                <a:prstClr val="black"/>
              </a:solidFill>
              <a:ea typeface="ＭＳ Ｐゴシック" pitchFamily="34" charset="-128"/>
            </a:endParaRPr>
          </a:p>
        </p:txBody>
      </p:sp>
    </p:spTree>
    <p:extLst>
      <p:ext uri="{BB962C8B-B14F-4D97-AF65-F5344CB8AC3E}">
        <p14:creationId xmlns:p14="http://schemas.microsoft.com/office/powerpoint/2010/main" val="1827120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entury Gothic" pitchFamily="34" charset="0"/>
                <a:cs typeface="Arial" pitchFamily="34" charset="0"/>
              </a:defRPr>
            </a:lvl1pPr>
          </a:lstStyle>
          <a:p>
            <a:pPr fontAlgn="base">
              <a:spcBef>
                <a:spcPct val="0"/>
              </a:spcBef>
              <a:spcAft>
                <a:spcPct val="0"/>
              </a:spcAft>
            </a:pPr>
            <a:fld id="{1AE3AFD3-9CA1-434C-9E78-02E6A5A31355}" type="datetimeFigureOut">
              <a:rPr lang="en-US">
                <a:solidFill>
                  <a:prstClr val="black"/>
                </a:solidFill>
                <a:ea typeface="ＭＳ Ｐゴシック" pitchFamily="34" charset="-128"/>
              </a:rPr>
              <a:pPr fontAlgn="base">
                <a:spcBef>
                  <a:spcPct val="0"/>
                </a:spcBef>
                <a:spcAft>
                  <a:spcPct val="0"/>
                </a:spcAft>
              </a:pPr>
              <a:t>3/30/2017</a:t>
            </a:fld>
            <a:endParaRPr lang="en-US">
              <a:solidFill>
                <a:prstClr val="black"/>
              </a:solidFill>
              <a:ea typeface="ＭＳ Ｐゴシック" pitchFamily="34" charset="-128"/>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a:xfrm>
            <a:off x="228600" y="502920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entury Gothic" pitchFamily="34" charset="0"/>
                <a:cs typeface="Arial" pitchFamily="34" charset="0"/>
              </a:defRPr>
            </a:lvl1pPr>
          </a:lstStyle>
          <a:p>
            <a:pPr fontAlgn="base">
              <a:spcBef>
                <a:spcPct val="0"/>
              </a:spcBef>
              <a:spcAft>
                <a:spcPct val="0"/>
              </a:spcAft>
            </a:pPr>
            <a:fld id="{80C26624-B990-466E-B1D1-2434D8CDF802}" type="slidenum">
              <a:rPr lang="en-US">
                <a:solidFill>
                  <a:prstClr val="black"/>
                </a:solidFill>
                <a:ea typeface="ＭＳ Ｐゴシック" pitchFamily="34" charset="-128"/>
              </a:rPr>
              <a:pPr fontAlgn="base">
                <a:spcBef>
                  <a:spcPct val="0"/>
                </a:spcBef>
                <a:spcAft>
                  <a:spcPct val="0"/>
                </a:spcAft>
              </a:pPr>
              <a:t>‹#›</a:t>
            </a:fld>
            <a:endParaRPr lang="en-US">
              <a:solidFill>
                <a:prstClr val="black"/>
              </a:solidFill>
              <a:ea typeface="ＭＳ Ｐゴシック" pitchFamily="34" charset="-128"/>
            </a:endParaRPr>
          </a:p>
        </p:txBody>
      </p:sp>
    </p:spTree>
    <p:extLst>
      <p:ext uri="{BB962C8B-B14F-4D97-AF65-F5344CB8AC3E}">
        <p14:creationId xmlns:p14="http://schemas.microsoft.com/office/powerpoint/2010/main" val="2657503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entury Gothic" pitchFamily="34" charset="0"/>
                <a:cs typeface="Arial" pitchFamily="34" charset="0"/>
              </a:defRPr>
            </a:lvl1pPr>
          </a:lstStyle>
          <a:p>
            <a:pPr fontAlgn="base">
              <a:spcBef>
                <a:spcPct val="0"/>
              </a:spcBef>
              <a:spcAft>
                <a:spcPct val="0"/>
              </a:spcAft>
            </a:pPr>
            <a:fld id="{B4996354-29BD-47CF-9BCF-76602297204F}" type="datetimeFigureOut">
              <a:rPr lang="en-US">
                <a:solidFill>
                  <a:prstClr val="black"/>
                </a:solidFill>
                <a:ea typeface="ＭＳ Ｐゴシック" pitchFamily="34" charset="-128"/>
              </a:rPr>
              <a:pPr fontAlgn="base">
                <a:spcBef>
                  <a:spcPct val="0"/>
                </a:spcBef>
                <a:spcAft>
                  <a:spcPct val="0"/>
                </a:spcAft>
              </a:pPr>
              <a:t>3/30/2017</a:t>
            </a:fld>
            <a:endParaRPr lang="en-US">
              <a:solidFill>
                <a:prstClr val="black"/>
              </a:solidFill>
              <a:ea typeface="ＭＳ Ｐゴシック" pitchFamily="34" charset="-128"/>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a:xfrm>
            <a:off x="0" y="6492875"/>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entury Gothic" pitchFamily="34" charset="0"/>
                <a:cs typeface="Arial" pitchFamily="34" charset="0"/>
              </a:defRPr>
            </a:lvl1pPr>
          </a:lstStyle>
          <a:p>
            <a:pPr fontAlgn="base">
              <a:spcBef>
                <a:spcPct val="0"/>
              </a:spcBef>
              <a:spcAft>
                <a:spcPct val="0"/>
              </a:spcAft>
            </a:pPr>
            <a:fld id="{16AB7B7B-9B50-4A64-BABE-CB57E65FABB1}" type="slidenum">
              <a:rPr lang="en-US">
                <a:solidFill>
                  <a:prstClr val="black"/>
                </a:solidFill>
                <a:ea typeface="ＭＳ Ｐゴシック" pitchFamily="34" charset="-128"/>
              </a:rPr>
              <a:pPr fontAlgn="base">
                <a:spcBef>
                  <a:spcPct val="0"/>
                </a:spcBef>
                <a:spcAft>
                  <a:spcPct val="0"/>
                </a:spcAft>
              </a:pPr>
              <a:t>‹#›</a:t>
            </a:fld>
            <a:endParaRPr lang="en-US">
              <a:solidFill>
                <a:prstClr val="black"/>
              </a:solidFill>
              <a:ea typeface="ＭＳ Ｐゴシック" pitchFamily="34" charset="-128"/>
            </a:endParaRPr>
          </a:p>
        </p:txBody>
      </p:sp>
    </p:spTree>
    <p:extLst>
      <p:ext uri="{BB962C8B-B14F-4D97-AF65-F5344CB8AC3E}">
        <p14:creationId xmlns:p14="http://schemas.microsoft.com/office/powerpoint/2010/main" val="4000681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entury Gothic" pitchFamily="34" charset="0"/>
                <a:cs typeface="Arial" pitchFamily="34" charset="0"/>
              </a:defRPr>
            </a:lvl1pPr>
          </a:lstStyle>
          <a:p>
            <a:pPr fontAlgn="base">
              <a:spcBef>
                <a:spcPct val="0"/>
              </a:spcBef>
              <a:spcAft>
                <a:spcPct val="0"/>
              </a:spcAft>
            </a:pPr>
            <a:fld id="{6F72F8E1-EE90-4E42-9690-3D9CE467DB1E}" type="datetimeFigureOut">
              <a:rPr lang="en-US">
                <a:solidFill>
                  <a:prstClr val="black"/>
                </a:solidFill>
                <a:ea typeface="ＭＳ Ｐゴシック" pitchFamily="34" charset="-128"/>
              </a:rPr>
              <a:pPr fontAlgn="base">
                <a:spcBef>
                  <a:spcPct val="0"/>
                </a:spcBef>
                <a:spcAft>
                  <a:spcPct val="0"/>
                </a:spcAft>
              </a:pPr>
              <a:t>3/30/2017</a:t>
            </a:fld>
            <a:endParaRPr lang="en-US">
              <a:solidFill>
                <a:prstClr val="black"/>
              </a:solidFill>
              <a:ea typeface="ＭＳ Ｐゴシック" pitchFamily="34" charset="-128"/>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solidFill>
                <a:prstClr val="black"/>
              </a:solidFill>
            </a:endParaRPr>
          </a:p>
        </p:txBody>
      </p:sp>
      <p:sp>
        <p:nvSpPr>
          <p:cNvPr id="7" name="Slide Number Placeholder 6"/>
          <p:cNvSpPr>
            <a:spLocks noGrp="1"/>
          </p:cNvSpPr>
          <p:nvPr>
            <p:ph type="sldNum" sz="quarter" idx="12"/>
          </p:nvPr>
        </p:nvSpPr>
        <p:spPr>
          <a:xfrm>
            <a:off x="0" y="6492875"/>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entury Gothic" pitchFamily="34" charset="0"/>
                <a:cs typeface="Arial" pitchFamily="34" charset="0"/>
              </a:defRPr>
            </a:lvl1pPr>
          </a:lstStyle>
          <a:p>
            <a:pPr fontAlgn="base">
              <a:spcBef>
                <a:spcPct val="0"/>
              </a:spcBef>
              <a:spcAft>
                <a:spcPct val="0"/>
              </a:spcAft>
            </a:pPr>
            <a:fld id="{08426EAC-DACE-480C-A9F5-56CF50E3972E}" type="slidenum">
              <a:rPr lang="en-US">
                <a:solidFill>
                  <a:prstClr val="black"/>
                </a:solidFill>
                <a:ea typeface="ＭＳ Ｐゴシック" pitchFamily="34" charset="-128"/>
              </a:rPr>
              <a:pPr fontAlgn="base">
                <a:spcBef>
                  <a:spcPct val="0"/>
                </a:spcBef>
                <a:spcAft>
                  <a:spcPct val="0"/>
                </a:spcAft>
              </a:pPr>
              <a:t>‹#›</a:t>
            </a:fld>
            <a:endParaRPr lang="en-US">
              <a:solidFill>
                <a:prstClr val="black"/>
              </a:solidFill>
              <a:ea typeface="ＭＳ Ｐゴシック" pitchFamily="34" charset="-128"/>
            </a:endParaRPr>
          </a:p>
        </p:txBody>
      </p:sp>
    </p:spTree>
    <p:extLst>
      <p:ext uri="{BB962C8B-B14F-4D97-AF65-F5344CB8AC3E}">
        <p14:creationId xmlns:p14="http://schemas.microsoft.com/office/powerpoint/2010/main" val="2708946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entury Gothic" pitchFamily="34" charset="0"/>
                <a:cs typeface="Arial" pitchFamily="34" charset="0"/>
              </a:defRPr>
            </a:lvl1pPr>
          </a:lstStyle>
          <a:p>
            <a:pPr fontAlgn="base">
              <a:spcBef>
                <a:spcPct val="0"/>
              </a:spcBef>
              <a:spcAft>
                <a:spcPct val="0"/>
              </a:spcAft>
            </a:pPr>
            <a:fld id="{D1D6596E-79A1-445D-9070-6CB691DDFEED}" type="datetimeFigureOut">
              <a:rPr lang="en-US">
                <a:solidFill>
                  <a:prstClr val="black"/>
                </a:solidFill>
                <a:ea typeface="ＭＳ Ｐゴシック" pitchFamily="34" charset="-128"/>
              </a:rPr>
              <a:pPr fontAlgn="base">
                <a:spcBef>
                  <a:spcPct val="0"/>
                </a:spcBef>
                <a:spcAft>
                  <a:spcPct val="0"/>
                </a:spcAft>
              </a:pPr>
              <a:t>3/30/2017</a:t>
            </a:fld>
            <a:endParaRPr lang="en-US">
              <a:solidFill>
                <a:prstClr val="black"/>
              </a:solidFill>
              <a:ea typeface="ＭＳ Ｐゴシック" pitchFamily="34" charset="-128"/>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solidFill>
                <a:prstClr val="black"/>
              </a:solidFill>
            </a:endParaRPr>
          </a:p>
        </p:txBody>
      </p:sp>
      <p:sp>
        <p:nvSpPr>
          <p:cNvPr id="9" name="Slide Number Placeholder 8"/>
          <p:cNvSpPr>
            <a:spLocks noGrp="1"/>
          </p:cNvSpPr>
          <p:nvPr>
            <p:ph type="sldNum" sz="quarter" idx="12"/>
          </p:nvPr>
        </p:nvSpPr>
        <p:spPr>
          <a:xfrm>
            <a:off x="0" y="6492875"/>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entury Gothic" pitchFamily="34" charset="0"/>
                <a:cs typeface="Arial" pitchFamily="34" charset="0"/>
              </a:defRPr>
            </a:lvl1pPr>
          </a:lstStyle>
          <a:p>
            <a:pPr fontAlgn="base">
              <a:spcBef>
                <a:spcPct val="0"/>
              </a:spcBef>
              <a:spcAft>
                <a:spcPct val="0"/>
              </a:spcAft>
            </a:pPr>
            <a:fld id="{0D143CE7-4D99-46E3-AF9F-8D5D8E3145A7}" type="slidenum">
              <a:rPr lang="en-US">
                <a:solidFill>
                  <a:prstClr val="black"/>
                </a:solidFill>
                <a:ea typeface="ＭＳ Ｐゴシック" pitchFamily="34" charset="-128"/>
              </a:rPr>
              <a:pPr fontAlgn="base">
                <a:spcBef>
                  <a:spcPct val="0"/>
                </a:spcBef>
                <a:spcAft>
                  <a:spcPct val="0"/>
                </a:spcAft>
              </a:pPr>
              <a:t>‹#›</a:t>
            </a:fld>
            <a:endParaRPr lang="en-US">
              <a:solidFill>
                <a:prstClr val="black"/>
              </a:solidFill>
              <a:ea typeface="ＭＳ Ｐゴシック" pitchFamily="34" charset="-128"/>
            </a:endParaRPr>
          </a:p>
        </p:txBody>
      </p:sp>
    </p:spTree>
    <p:extLst>
      <p:ext uri="{BB962C8B-B14F-4D97-AF65-F5344CB8AC3E}">
        <p14:creationId xmlns:p14="http://schemas.microsoft.com/office/powerpoint/2010/main" val="1734057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entury Gothic" pitchFamily="34" charset="0"/>
                <a:cs typeface="Arial" pitchFamily="34" charset="0"/>
              </a:defRPr>
            </a:lvl1pPr>
          </a:lstStyle>
          <a:p>
            <a:pPr fontAlgn="base">
              <a:spcBef>
                <a:spcPct val="0"/>
              </a:spcBef>
              <a:spcAft>
                <a:spcPct val="0"/>
              </a:spcAft>
            </a:pPr>
            <a:fld id="{EA23C3A1-25D3-4507-9CC2-56E334C0E6BC}" type="datetimeFigureOut">
              <a:rPr lang="en-US">
                <a:solidFill>
                  <a:prstClr val="black"/>
                </a:solidFill>
                <a:ea typeface="ＭＳ Ｐゴシック" pitchFamily="34" charset="-128"/>
              </a:rPr>
              <a:pPr fontAlgn="base">
                <a:spcBef>
                  <a:spcPct val="0"/>
                </a:spcBef>
                <a:spcAft>
                  <a:spcPct val="0"/>
                </a:spcAft>
              </a:pPr>
              <a:t>3/30/2017</a:t>
            </a:fld>
            <a:endParaRPr lang="en-US">
              <a:solidFill>
                <a:prstClr val="black"/>
              </a:solidFill>
              <a:ea typeface="ＭＳ Ｐゴシック" pitchFamily="34" charset="-128"/>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solidFill>
                <a:prstClr val="black"/>
              </a:solidFill>
            </a:endParaRPr>
          </a:p>
        </p:txBody>
      </p:sp>
      <p:sp>
        <p:nvSpPr>
          <p:cNvPr id="5" name="Slide Number Placeholder 4"/>
          <p:cNvSpPr>
            <a:spLocks noGrp="1"/>
          </p:cNvSpPr>
          <p:nvPr>
            <p:ph type="sldNum" sz="quarter" idx="12"/>
          </p:nvPr>
        </p:nvSpPr>
        <p:spPr>
          <a:xfrm>
            <a:off x="0" y="6492875"/>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entury Gothic" pitchFamily="34" charset="0"/>
                <a:cs typeface="Arial" pitchFamily="34" charset="0"/>
              </a:defRPr>
            </a:lvl1pPr>
          </a:lstStyle>
          <a:p>
            <a:pPr fontAlgn="base">
              <a:spcBef>
                <a:spcPct val="0"/>
              </a:spcBef>
              <a:spcAft>
                <a:spcPct val="0"/>
              </a:spcAft>
            </a:pPr>
            <a:fld id="{0345BDDC-13BE-4099-90D0-C28D1C093066}" type="slidenum">
              <a:rPr lang="en-US">
                <a:solidFill>
                  <a:prstClr val="black"/>
                </a:solidFill>
                <a:ea typeface="ＭＳ Ｐゴシック" pitchFamily="34" charset="-128"/>
              </a:rPr>
              <a:pPr fontAlgn="base">
                <a:spcBef>
                  <a:spcPct val="0"/>
                </a:spcBef>
                <a:spcAft>
                  <a:spcPct val="0"/>
                </a:spcAft>
              </a:pPr>
              <a:t>‹#›</a:t>
            </a:fld>
            <a:endParaRPr lang="en-US">
              <a:solidFill>
                <a:prstClr val="black"/>
              </a:solidFill>
              <a:ea typeface="ＭＳ Ｐゴシック" pitchFamily="34" charset="-128"/>
            </a:endParaRPr>
          </a:p>
        </p:txBody>
      </p:sp>
    </p:spTree>
    <p:extLst>
      <p:ext uri="{BB962C8B-B14F-4D97-AF65-F5344CB8AC3E}">
        <p14:creationId xmlns:p14="http://schemas.microsoft.com/office/powerpoint/2010/main" val="3016151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entury Gothic" pitchFamily="34" charset="0"/>
                <a:cs typeface="Arial" pitchFamily="34" charset="0"/>
              </a:defRPr>
            </a:lvl1pPr>
          </a:lstStyle>
          <a:p>
            <a:pPr fontAlgn="base">
              <a:spcBef>
                <a:spcPct val="0"/>
              </a:spcBef>
              <a:spcAft>
                <a:spcPct val="0"/>
              </a:spcAft>
            </a:pPr>
            <a:fld id="{D3D6F9AE-537F-4051-AACB-16C304639B10}" type="datetimeFigureOut">
              <a:rPr lang="en-US">
                <a:solidFill>
                  <a:prstClr val="black"/>
                </a:solidFill>
                <a:ea typeface="ＭＳ Ｐゴシック" pitchFamily="34" charset="-128"/>
              </a:rPr>
              <a:pPr fontAlgn="base">
                <a:spcBef>
                  <a:spcPct val="0"/>
                </a:spcBef>
                <a:spcAft>
                  <a:spcPct val="0"/>
                </a:spcAft>
              </a:pPr>
              <a:t>3/30/2017</a:t>
            </a:fld>
            <a:endParaRPr lang="en-US">
              <a:solidFill>
                <a:prstClr val="black"/>
              </a:solidFill>
              <a:ea typeface="ＭＳ Ｐゴシック" pitchFamily="34" charset="-128"/>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solidFill>
                <a:prstClr val="black"/>
              </a:solidFill>
            </a:endParaRPr>
          </a:p>
        </p:txBody>
      </p:sp>
      <p:sp>
        <p:nvSpPr>
          <p:cNvPr id="4" name="Slide Number Placeholder 3"/>
          <p:cNvSpPr>
            <a:spLocks noGrp="1"/>
          </p:cNvSpPr>
          <p:nvPr>
            <p:ph type="sldNum" sz="quarter" idx="12"/>
          </p:nvPr>
        </p:nvSpPr>
        <p:spPr>
          <a:xfrm>
            <a:off x="0" y="6492875"/>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entury Gothic" pitchFamily="34" charset="0"/>
                <a:cs typeface="Arial" pitchFamily="34" charset="0"/>
              </a:defRPr>
            </a:lvl1pPr>
          </a:lstStyle>
          <a:p>
            <a:pPr fontAlgn="base">
              <a:spcBef>
                <a:spcPct val="0"/>
              </a:spcBef>
              <a:spcAft>
                <a:spcPct val="0"/>
              </a:spcAft>
            </a:pPr>
            <a:fld id="{CC012868-8A18-4A2B-BCC1-5BF84460C2C4}" type="slidenum">
              <a:rPr lang="en-US">
                <a:solidFill>
                  <a:prstClr val="black"/>
                </a:solidFill>
                <a:ea typeface="ＭＳ Ｐゴシック" pitchFamily="34" charset="-128"/>
              </a:rPr>
              <a:pPr fontAlgn="base">
                <a:spcBef>
                  <a:spcPct val="0"/>
                </a:spcBef>
                <a:spcAft>
                  <a:spcPct val="0"/>
                </a:spcAft>
              </a:pPr>
              <a:t>‹#›</a:t>
            </a:fld>
            <a:endParaRPr lang="en-US">
              <a:solidFill>
                <a:prstClr val="black"/>
              </a:solidFill>
              <a:ea typeface="ＭＳ Ｐゴシック" pitchFamily="34" charset="-128"/>
            </a:endParaRPr>
          </a:p>
        </p:txBody>
      </p:sp>
    </p:spTree>
    <p:extLst>
      <p:ext uri="{BB962C8B-B14F-4D97-AF65-F5344CB8AC3E}">
        <p14:creationId xmlns:p14="http://schemas.microsoft.com/office/powerpoint/2010/main" val="2460352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entury Gothic" pitchFamily="34" charset="0"/>
                <a:cs typeface="Arial" pitchFamily="34" charset="0"/>
              </a:defRPr>
            </a:lvl1pPr>
          </a:lstStyle>
          <a:p>
            <a:pPr fontAlgn="base">
              <a:spcBef>
                <a:spcPct val="0"/>
              </a:spcBef>
              <a:spcAft>
                <a:spcPct val="0"/>
              </a:spcAft>
            </a:pPr>
            <a:fld id="{C59442B0-6077-474B-A142-98B3597F5FC5}" type="datetimeFigureOut">
              <a:rPr lang="en-US">
                <a:solidFill>
                  <a:prstClr val="black"/>
                </a:solidFill>
                <a:ea typeface="ＭＳ Ｐゴシック" pitchFamily="34" charset="-128"/>
              </a:rPr>
              <a:pPr fontAlgn="base">
                <a:spcBef>
                  <a:spcPct val="0"/>
                </a:spcBef>
                <a:spcAft>
                  <a:spcPct val="0"/>
                </a:spcAft>
              </a:pPr>
              <a:t>3/30/2017</a:t>
            </a:fld>
            <a:endParaRPr lang="en-US">
              <a:solidFill>
                <a:prstClr val="black"/>
              </a:solidFill>
              <a:ea typeface="ＭＳ Ｐゴシック" pitchFamily="34" charset="-128"/>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solidFill>
                <a:prstClr val="black"/>
              </a:solidFill>
            </a:endParaRPr>
          </a:p>
        </p:txBody>
      </p:sp>
      <p:sp>
        <p:nvSpPr>
          <p:cNvPr id="7" name="Slide Number Placeholder 6"/>
          <p:cNvSpPr>
            <a:spLocks noGrp="1"/>
          </p:cNvSpPr>
          <p:nvPr>
            <p:ph type="sldNum" sz="quarter" idx="12"/>
          </p:nvPr>
        </p:nvSpPr>
        <p:spPr>
          <a:xfrm>
            <a:off x="0" y="6492875"/>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entury Gothic" pitchFamily="34" charset="0"/>
                <a:cs typeface="Arial" pitchFamily="34" charset="0"/>
              </a:defRPr>
            </a:lvl1pPr>
          </a:lstStyle>
          <a:p>
            <a:pPr fontAlgn="base">
              <a:spcBef>
                <a:spcPct val="0"/>
              </a:spcBef>
              <a:spcAft>
                <a:spcPct val="0"/>
              </a:spcAft>
            </a:pPr>
            <a:fld id="{6014396C-BACE-484C-9948-E14ADA4D2FF8}" type="slidenum">
              <a:rPr lang="en-US">
                <a:solidFill>
                  <a:prstClr val="black"/>
                </a:solidFill>
                <a:ea typeface="ＭＳ Ｐゴシック" pitchFamily="34" charset="-128"/>
              </a:rPr>
              <a:pPr fontAlgn="base">
                <a:spcBef>
                  <a:spcPct val="0"/>
                </a:spcBef>
                <a:spcAft>
                  <a:spcPct val="0"/>
                </a:spcAft>
              </a:pPr>
              <a:t>‹#›</a:t>
            </a:fld>
            <a:endParaRPr lang="en-US">
              <a:solidFill>
                <a:prstClr val="black"/>
              </a:solidFill>
              <a:ea typeface="ＭＳ Ｐゴシック" pitchFamily="34" charset="-128"/>
            </a:endParaRPr>
          </a:p>
        </p:txBody>
      </p:sp>
    </p:spTree>
    <p:extLst>
      <p:ext uri="{BB962C8B-B14F-4D97-AF65-F5344CB8AC3E}">
        <p14:creationId xmlns:p14="http://schemas.microsoft.com/office/powerpoint/2010/main" val="3474664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entury Gothic" pitchFamily="34" charset="0"/>
                <a:cs typeface="Arial" pitchFamily="34" charset="0"/>
              </a:defRPr>
            </a:lvl1pPr>
          </a:lstStyle>
          <a:p>
            <a:pPr fontAlgn="base">
              <a:spcBef>
                <a:spcPct val="0"/>
              </a:spcBef>
              <a:spcAft>
                <a:spcPct val="0"/>
              </a:spcAft>
            </a:pPr>
            <a:fld id="{71E05DBE-E9CD-4EDC-BA2F-C54673C2C486}" type="datetimeFigureOut">
              <a:rPr lang="en-US">
                <a:solidFill>
                  <a:prstClr val="black"/>
                </a:solidFill>
                <a:ea typeface="ＭＳ Ｐゴシック" pitchFamily="34" charset="-128"/>
              </a:rPr>
              <a:pPr fontAlgn="base">
                <a:spcBef>
                  <a:spcPct val="0"/>
                </a:spcBef>
                <a:spcAft>
                  <a:spcPct val="0"/>
                </a:spcAft>
              </a:pPr>
              <a:t>3/30/2017</a:t>
            </a:fld>
            <a:endParaRPr lang="en-US">
              <a:solidFill>
                <a:prstClr val="black"/>
              </a:solidFill>
              <a:ea typeface="ＭＳ Ｐゴシック" pitchFamily="34" charset="-128"/>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solidFill>
                <a:prstClr val="black"/>
              </a:solidFill>
            </a:endParaRPr>
          </a:p>
        </p:txBody>
      </p:sp>
      <p:sp>
        <p:nvSpPr>
          <p:cNvPr id="7" name="Slide Number Placeholder 6"/>
          <p:cNvSpPr>
            <a:spLocks noGrp="1"/>
          </p:cNvSpPr>
          <p:nvPr>
            <p:ph type="sldNum" sz="quarter" idx="12"/>
          </p:nvPr>
        </p:nvSpPr>
        <p:spPr>
          <a:xfrm>
            <a:off x="0" y="6492875"/>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entury Gothic" pitchFamily="34" charset="0"/>
                <a:cs typeface="Arial" pitchFamily="34" charset="0"/>
              </a:defRPr>
            </a:lvl1pPr>
          </a:lstStyle>
          <a:p>
            <a:pPr fontAlgn="base">
              <a:spcBef>
                <a:spcPct val="0"/>
              </a:spcBef>
              <a:spcAft>
                <a:spcPct val="0"/>
              </a:spcAft>
            </a:pPr>
            <a:fld id="{CE4A8FEF-3551-43EB-BD38-F21191B8D5DE}" type="slidenum">
              <a:rPr lang="en-US">
                <a:solidFill>
                  <a:prstClr val="black"/>
                </a:solidFill>
                <a:ea typeface="ＭＳ Ｐゴシック" pitchFamily="34" charset="-128"/>
              </a:rPr>
              <a:pPr fontAlgn="base">
                <a:spcBef>
                  <a:spcPct val="0"/>
                </a:spcBef>
                <a:spcAft>
                  <a:spcPct val="0"/>
                </a:spcAft>
              </a:pPr>
              <a:t>‹#›</a:t>
            </a:fld>
            <a:endParaRPr lang="en-US">
              <a:solidFill>
                <a:prstClr val="black"/>
              </a:solidFill>
              <a:ea typeface="ＭＳ Ｐゴシック" pitchFamily="34" charset="-128"/>
            </a:endParaRPr>
          </a:p>
        </p:txBody>
      </p:sp>
    </p:spTree>
    <p:extLst>
      <p:ext uri="{BB962C8B-B14F-4D97-AF65-F5344CB8AC3E}">
        <p14:creationId xmlns:p14="http://schemas.microsoft.com/office/powerpoint/2010/main" val="378190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838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3" descr="C:\Users\Admin\Desktop\index.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04800" y="152400"/>
            <a:ext cx="990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userDrawn="1"/>
        </p:nvSpPr>
        <p:spPr>
          <a:xfrm>
            <a:off x="0" y="6553200"/>
            <a:ext cx="9144000" cy="300038"/>
          </a:xfrm>
          <a:prstGeom prst="rect">
            <a:avLst/>
          </a:prstGeom>
          <a:solidFill>
            <a:schemeClr val="tx2">
              <a:lumMod val="40000"/>
              <a:lumOff val="60000"/>
            </a:schemeClr>
          </a:solidFill>
        </p:spPr>
        <p:txBody>
          <a:bodyPr>
            <a:spAutoFit/>
          </a:bodyPr>
          <a:lstStyle/>
          <a:p>
            <a:pPr algn="ctr">
              <a:defRPr/>
            </a:pPr>
            <a:r>
              <a:rPr lang="en-US" sz="1350" b="1" dirty="0">
                <a:solidFill>
                  <a:prstClr val="black"/>
                </a:solidFill>
                <a:ea typeface="ＭＳ Ｐゴシック" pitchFamily="34" charset="-128"/>
                <a:cs typeface="Arial" pitchFamily="34" charset="0"/>
              </a:rPr>
              <a:t>Kilimanjaro Christian Medical University College</a:t>
            </a:r>
          </a:p>
        </p:txBody>
      </p:sp>
    </p:spTree>
    <p:extLst>
      <p:ext uri="{BB962C8B-B14F-4D97-AF65-F5344CB8AC3E}">
        <p14:creationId xmlns:p14="http://schemas.microsoft.com/office/powerpoint/2010/main" val="35921558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entury Gothic"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entury Gothic"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entury Gothic"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entury Gothic"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entury Gothic" pitchFamily="34" charset="0"/>
        </a:defRPr>
      </a:lvl6pPr>
      <a:lvl7pPr marL="914400" algn="ctr" rtl="0" fontAlgn="base">
        <a:spcBef>
          <a:spcPct val="0"/>
        </a:spcBef>
        <a:spcAft>
          <a:spcPct val="0"/>
        </a:spcAft>
        <a:defRPr sz="4400">
          <a:solidFill>
            <a:schemeClr val="tx1"/>
          </a:solidFill>
          <a:latin typeface="Century Gothic" pitchFamily="34" charset="0"/>
        </a:defRPr>
      </a:lvl7pPr>
      <a:lvl8pPr marL="1371600" algn="ctr" rtl="0" fontAlgn="base">
        <a:spcBef>
          <a:spcPct val="0"/>
        </a:spcBef>
        <a:spcAft>
          <a:spcPct val="0"/>
        </a:spcAft>
        <a:defRPr sz="4400">
          <a:solidFill>
            <a:schemeClr val="tx1"/>
          </a:solidFill>
          <a:latin typeface="Century Gothic" pitchFamily="34" charset="0"/>
        </a:defRPr>
      </a:lvl8pPr>
      <a:lvl9pPr marL="1828800" algn="ctr" rtl="0" fontAlgn="base">
        <a:spcBef>
          <a:spcPct val="0"/>
        </a:spcBef>
        <a:spcAft>
          <a:spcPct val="0"/>
        </a:spcAft>
        <a:defRPr sz="4400">
          <a:solidFill>
            <a:schemeClr val="tx1"/>
          </a:solidFill>
          <a:latin typeface="Century Gothic"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1600" y="228600"/>
            <a:ext cx="6858000" cy="88423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800" b="1" dirty="0">
                <a:solidFill>
                  <a:prstClr val="black"/>
                </a:solidFill>
              </a:rPr>
              <a:t>6</a:t>
            </a:r>
            <a:r>
              <a:rPr lang="en-GB" sz="2800" b="1" baseline="30000" dirty="0">
                <a:solidFill>
                  <a:prstClr val="black"/>
                </a:solidFill>
              </a:rPr>
              <a:t>th</a:t>
            </a:r>
            <a:r>
              <a:rPr lang="en-GB" sz="2800" b="1" dirty="0">
                <a:solidFill>
                  <a:prstClr val="black"/>
                </a:solidFill>
              </a:rPr>
              <a:t> East African Health and Scientific Conference </a:t>
            </a:r>
            <a:endParaRPr lang="en-US" sz="2800" b="1" dirty="0">
              <a:solidFill>
                <a:prstClr val="black"/>
              </a:solidFill>
            </a:endParaRPr>
          </a:p>
        </p:txBody>
      </p:sp>
      <p:sp>
        <p:nvSpPr>
          <p:cNvPr id="12290" name="TextBox 4"/>
          <p:cNvSpPr txBox="1">
            <a:spLocks noChangeArrowheads="1"/>
          </p:cNvSpPr>
          <p:nvPr/>
        </p:nvSpPr>
        <p:spPr bwMode="auto">
          <a:xfrm>
            <a:off x="0" y="5257800"/>
            <a:ext cx="8915400" cy="5258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lvl="0" algn="ctr" eaLnBrk="1" hangingPunct="1">
              <a:lnSpc>
                <a:spcPts val="3840"/>
              </a:lnSpc>
            </a:pPr>
            <a:r>
              <a:rPr lang="en-US" b="1" dirty="0" err="1">
                <a:solidFill>
                  <a:prstClr val="black"/>
                </a:solidFill>
                <a:latin typeface="+mn-lt"/>
                <a:ea typeface="+mn-ea"/>
              </a:rPr>
              <a:t>Maseke</a:t>
            </a:r>
            <a:r>
              <a:rPr lang="en-US" b="1" dirty="0">
                <a:solidFill>
                  <a:prstClr val="black"/>
                </a:solidFill>
                <a:latin typeface="+mn-lt"/>
                <a:ea typeface="+mn-ea"/>
              </a:rPr>
              <a:t> R. </a:t>
            </a:r>
            <a:r>
              <a:rPr lang="en-US" b="1" dirty="0" err="1" smtClean="0">
                <a:solidFill>
                  <a:prstClr val="black"/>
                </a:solidFill>
                <a:latin typeface="+mn-lt"/>
                <a:ea typeface="+mn-ea"/>
              </a:rPr>
              <a:t>Mgabo</a:t>
            </a:r>
            <a:r>
              <a:rPr lang="en-US" b="1" dirty="0" smtClean="0">
                <a:solidFill>
                  <a:prstClr val="black"/>
                </a:solidFill>
                <a:latin typeface="+mn-lt"/>
                <a:ea typeface="+mn-ea"/>
              </a:rPr>
              <a:t>,  </a:t>
            </a:r>
            <a:r>
              <a:rPr lang="en-US" dirty="0" err="1">
                <a:solidFill>
                  <a:prstClr val="black"/>
                </a:solidFill>
                <a:latin typeface="+mn-lt"/>
                <a:ea typeface="+mn-ea"/>
              </a:rPr>
              <a:t>Sia</a:t>
            </a:r>
            <a:r>
              <a:rPr lang="en-US" dirty="0">
                <a:solidFill>
                  <a:prstClr val="black"/>
                </a:solidFill>
                <a:latin typeface="+mn-lt"/>
                <a:ea typeface="+mn-ea"/>
              </a:rPr>
              <a:t> E. </a:t>
            </a:r>
            <a:r>
              <a:rPr lang="en-US" dirty="0" err="1" smtClean="0">
                <a:solidFill>
                  <a:prstClr val="black"/>
                </a:solidFill>
                <a:latin typeface="+mn-lt"/>
                <a:ea typeface="+mn-ea"/>
              </a:rPr>
              <a:t>Msuya</a:t>
            </a:r>
            <a:r>
              <a:rPr lang="en-US" dirty="0" smtClean="0">
                <a:solidFill>
                  <a:prstClr val="black"/>
                </a:solidFill>
                <a:latin typeface="+mn-lt"/>
                <a:ea typeface="+mn-ea"/>
              </a:rPr>
              <a:t>, Declare </a:t>
            </a:r>
            <a:r>
              <a:rPr lang="en-US" dirty="0" err="1">
                <a:solidFill>
                  <a:prstClr val="black"/>
                </a:solidFill>
                <a:latin typeface="+mn-lt"/>
                <a:ea typeface="+mn-ea"/>
              </a:rPr>
              <a:t>Mushi</a:t>
            </a:r>
            <a:r>
              <a:rPr lang="en-US" dirty="0">
                <a:solidFill>
                  <a:prstClr val="black"/>
                </a:solidFill>
                <a:latin typeface="+mn-lt"/>
                <a:ea typeface="+mn-ea"/>
              </a:rPr>
              <a:t> </a:t>
            </a:r>
            <a:endParaRPr lang="en-GB" dirty="0">
              <a:solidFill>
                <a:prstClr val="black"/>
              </a:solidFill>
              <a:latin typeface="+mn-lt"/>
              <a:ea typeface="+mn-ea"/>
            </a:endParaRPr>
          </a:p>
        </p:txBody>
      </p:sp>
      <p:sp>
        <p:nvSpPr>
          <p:cNvPr id="6" name="Rounded Rectangle 5"/>
          <p:cNvSpPr/>
          <p:nvPr/>
        </p:nvSpPr>
        <p:spPr>
          <a:xfrm>
            <a:off x="457200" y="1905000"/>
            <a:ext cx="8382000" cy="22098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800" b="1" dirty="0" smtClean="0">
              <a:solidFill>
                <a:prstClr val="black"/>
              </a:solidFill>
              <a:ea typeface="+mj-ea"/>
              <a:cs typeface="+mj-cs"/>
            </a:endParaRPr>
          </a:p>
          <a:p>
            <a:pPr algn="just">
              <a:defRPr/>
            </a:pPr>
            <a:r>
              <a:rPr lang="en-US" sz="2400" dirty="0" smtClean="0">
                <a:solidFill>
                  <a:prstClr val="black"/>
                </a:solidFill>
                <a:ea typeface="+mj-ea"/>
                <a:cs typeface="+mj-cs"/>
              </a:rPr>
              <a:t>Engagement </a:t>
            </a:r>
            <a:r>
              <a:rPr lang="en-US" sz="2400" dirty="0">
                <a:solidFill>
                  <a:prstClr val="black"/>
                </a:solidFill>
                <a:ea typeface="+mj-ea"/>
                <a:cs typeface="+mj-cs"/>
              </a:rPr>
              <a:t>of Community Health Workers in Prevention of Mother-to-Child Transmission of HIV (PMTCT</a:t>
            </a:r>
            <a:r>
              <a:rPr lang="en-US" sz="2400" dirty="0" smtClean="0">
                <a:solidFill>
                  <a:prstClr val="black"/>
                </a:solidFill>
                <a:ea typeface="+mj-ea"/>
                <a:cs typeface="+mj-cs"/>
              </a:rPr>
              <a:t>): A </a:t>
            </a:r>
            <a:r>
              <a:rPr lang="en-US" sz="2400" dirty="0">
                <a:solidFill>
                  <a:prstClr val="black"/>
                </a:solidFill>
                <a:ea typeface="+mj-ea"/>
                <a:cs typeface="+mj-cs"/>
              </a:rPr>
              <a:t>qualitative study from Fishing Communities of </a:t>
            </a:r>
            <a:r>
              <a:rPr lang="en-US" sz="2400" dirty="0" err="1">
                <a:solidFill>
                  <a:prstClr val="black"/>
                </a:solidFill>
                <a:ea typeface="+mj-ea"/>
                <a:cs typeface="+mj-cs"/>
              </a:rPr>
              <a:t>Musoma</a:t>
            </a:r>
            <a:r>
              <a:rPr lang="en-US" sz="2400" dirty="0">
                <a:solidFill>
                  <a:prstClr val="black"/>
                </a:solidFill>
                <a:ea typeface="+mj-ea"/>
                <a:cs typeface="+mj-cs"/>
              </a:rPr>
              <a:t> Rural and </a:t>
            </a:r>
            <a:r>
              <a:rPr lang="en-US" sz="2400" dirty="0" err="1">
                <a:solidFill>
                  <a:prstClr val="black"/>
                </a:solidFill>
                <a:ea typeface="+mj-ea"/>
                <a:cs typeface="+mj-cs"/>
              </a:rPr>
              <a:t>Sengerema</a:t>
            </a:r>
            <a:r>
              <a:rPr lang="en-US" sz="2400" dirty="0">
                <a:solidFill>
                  <a:prstClr val="black"/>
                </a:solidFill>
                <a:ea typeface="+mj-ea"/>
                <a:cs typeface="+mj-cs"/>
              </a:rPr>
              <a:t> </a:t>
            </a:r>
            <a:r>
              <a:rPr lang="en-US" sz="2400" dirty="0" smtClean="0">
                <a:solidFill>
                  <a:prstClr val="black"/>
                </a:solidFill>
                <a:ea typeface="+mj-ea"/>
                <a:cs typeface="+mj-cs"/>
              </a:rPr>
              <a:t>Districts. </a:t>
            </a:r>
          </a:p>
          <a:p>
            <a:pPr algn="just">
              <a:defRPr/>
            </a:pPr>
            <a:r>
              <a:rPr lang="en-GB" sz="2800" dirty="0">
                <a:solidFill>
                  <a:prstClr val="black"/>
                </a:solidFill>
                <a:ea typeface="+mj-ea"/>
                <a:cs typeface="+mj-cs"/>
              </a:rPr>
              <a:t/>
            </a:r>
            <a:br>
              <a:rPr lang="en-GB" sz="2800" dirty="0">
                <a:solidFill>
                  <a:prstClr val="black"/>
                </a:solidFill>
                <a:ea typeface="+mj-ea"/>
                <a:cs typeface="+mj-cs"/>
              </a:rPr>
            </a:br>
            <a:endParaRPr lang="en-US" sz="2800" dirty="0">
              <a:solidFill>
                <a:prstClr val="black"/>
              </a:solidFill>
            </a:endParaRPr>
          </a:p>
        </p:txBody>
      </p:sp>
      <p:pic>
        <p:nvPicPr>
          <p:cNvPr id="12292" name="Content Placeholder 3"/>
          <p:cNvPicPr>
            <a:picLocks noChangeAspect="1" noChangeArrowheads="1"/>
          </p:cNvPicPr>
          <p:nvPr/>
        </p:nvPicPr>
        <p:blipFill>
          <a:blip r:embed="rId2">
            <a:extLst>
              <a:ext uri="{28A0092B-C50C-407E-A947-70E740481C1C}">
                <a14:useLocalDpi xmlns:a14="http://schemas.microsoft.com/office/drawing/2010/main" val="0"/>
              </a:ext>
            </a:extLst>
          </a:blip>
          <a:srcRect t="1852"/>
          <a:stretch>
            <a:fillRect/>
          </a:stretch>
        </p:blipFill>
        <p:spPr bwMode="auto">
          <a:xfrm>
            <a:off x="8001000" y="2286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6272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229600" cy="914400"/>
          </a:xfrm>
        </p:spPr>
        <p:txBody>
          <a:bodyPr/>
          <a:lstStyle/>
          <a:p>
            <a:r>
              <a:rPr lang="en-US" sz="2800" b="1" dirty="0">
                <a:solidFill>
                  <a:prstClr val="black"/>
                </a:solidFill>
                <a:ea typeface="ＭＳ Ｐゴシック" pitchFamily="34" charset="-128"/>
              </a:rPr>
              <a:t>Results and Discussion</a:t>
            </a:r>
            <a:endParaRPr lang="en-GB" dirty="0"/>
          </a:p>
        </p:txBody>
      </p:sp>
      <p:sp>
        <p:nvSpPr>
          <p:cNvPr id="3" name="Content Placeholder 2"/>
          <p:cNvSpPr>
            <a:spLocks noGrp="1"/>
          </p:cNvSpPr>
          <p:nvPr>
            <p:ph idx="1"/>
          </p:nvPr>
        </p:nvSpPr>
        <p:spPr/>
        <p:txBody>
          <a:bodyPr/>
          <a:lstStyle/>
          <a:p>
            <a:pPr lvl="0" eaLnBrk="1" fontAlgn="auto" hangingPunct="1">
              <a:lnSpc>
                <a:spcPct val="110000"/>
              </a:lnSpc>
              <a:spcAft>
                <a:spcPts val="0"/>
              </a:spcAft>
            </a:pPr>
            <a:endParaRPr lang="en-US" sz="1600" dirty="0" smtClean="0">
              <a:solidFill>
                <a:prstClr val="black"/>
              </a:solidFill>
              <a:latin typeface="Calibri"/>
              <a:cs typeface="+mn-cs"/>
            </a:endParaRPr>
          </a:p>
          <a:p>
            <a:pPr lvl="0" eaLnBrk="1" fontAlgn="auto" hangingPunct="1">
              <a:lnSpc>
                <a:spcPct val="110000"/>
              </a:lnSpc>
              <a:spcAft>
                <a:spcPts val="0"/>
              </a:spcAft>
            </a:pPr>
            <a:endParaRPr lang="en-US" sz="1600" dirty="0">
              <a:solidFill>
                <a:prstClr val="black"/>
              </a:solidFill>
              <a:latin typeface="Calibri"/>
              <a:cs typeface="+mn-cs"/>
            </a:endParaRPr>
          </a:p>
          <a:p>
            <a:pPr lvl="0" eaLnBrk="1" fontAlgn="auto" hangingPunct="1">
              <a:lnSpc>
                <a:spcPct val="110000"/>
              </a:lnSpc>
              <a:spcAft>
                <a:spcPts val="0"/>
              </a:spcAft>
            </a:pPr>
            <a:r>
              <a:rPr lang="en-US" sz="1600" dirty="0" smtClean="0">
                <a:solidFill>
                  <a:prstClr val="black"/>
                </a:solidFill>
                <a:latin typeface="Calibri"/>
                <a:cs typeface="+mn-cs"/>
              </a:rPr>
              <a:t>Many </a:t>
            </a:r>
            <a:r>
              <a:rPr lang="en-US" sz="1600" dirty="0">
                <a:solidFill>
                  <a:prstClr val="black"/>
                </a:solidFill>
                <a:latin typeface="Calibri"/>
                <a:cs typeface="+mn-cs"/>
              </a:rPr>
              <a:t>LMIC put much less attention is given to improving the aspect of working environment that enhance intrinsic satisfaction and working climate for rural health workers necessary for job </a:t>
            </a:r>
            <a:r>
              <a:rPr lang="en-US" sz="1600" dirty="0" smtClean="0">
                <a:solidFill>
                  <a:prstClr val="black"/>
                </a:solidFill>
                <a:latin typeface="Calibri"/>
                <a:cs typeface="+mn-cs"/>
              </a:rPr>
              <a:t>satisfaction </a:t>
            </a:r>
            <a:r>
              <a:rPr lang="en-US" sz="1600" dirty="0">
                <a:solidFill>
                  <a:prstClr val="black"/>
                </a:solidFill>
                <a:latin typeface="Calibri"/>
                <a:cs typeface="+mn-cs"/>
              </a:rPr>
              <a:t>and productivity( </a:t>
            </a:r>
            <a:r>
              <a:rPr lang="en-US" sz="1600" dirty="0" err="1">
                <a:solidFill>
                  <a:prstClr val="black"/>
                </a:solidFill>
                <a:latin typeface="Calibri"/>
                <a:cs typeface="+mn-cs"/>
              </a:rPr>
              <a:t>Jayasuriya</a:t>
            </a:r>
            <a:r>
              <a:rPr lang="en-US" sz="1600" dirty="0">
                <a:solidFill>
                  <a:prstClr val="black"/>
                </a:solidFill>
                <a:latin typeface="Calibri"/>
                <a:cs typeface="+mn-cs"/>
              </a:rPr>
              <a:t> et al 2012</a:t>
            </a:r>
            <a:r>
              <a:rPr lang="en-US" sz="1600" dirty="0" smtClean="0">
                <a:solidFill>
                  <a:prstClr val="black"/>
                </a:solidFill>
                <a:latin typeface="Calibri"/>
                <a:cs typeface="+mn-cs"/>
              </a:rPr>
              <a:t>).</a:t>
            </a:r>
          </a:p>
          <a:p>
            <a:pPr lvl="0" eaLnBrk="1" fontAlgn="auto" hangingPunct="1">
              <a:lnSpc>
                <a:spcPct val="110000"/>
              </a:lnSpc>
              <a:spcAft>
                <a:spcPts val="0"/>
              </a:spcAft>
            </a:pPr>
            <a:endParaRPr lang="en-US" sz="1600" dirty="0">
              <a:solidFill>
                <a:prstClr val="black"/>
              </a:solidFill>
              <a:latin typeface="Calibri"/>
              <a:cs typeface="+mn-cs"/>
            </a:endParaRPr>
          </a:p>
          <a:p>
            <a:pPr lvl="0" eaLnBrk="1" fontAlgn="auto" hangingPunct="1">
              <a:lnSpc>
                <a:spcPct val="110000"/>
              </a:lnSpc>
              <a:spcAft>
                <a:spcPts val="0"/>
              </a:spcAft>
            </a:pPr>
            <a:endParaRPr lang="en-US" sz="1600" dirty="0" smtClean="0">
              <a:solidFill>
                <a:prstClr val="black"/>
              </a:solidFill>
              <a:latin typeface="Calibri"/>
              <a:cs typeface="+mn-cs"/>
            </a:endParaRPr>
          </a:p>
          <a:p>
            <a:pPr lvl="0" eaLnBrk="1" fontAlgn="auto" hangingPunct="1">
              <a:lnSpc>
                <a:spcPct val="110000"/>
              </a:lnSpc>
              <a:spcAft>
                <a:spcPts val="0"/>
              </a:spcAft>
            </a:pPr>
            <a:endParaRPr lang="en-US" sz="1600" dirty="0">
              <a:solidFill>
                <a:prstClr val="black"/>
              </a:solidFill>
              <a:latin typeface="Calibri"/>
              <a:cs typeface="+mn-cs"/>
            </a:endParaRPr>
          </a:p>
          <a:p>
            <a:pPr lvl="0" eaLnBrk="1" fontAlgn="auto" hangingPunct="1">
              <a:lnSpc>
                <a:spcPct val="110000"/>
              </a:lnSpc>
              <a:spcAft>
                <a:spcPts val="0"/>
              </a:spcAft>
            </a:pPr>
            <a:r>
              <a:rPr lang="en-US" sz="1600" dirty="0">
                <a:solidFill>
                  <a:prstClr val="black"/>
                </a:solidFill>
                <a:latin typeface="Calibri"/>
                <a:cs typeface="+mn-cs"/>
              </a:rPr>
              <a:t>Failure to cope with  structural , socio-ecological (culture, norms, values, language barrier , motivation) </a:t>
            </a:r>
            <a:r>
              <a:rPr lang="da-DK" sz="1600" dirty="0">
                <a:solidFill>
                  <a:prstClr val="black"/>
                </a:solidFill>
                <a:latin typeface="Calibri"/>
                <a:cs typeface="+mn-cs"/>
              </a:rPr>
              <a:t>(Busza et al., 2012; Hampanda, 2013</a:t>
            </a:r>
            <a:r>
              <a:rPr lang="da-DK" sz="1600" dirty="0" smtClean="0">
                <a:solidFill>
                  <a:prstClr val="black"/>
                </a:solidFill>
                <a:latin typeface="Calibri"/>
                <a:cs typeface="+mn-cs"/>
              </a:rPr>
              <a:t>) </a:t>
            </a:r>
            <a:r>
              <a:rPr lang="en-US" sz="1600" dirty="0" smtClean="0">
                <a:solidFill>
                  <a:prstClr val="black"/>
                </a:solidFill>
                <a:latin typeface="Calibri"/>
                <a:cs typeface="+mn-cs"/>
              </a:rPr>
              <a:t>challenges </a:t>
            </a:r>
            <a:r>
              <a:rPr lang="en-US" sz="1600" dirty="0">
                <a:solidFill>
                  <a:prstClr val="black"/>
                </a:solidFill>
                <a:latin typeface="Calibri"/>
                <a:cs typeface="+mn-cs"/>
              </a:rPr>
              <a:t>might propel some of the CHWs either drop from work or to go for further studies since they have minimum qualification for further studies and eventually change into other professionals in future. </a:t>
            </a:r>
          </a:p>
          <a:p>
            <a:pPr marL="0" indent="0">
              <a:buNone/>
            </a:pPr>
            <a:endParaRPr lang="en-GB" dirty="0"/>
          </a:p>
        </p:txBody>
      </p:sp>
    </p:spTree>
    <p:extLst>
      <p:ext uri="{BB962C8B-B14F-4D97-AF65-F5344CB8AC3E}">
        <p14:creationId xmlns:p14="http://schemas.microsoft.com/office/powerpoint/2010/main" val="1359111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066800" y="228600"/>
            <a:ext cx="7315200" cy="685800"/>
          </a:xfrm>
        </p:spPr>
        <p:txBody>
          <a:bodyPr/>
          <a:lstStyle/>
          <a:p>
            <a:pPr eaLnBrk="1" hangingPunct="1"/>
            <a:r>
              <a:rPr lang="en-US" sz="2800" b="1" dirty="0" smtClean="0">
                <a:ea typeface="ＭＳ Ｐゴシック" pitchFamily="34" charset="-128"/>
              </a:rPr>
              <a:t/>
            </a:r>
            <a:br>
              <a:rPr lang="en-US" sz="2800" b="1" dirty="0" smtClean="0">
                <a:ea typeface="ＭＳ Ｐゴシック" pitchFamily="34" charset="-128"/>
              </a:rPr>
            </a:br>
            <a:r>
              <a:rPr lang="en-US" sz="2800" b="1" dirty="0" smtClean="0">
                <a:ea typeface="ＭＳ Ｐゴシック" pitchFamily="34" charset="-128"/>
              </a:rPr>
              <a:t>Results and Discussion </a:t>
            </a:r>
            <a:r>
              <a:rPr lang="en-US" sz="2800" dirty="0" smtClean="0">
                <a:ea typeface="ＭＳ Ｐゴシック" pitchFamily="34" charset="-128"/>
              </a:rPr>
              <a:t/>
            </a:r>
            <a:br>
              <a:rPr lang="en-US" sz="2800" dirty="0" smtClean="0">
                <a:ea typeface="ＭＳ Ｐゴシック" pitchFamily="34" charset="-128"/>
              </a:rPr>
            </a:br>
            <a:endParaRPr lang="en-US" sz="2800" dirty="0" smtClean="0">
              <a:ea typeface="ＭＳ Ｐゴシック" pitchFamily="34" charset="-128"/>
            </a:endParaRPr>
          </a:p>
        </p:txBody>
      </p:sp>
      <p:sp>
        <p:nvSpPr>
          <p:cNvPr id="15362" name="Content Placeholder 2"/>
          <p:cNvSpPr>
            <a:spLocks noGrp="1"/>
          </p:cNvSpPr>
          <p:nvPr>
            <p:ph idx="1"/>
          </p:nvPr>
        </p:nvSpPr>
        <p:spPr>
          <a:xfrm>
            <a:off x="457200" y="1066800"/>
            <a:ext cx="8458200" cy="5257800"/>
          </a:xfrm>
        </p:spPr>
        <p:txBody>
          <a:bodyPr/>
          <a:lstStyle/>
          <a:p>
            <a:pPr lvl="0" eaLnBrk="1" fontAlgn="auto" hangingPunct="1">
              <a:lnSpc>
                <a:spcPct val="200000"/>
              </a:lnSpc>
              <a:spcAft>
                <a:spcPts val="0"/>
              </a:spcAft>
            </a:pPr>
            <a:r>
              <a:rPr lang="en-US" sz="1500" dirty="0">
                <a:solidFill>
                  <a:prstClr val="black"/>
                </a:solidFill>
                <a:latin typeface="Calibri"/>
                <a:ea typeface="+mn-ea"/>
                <a:cs typeface="+mn-cs"/>
              </a:rPr>
              <a:t>Thus, when plan introducing trained CHWs into place, challenges leading to attrition should be taken into consideration. </a:t>
            </a:r>
          </a:p>
          <a:p>
            <a:pPr marL="0" lvl="0" indent="0" eaLnBrk="1" fontAlgn="auto" hangingPunct="1">
              <a:lnSpc>
                <a:spcPct val="200000"/>
              </a:lnSpc>
              <a:spcAft>
                <a:spcPts val="0"/>
              </a:spcAft>
              <a:buNone/>
            </a:pPr>
            <a:endParaRPr lang="en-US" sz="1500" dirty="0">
              <a:solidFill>
                <a:prstClr val="black"/>
              </a:solidFill>
              <a:latin typeface="Calibri"/>
              <a:ea typeface="+mn-ea"/>
              <a:cs typeface="+mn-cs"/>
            </a:endParaRPr>
          </a:p>
          <a:p>
            <a:pPr lvl="0" eaLnBrk="1" fontAlgn="auto" hangingPunct="1">
              <a:lnSpc>
                <a:spcPct val="200000"/>
              </a:lnSpc>
              <a:spcAft>
                <a:spcPts val="0"/>
              </a:spcAft>
            </a:pPr>
            <a:r>
              <a:rPr lang="en-US" sz="1500" dirty="0">
                <a:solidFill>
                  <a:prstClr val="black"/>
                </a:solidFill>
                <a:latin typeface="Calibri"/>
                <a:ea typeface="+mn-ea"/>
                <a:cs typeface="+mn-cs"/>
              </a:rPr>
              <a:t>We should understand that providing formal training to CHWs will be providing the CHWs with a minimum education qualification qualifying the CHWs to pursue further studies which might lead them into changing to completely different cadre of professions </a:t>
            </a:r>
          </a:p>
          <a:p>
            <a:pPr marL="0" lvl="0" indent="0" eaLnBrk="1" fontAlgn="auto" hangingPunct="1">
              <a:lnSpc>
                <a:spcPct val="200000"/>
              </a:lnSpc>
              <a:spcAft>
                <a:spcPts val="0"/>
              </a:spcAft>
              <a:buNone/>
            </a:pPr>
            <a:endParaRPr lang="en-US" sz="1500" dirty="0">
              <a:solidFill>
                <a:prstClr val="black"/>
              </a:solidFill>
              <a:latin typeface="Calibri"/>
              <a:ea typeface="+mn-ea"/>
              <a:cs typeface="+mn-cs"/>
            </a:endParaRPr>
          </a:p>
          <a:p>
            <a:pPr lvl="0" eaLnBrk="1" fontAlgn="auto" hangingPunct="1">
              <a:lnSpc>
                <a:spcPct val="200000"/>
              </a:lnSpc>
              <a:spcAft>
                <a:spcPts val="0"/>
              </a:spcAft>
            </a:pPr>
            <a:r>
              <a:rPr lang="en-US" sz="1500" dirty="0">
                <a:solidFill>
                  <a:prstClr val="black"/>
                </a:solidFill>
                <a:latin typeface="Calibri"/>
                <a:ea typeface="+mn-ea"/>
                <a:cs typeface="+mn-cs"/>
              </a:rPr>
              <a:t>Our primary aim of having trained  CHWs  might not be achieved. In this regard, we propose that getting the natives and imparting them with necessary knowledge and skills would be more sustainable and reliable and thus retaining the real meaning of CHWs</a:t>
            </a:r>
            <a:endParaRPr lang="en-GB" sz="1500" dirty="0">
              <a:solidFill>
                <a:prstClr val="black"/>
              </a:solidFill>
              <a:latin typeface="Calibri"/>
              <a:ea typeface="+mn-ea"/>
              <a:cs typeface="+mn-cs"/>
            </a:endParaRPr>
          </a:p>
        </p:txBody>
      </p:sp>
    </p:spTree>
    <p:extLst>
      <p:ext uri="{BB962C8B-B14F-4D97-AF65-F5344CB8AC3E}">
        <p14:creationId xmlns:p14="http://schemas.microsoft.com/office/powerpoint/2010/main" val="194197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077200" cy="838200"/>
          </a:xfrm>
        </p:spPr>
        <p:txBody>
          <a:bodyPr/>
          <a:lstStyle/>
          <a:p>
            <a:r>
              <a:rPr lang="en-US" sz="2800" b="1" dirty="0" smtClean="0">
                <a:solidFill>
                  <a:prstClr val="black"/>
                </a:solidFill>
                <a:ea typeface="ＭＳ Ｐゴシック" pitchFamily="34" charset="-128"/>
              </a:rPr>
              <a:t>References </a:t>
            </a:r>
            <a:endParaRPr lang="en-GB" dirty="0"/>
          </a:p>
        </p:txBody>
      </p:sp>
      <p:sp>
        <p:nvSpPr>
          <p:cNvPr id="3" name="Content Placeholder 2"/>
          <p:cNvSpPr>
            <a:spLocks noGrp="1"/>
          </p:cNvSpPr>
          <p:nvPr>
            <p:ph idx="1"/>
          </p:nvPr>
        </p:nvSpPr>
        <p:spPr>
          <a:xfrm>
            <a:off x="457200" y="1295400"/>
            <a:ext cx="8229600" cy="4830763"/>
          </a:xfrm>
        </p:spPr>
        <p:txBody>
          <a:bodyPr numCol="2"/>
          <a:lstStyle/>
          <a:p>
            <a:r>
              <a:rPr lang="en-GB" sz="900" dirty="0" err="1"/>
              <a:t>Bhutta</a:t>
            </a:r>
            <a:r>
              <a:rPr lang="en-GB" sz="900" dirty="0"/>
              <a:t>, Z.A., S, L.Z., George, P. &amp; Luis, H. (2009). Global Experience of Community Health Workers for Delivery of Health Related Millennium Development Goals :A Systematic Review, Country Case Studies, and Recommendations for Integration into National Health Systems. Geneva.</a:t>
            </a:r>
          </a:p>
          <a:p>
            <a:r>
              <a:rPr lang="en-GB" sz="900" dirty="0" err="1"/>
              <a:t>Feldhaus</a:t>
            </a:r>
            <a:r>
              <a:rPr lang="en-GB" sz="900" dirty="0"/>
              <a:t>, I., Silverman, M., </a:t>
            </a:r>
            <a:r>
              <a:rPr lang="en-GB" sz="900" dirty="0" err="1"/>
              <a:t>LeFevre</a:t>
            </a:r>
            <a:r>
              <a:rPr lang="en-GB" sz="900" dirty="0"/>
              <a:t>, A.E., </a:t>
            </a:r>
            <a:r>
              <a:rPr lang="en-GB" sz="900" dirty="0" err="1"/>
              <a:t>Mpembeni</a:t>
            </a:r>
            <a:r>
              <a:rPr lang="en-GB" sz="900" dirty="0"/>
              <a:t>, R., </a:t>
            </a:r>
            <a:r>
              <a:rPr lang="en-GB" sz="900" dirty="0" err="1"/>
              <a:t>Mosha</a:t>
            </a:r>
            <a:r>
              <a:rPr lang="en-GB" sz="900" dirty="0"/>
              <a:t>, I., </a:t>
            </a:r>
            <a:r>
              <a:rPr lang="en-GB" sz="900" dirty="0" err="1"/>
              <a:t>Chitama</a:t>
            </a:r>
            <a:r>
              <a:rPr lang="en-GB" sz="900" dirty="0"/>
              <a:t>, D., Mohan, D., </a:t>
            </a:r>
            <a:r>
              <a:rPr lang="en-GB" sz="900" dirty="0" err="1"/>
              <a:t>Chebet</a:t>
            </a:r>
            <a:r>
              <a:rPr lang="en-GB" sz="900" dirty="0"/>
              <a:t>, J.J., </a:t>
            </a:r>
            <a:r>
              <a:rPr lang="en-GB" sz="900" dirty="0" err="1"/>
              <a:t>Urassa</a:t>
            </a:r>
            <a:r>
              <a:rPr lang="en-GB" sz="900" dirty="0"/>
              <a:t>, D., </a:t>
            </a:r>
            <a:r>
              <a:rPr lang="en-GB" sz="900" dirty="0" err="1"/>
              <a:t>Kilewo</a:t>
            </a:r>
            <a:r>
              <a:rPr lang="en-GB" sz="900" dirty="0"/>
              <a:t>, C., </a:t>
            </a:r>
            <a:r>
              <a:rPr lang="en-GB" sz="900" dirty="0" err="1"/>
              <a:t>Plotkin</a:t>
            </a:r>
            <a:r>
              <a:rPr lang="en-GB" sz="900" dirty="0"/>
              <a:t>, M., </a:t>
            </a:r>
            <a:r>
              <a:rPr lang="en-GB" sz="900" dirty="0" err="1"/>
              <a:t>Besana</a:t>
            </a:r>
            <a:r>
              <a:rPr lang="en-GB" sz="900" dirty="0"/>
              <a:t>, G., </a:t>
            </a:r>
            <a:r>
              <a:rPr lang="en-GB" sz="900" dirty="0" err="1"/>
              <a:t>Semu</a:t>
            </a:r>
            <a:r>
              <a:rPr lang="en-GB" sz="900" dirty="0"/>
              <a:t>, H., </a:t>
            </a:r>
            <a:r>
              <a:rPr lang="en-GB" sz="900" dirty="0" err="1"/>
              <a:t>Baqui</a:t>
            </a:r>
            <a:r>
              <a:rPr lang="en-GB" sz="900" dirty="0"/>
              <a:t>, A.H., Winch, P.J., </a:t>
            </a:r>
            <a:r>
              <a:rPr lang="en-GB" sz="900" dirty="0" err="1"/>
              <a:t>Killewo</a:t>
            </a:r>
            <a:r>
              <a:rPr lang="en-GB" sz="900" dirty="0"/>
              <a:t>, J. &amp; George, A.S. (2015). Equally able, but unequally accepted: Gender differentials and experiences of community health volunteers promoting maternal, </a:t>
            </a:r>
            <a:r>
              <a:rPr lang="en-GB" sz="900" dirty="0" err="1"/>
              <a:t>newborn</a:t>
            </a:r>
            <a:r>
              <a:rPr lang="en-GB" sz="900" dirty="0"/>
              <a:t>, and child health in </a:t>
            </a:r>
            <a:r>
              <a:rPr lang="en-GB" sz="900" dirty="0" err="1"/>
              <a:t>Morogoro</a:t>
            </a:r>
            <a:r>
              <a:rPr lang="en-GB" sz="900" dirty="0"/>
              <a:t> Region, Tanzania. International journal for equity in health. 14. p.p. 70.</a:t>
            </a:r>
          </a:p>
          <a:p>
            <a:r>
              <a:rPr lang="en-GB" sz="900" dirty="0" err="1"/>
              <a:t>Ijumba</a:t>
            </a:r>
            <a:r>
              <a:rPr lang="en-GB" sz="900" dirty="0"/>
              <a:t>, P. (2014). Intervention for improved </a:t>
            </a:r>
            <a:r>
              <a:rPr lang="en-GB" sz="900" dirty="0" err="1"/>
              <a:t>newborn</a:t>
            </a:r>
            <a:r>
              <a:rPr lang="en-GB" sz="900" dirty="0"/>
              <a:t> feeding and survival where HIV is common Perceptions and effects of a community-based package for maternal and </a:t>
            </a:r>
            <a:r>
              <a:rPr lang="en-GB" sz="900" dirty="0" err="1"/>
              <a:t>newborn</a:t>
            </a:r>
            <a:r>
              <a:rPr lang="en-GB" sz="900" dirty="0"/>
              <a:t> care in a South African township. Uppsala University.</a:t>
            </a:r>
          </a:p>
          <a:p>
            <a:r>
              <a:rPr lang="en-GB" sz="900" dirty="0" err="1"/>
              <a:t>Karfakis</a:t>
            </a:r>
            <a:r>
              <a:rPr lang="en-GB" sz="900" dirty="0"/>
              <a:t>, E. &amp; </a:t>
            </a:r>
            <a:r>
              <a:rPr lang="en-GB" sz="900" dirty="0" err="1"/>
              <a:t>Keehn</a:t>
            </a:r>
            <a:r>
              <a:rPr lang="en-GB" sz="900" dirty="0"/>
              <a:t>, J. (2014). Current Practices to Improve Uptake , Retention and Adherence for Option B + in Malawi. mothers2mothers Malawi. Lilongwe.</a:t>
            </a:r>
          </a:p>
          <a:p>
            <a:r>
              <a:rPr lang="en-GB" sz="900" dirty="0"/>
              <a:t>Kochi, E., </a:t>
            </a:r>
            <a:r>
              <a:rPr lang="en-GB" sz="900" dirty="0" err="1"/>
              <a:t>Fabian</a:t>
            </a:r>
            <a:r>
              <a:rPr lang="en-GB" sz="900" dirty="0"/>
              <a:t>, C., </a:t>
            </a:r>
            <a:r>
              <a:rPr lang="en-GB" sz="900" dirty="0" err="1"/>
              <a:t>Sapra</a:t>
            </a:r>
            <a:r>
              <a:rPr lang="en-GB" sz="900" dirty="0"/>
              <a:t>, S. &amp; </a:t>
            </a:r>
            <a:r>
              <a:rPr lang="en-GB" sz="900" dirty="0" err="1"/>
              <a:t>Gandrup</a:t>
            </a:r>
            <a:r>
              <a:rPr lang="en-GB" sz="900" dirty="0"/>
              <a:t>-Marino, K. (2014). Focus Structure Strategy UNICEF Innovation Annual Report 2014.</a:t>
            </a:r>
          </a:p>
          <a:p>
            <a:r>
              <a:rPr lang="en-GB" sz="900" dirty="0" err="1"/>
              <a:t>Lema</a:t>
            </a:r>
            <a:r>
              <a:rPr lang="en-GB" sz="900" dirty="0"/>
              <a:t>, I.A., </a:t>
            </a:r>
            <a:r>
              <a:rPr lang="en-GB" sz="900" dirty="0" err="1"/>
              <a:t>Sando</a:t>
            </a:r>
            <a:r>
              <a:rPr lang="en-GB" sz="900" dirty="0"/>
              <a:t>, D., </a:t>
            </a:r>
            <a:r>
              <a:rPr lang="en-GB" sz="900" dirty="0" err="1"/>
              <a:t>Magesa</a:t>
            </a:r>
            <a:r>
              <a:rPr lang="en-GB" sz="900" dirty="0"/>
              <a:t>, L., </a:t>
            </a:r>
            <a:r>
              <a:rPr lang="en-GB" sz="900" dirty="0" err="1"/>
              <a:t>Machumi</a:t>
            </a:r>
            <a:r>
              <a:rPr lang="en-GB" sz="900" dirty="0"/>
              <a:t>, L., </a:t>
            </a:r>
            <a:r>
              <a:rPr lang="en-GB" sz="900" dirty="0" err="1"/>
              <a:t>Mungure</a:t>
            </a:r>
            <a:r>
              <a:rPr lang="en-GB" sz="900" dirty="0"/>
              <a:t>, E., </a:t>
            </a:r>
            <a:r>
              <a:rPr lang="en-GB" sz="900" dirty="0" err="1"/>
              <a:t>Sando</a:t>
            </a:r>
            <a:r>
              <a:rPr lang="en-GB" sz="900" dirty="0"/>
              <a:t>, M.M., </a:t>
            </a:r>
            <a:r>
              <a:rPr lang="en-GB" sz="900" dirty="0" err="1"/>
              <a:t>Geldsetzer</a:t>
            </a:r>
            <a:r>
              <a:rPr lang="en-GB" sz="900" dirty="0"/>
              <a:t>, P., Foster, D., </a:t>
            </a:r>
            <a:r>
              <a:rPr lang="en-GB" sz="900" dirty="0" err="1"/>
              <a:t>Kajoka</a:t>
            </a:r>
            <a:r>
              <a:rPr lang="en-GB" sz="900" dirty="0"/>
              <a:t>, D., </a:t>
            </a:r>
            <a:r>
              <a:rPr lang="en-GB" sz="900" dirty="0" err="1"/>
              <a:t>Naburi</a:t>
            </a:r>
            <a:r>
              <a:rPr lang="en-GB" sz="900" dirty="0"/>
              <a:t>, H., </a:t>
            </a:r>
            <a:r>
              <a:rPr lang="en-GB" sz="900" dirty="0" err="1"/>
              <a:t>Ekström</a:t>
            </a:r>
            <a:r>
              <a:rPr lang="en-GB" sz="900" dirty="0"/>
              <a:t>, A.M., </a:t>
            </a:r>
            <a:r>
              <a:rPr lang="en-GB" sz="900" dirty="0" err="1"/>
              <a:t>Spiegelman</a:t>
            </a:r>
            <a:r>
              <a:rPr lang="en-GB" sz="900" dirty="0"/>
              <a:t>, D., Li, N., </a:t>
            </a:r>
            <a:r>
              <a:rPr lang="en-GB" sz="900" dirty="0" err="1"/>
              <a:t>Chalamilla</a:t>
            </a:r>
            <a:r>
              <a:rPr lang="en-GB" sz="900" dirty="0"/>
              <a:t>, G., </a:t>
            </a:r>
            <a:r>
              <a:rPr lang="en-GB" sz="900" dirty="0" err="1"/>
              <a:t>Fawzi</a:t>
            </a:r>
            <a:r>
              <a:rPr lang="en-GB" sz="900" dirty="0"/>
              <a:t>, W. &amp; </a:t>
            </a:r>
            <a:r>
              <a:rPr lang="en-GB" sz="900" dirty="0" err="1"/>
              <a:t>Bärnighausen</a:t>
            </a:r>
            <a:r>
              <a:rPr lang="en-GB" sz="900" dirty="0"/>
              <a:t>, T. (2014). Community Health Workers to Improve Antenatal Care and PMTCT Uptake in Dar </a:t>
            </a:r>
            <a:r>
              <a:rPr lang="en-GB" sz="900" dirty="0" err="1"/>
              <a:t>es</a:t>
            </a:r>
            <a:r>
              <a:rPr lang="en-GB" sz="900" dirty="0"/>
              <a:t> Salaam , Tanzania : A Quantitative Performance Evaluation. Journal of acquired immune deficiency syndromes. 67. </a:t>
            </a:r>
            <a:r>
              <a:rPr lang="en-GB" sz="900" dirty="0" err="1"/>
              <a:t>p.pp</a:t>
            </a:r>
            <a:r>
              <a:rPr lang="en-GB" sz="900" dirty="0"/>
              <a:t>. S195–S201.</a:t>
            </a:r>
          </a:p>
          <a:p>
            <a:r>
              <a:rPr lang="en-GB" sz="900" dirty="0" err="1"/>
              <a:t>Mampane</a:t>
            </a:r>
            <a:r>
              <a:rPr lang="en-GB" sz="900" dirty="0"/>
              <a:t>, P.M. (2012). the Teacher Turnover Crisis. Evidence From South Africa. Business Education &amp; Accreditation. 4 (2). </a:t>
            </a:r>
            <a:r>
              <a:rPr lang="en-GB" sz="900" dirty="0" err="1"/>
              <a:t>p.pp</a:t>
            </a:r>
            <a:r>
              <a:rPr lang="en-GB" sz="900" dirty="0"/>
              <a:t>. 73–83.</a:t>
            </a:r>
          </a:p>
          <a:p>
            <a:r>
              <a:rPr lang="en-GB" sz="900" dirty="0" err="1"/>
              <a:t>Mrope</a:t>
            </a:r>
            <a:r>
              <a:rPr lang="en-GB" sz="900" dirty="0"/>
              <a:t>, G. &amp; </a:t>
            </a:r>
            <a:r>
              <a:rPr lang="en-GB" sz="900" dirty="0" err="1"/>
              <a:t>Bangi</a:t>
            </a:r>
            <a:r>
              <a:rPr lang="en-GB" sz="900" dirty="0"/>
              <a:t>, Y.I. (2014). Examining the Influence of Management Practice and Attitudes on Employee Turnover : A Case of </a:t>
            </a:r>
            <a:r>
              <a:rPr lang="en-GB" sz="900" dirty="0" err="1"/>
              <a:t>Kibaha</a:t>
            </a:r>
            <a:r>
              <a:rPr lang="en-GB" sz="900" dirty="0"/>
              <a:t> District Council Abstract : The International Journal of Business &amp; Management. 2 (9). </a:t>
            </a:r>
            <a:r>
              <a:rPr lang="en-GB" sz="900" dirty="0" err="1"/>
              <a:t>p.pp</a:t>
            </a:r>
            <a:r>
              <a:rPr lang="en-GB" sz="900" dirty="0"/>
              <a:t>. 11–18.</a:t>
            </a:r>
          </a:p>
          <a:p>
            <a:r>
              <a:rPr lang="en-GB" sz="900" dirty="0" err="1"/>
              <a:t>Mwai</a:t>
            </a:r>
            <a:r>
              <a:rPr lang="en-GB" sz="900" dirty="0"/>
              <a:t>, G., </a:t>
            </a:r>
            <a:r>
              <a:rPr lang="en-GB" sz="900" dirty="0" err="1"/>
              <a:t>Mburu</a:t>
            </a:r>
            <a:r>
              <a:rPr lang="en-GB" sz="900" dirty="0"/>
              <a:t>, G., </a:t>
            </a:r>
            <a:r>
              <a:rPr lang="en-GB" sz="900" dirty="0" err="1"/>
              <a:t>Torpey</a:t>
            </a:r>
            <a:r>
              <a:rPr lang="en-GB" sz="900" dirty="0"/>
              <a:t>, K., Frost, P., Ford, N. &amp; Seeley, J. (2013). Role and outcomes of community health workers in HIV care in sub-Saharan Africa: a systematic review. Journal of the International AIDS Society. 16. </a:t>
            </a:r>
            <a:r>
              <a:rPr lang="en-GB" sz="900" dirty="0" err="1"/>
              <a:t>p.pp</a:t>
            </a:r>
            <a:r>
              <a:rPr lang="en-GB" sz="900" dirty="0"/>
              <a:t>. 1–14.</a:t>
            </a:r>
          </a:p>
          <a:p>
            <a:r>
              <a:rPr lang="en-GB" sz="900" dirty="0"/>
              <a:t>NACTE (2016). Admission Guidebook for Health Training Institutions 2015/2016. Dar </a:t>
            </a:r>
            <a:r>
              <a:rPr lang="en-GB" sz="900" dirty="0" err="1"/>
              <a:t>Es</a:t>
            </a:r>
            <a:r>
              <a:rPr lang="en-GB" sz="900" dirty="0"/>
              <a:t> Salaam: The National Council for </a:t>
            </a:r>
            <a:r>
              <a:rPr lang="en-GB" sz="900" dirty="0" err="1"/>
              <a:t>Techinacal</a:t>
            </a:r>
            <a:r>
              <a:rPr lang="en-GB" sz="900" dirty="0"/>
              <a:t> Education.</a:t>
            </a:r>
          </a:p>
          <a:p>
            <a:r>
              <a:rPr lang="en-GB" sz="900" dirty="0" err="1"/>
              <a:t>Uwimana</a:t>
            </a:r>
            <a:r>
              <a:rPr lang="en-GB" sz="900" dirty="0"/>
              <a:t>, J., </a:t>
            </a:r>
            <a:r>
              <a:rPr lang="en-GB" sz="900" dirty="0" err="1"/>
              <a:t>Zarowsky</a:t>
            </a:r>
            <a:r>
              <a:rPr lang="en-GB" sz="900" dirty="0"/>
              <a:t>, C., </a:t>
            </a:r>
            <a:r>
              <a:rPr lang="en-GB" sz="900" dirty="0" err="1"/>
              <a:t>Hausler</a:t>
            </a:r>
            <a:r>
              <a:rPr lang="en-GB" sz="900" dirty="0"/>
              <a:t>, H. &amp; Jackson, D. (2012). Training community care workers to provide comprehensive TB/HIV/PMTCT integrated care in KwaZulu-Natal: Lessons learnt. Tropical Medicine and International Health. 17 (4). </a:t>
            </a:r>
            <a:r>
              <a:rPr lang="en-GB" sz="900" dirty="0" err="1"/>
              <a:t>p.pp</a:t>
            </a:r>
            <a:r>
              <a:rPr lang="en-GB" sz="900" dirty="0"/>
              <a:t>. 488–496. </a:t>
            </a:r>
            <a:endParaRPr lang="en-GB" sz="900" dirty="0" smtClean="0"/>
          </a:p>
          <a:p>
            <a:r>
              <a:rPr lang="en-GB" sz="900" dirty="0" smtClean="0"/>
              <a:t>Hoshi </a:t>
            </a:r>
            <a:r>
              <a:rPr lang="en-GB" sz="900" dirty="0"/>
              <a:t>T, Fuji Y, </a:t>
            </a:r>
            <a:r>
              <a:rPr lang="en-GB" sz="900" dirty="0" err="1"/>
              <a:t>Nzou</a:t>
            </a:r>
            <a:r>
              <a:rPr lang="en-GB" sz="900" dirty="0"/>
              <a:t> SM, </a:t>
            </a:r>
            <a:r>
              <a:rPr lang="en-GB" sz="900" dirty="0" err="1"/>
              <a:t>Tanigawa</a:t>
            </a:r>
            <a:r>
              <a:rPr lang="en-GB" sz="900" dirty="0"/>
              <a:t> C, </a:t>
            </a:r>
            <a:r>
              <a:rPr lang="en-GB" sz="900" dirty="0" err="1"/>
              <a:t>Kiche</a:t>
            </a:r>
            <a:r>
              <a:rPr lang="en-GB" sz="900" dirty="0"/>
              <a:t> I, </a:t>
            </a:r>
            <a:r>
              <a:rPr lang="en-GB" sz="900" dirty="0" err="1"/>
              <a:t>Mwau</a:t>
            </a:r>
            <a:r>
              <a:rPr lang="en-GB" sz="900" dirty="0"/>
              <a:t> M, </a:t>
            </a:r>
            <a:r>
              <a:rPr lang="en-GB" sz="900" dirty="0" err="1"/>
              <a:t>Mwangi</a:t>
            </a:r>
            <a:r>
              <a:rPr lang="en-GB" sz="900" dirty="0"/>
              <a:t> AW, </a:t>
            </a:r>
            <a:r>
              <a:rPr lang="en-GB" sz="900" dirty="0" err="1"/>
              <a:t>Karama</a:t>
            </a:r>
            <a:r>
              <a:rPr lang="en-GB" sz="900" dirty="0"/>
              <a:t> M, Hirayama K, </a:t>
            </a:r>
            <a:r>
              <a:rPr lang="en-GB" sz="900" dirty="0" err="1"/>
              <a:t>Goto</a:t>
            </a:r>
            <a:r>
              <a:rPr lang="en-GB" sz="900" dirty="0"/>
              <a:t> K and Kaneko S (2016) Spatial distributions of HIV infection in an endemic area of Western Kenya: Guiding information for localized HIV control and prevention. </a:t>
            </a:r>
            <a:r>
              <a:rPr lang="en-GB" sz="900" dirty="0" err="1"/>
              <a:t>PLoS</a:t>
            </a:r>
            <a:r>
              <a:rPr lang="en-GB" sz="900" dirty="0"/>
              <a:t> ONE 11(2): </a:t>
            </a:r>
            <a:r>
              <a:rPr lang="en-GB" sz="900" dirty="0" smtClean="0"/>
              <a:t>1–14</a:t>
            </a:r>
          </a:p>
          <a:p>
            <a:r>
              <a:rPr lang="en-US" sz="900" dirty="0" err="1"/>
              <a:t>Akullian</a:t>
            </a:r>
            <a:r>
              <a:rPr lang="en-US" sz="900" dirty="0"/>
              <a:t>, A.N., </a:t>
            </a:r>
            <a:r>
              <a:rPr lang="en-US" sz="900" dirty="0" err="1"/>
              <a:t>Mukose</a:t>
            </a:r>
            <a:r>
              <a:rPr lang="en-US" sz="900" dirty="0"/>
              <a:t>, A., Levine, G.A. &amp; </a:t>
            </a:r>
            <a:r>
              <a:rPr lang="en-US" sz="900" dirty="0" err="1"/>
              <a:t>Babigumira</a:t>
            </a:r>
            <a:r>
              <a:rPr lang="en-US" sz="900" dirty="0"/>
              <a:t>, J.B. (2016). People living with HIV travel farther to access healthcare: A population-based geographic analysis from rural Uganda. </a:t>
            </a:r>
            <a:r>
              <a:rPr lang="en-US" sz="900" i="1" dirty="0"/>
              <a:t>Journal of the International AIDS Society</a:t>
            </a:r>
            <a:r>
              <a:rPr lang="en-US" sz="900" dirty="0"/>
              <a:t>. 19 (1). </a:t>
            </a:r>
            <a:r>
              <a:rPr lang="en-US" sz="900" dirty="0" err="1"/>
              <a:t>p.pp</a:t>
            </a:r>
            <a:r>
              <a:rPr lang="en-US" sz="900" dirty="0"/>
              <a:t>. 1–8.</a:t>
            </a:r>
            <a:endParaRPr lang="en-GB" sz="900" dirty="0"/>
          </a:p>
          <a:p>
            <a:endParaRPr lang="en-GB" sz="900" dirty="0"/>
          </a:p>
          <a:p>
            <a:endParaRPr lang="en-GB" sz="3600" dirty="0"/>
          </a:p>
        </p:txBody>
      </p:sp>
    </p:spTree>
    <p:extLst>
      <p:ext uri="{BB962C8B-B14F-4D97-AF65-F5344CB8AC3E}">
        <p14:creationId xmlns:p14="http://schemas.microsoft.com/office/powerpoint/2010/main" val="25881924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en-GB" sz="3600" b="1" dirty="0" smtClean="0">
                <a:latin typeface="Candara" pitchFamily="34" charset="0"/>
                <a:ea typeface="ＭＳ Ｐゴシック" pitchFamily="34" charset="-128"/>
              </a:rPr>
              <a:t>ACKNOWLEDGEMENT </a:t>
            </a:r>
          </a:p>
        </p:txBody>
      </p:sp>
      <p:sp>
        <p:nvSpPr>
          <p:cNvPr id="26626" name="Content Placeholder 2"/>
          <p:cNvSpPr>
            <a:spLocks noGrp="1"/>
          </p:cNvSpPr>
          <p:nvPr>
            <p:ph idx="1"/>
          </p:nvPr>
        </p:nvSpPr>
        <p:spPr/>
        <p:txBody>
          <a:bodyPr/>
          <a:lstStyle/>
          <a:p>
            <a:pPr eaLnBrk="1" hangingPunct="1">
              <a:buFont typeface="Arial" pitchFamily="34" charset="0"/>
              <a:buNone/>
            </a:pPr>
            <a:r>
              <a:rPr lang="en-GB" dirty="0" smtClean="0">
                <a:latin typeface="Candara" pitchFamily="34" charset="0"/>
                <a:ea typeface="ＭＳ Ｐゴシック" pitchFamily="34" charset="-128"/>
              </a:rPr>
              <a:t> </a:t>
            </a:r>
          </a:p>
        </p:txBody>
      </p:sp>
      <p:sp>
        <p:nvSpPr>
          <p:cNvPr id="26627" name="AutoShape 2" descr="Franklin W Mosha"/>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GB">
              <a:solidFill>
                <a:prstClr val="black"/>
              </a:solidFill>
              <a:latin typeface="Candara" pitchFamily="34" charset="0"/>
              <a:ea typeface="ＭＳ Ｐゴシック" pitchFamily="34" charset="-128"/>
            </a:endParaRPr>
          </a:p>
        </p:txBody>
      </p:sp>
      <p:sp>
        <p:nvSpPr>
          <p:cNvPr id="26629" name="AutoShape 5" descr="Jaffu Chilongola's profile photo"/>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GB">
              <a:solidFill>
                <a:prstClr val="black"/>
              </a:solidFill>
              <a:latin typeface="Candara" pitchFamily="34" charset="0"/>
              <a:ea typeface="ＭＳ Ｐゴシック" pitchFamily="34" charset="-128"/>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752600"/>
            <a:ext cx="12954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2057401"/>
            <a:ext cx="1905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3962400"/>
            <a:ext cx="18288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4052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1066800" y="152400"/>
            <a:ext cx="6858000" cy="1143000"/>
          </a:xfrm>
        </p:spPr>
        <p:txBody>
          <a:bodyPr/>
          <a:lstStyle/>
          <a:p>
            <a:pPr eaLnBrk="1" hangingPunct="1"/>
            <a:r>
              <a:rPr lang="en-US" sz="2800" b="1" dirty="0" smtClean="0">
                <a:ea typeface="ＭＳ Ｐゴシック" pitchFamily="34" charset="-128"/>
              </a:rPr>
              <a:t/>
            </a:r>
            <a:br>
              <a:rPr lang="en-US" sz="2800" b="1" dirty="0" smtClean="0">
                <a:ea typeface="ＭＳ Ｐゴシック" pitchFamily="34" charset="-128"/>
              </a:rPr>
            </a:br>
            <a:r>
              <a:rPr lang="en-US" sz="2800" b="1" dirty="0" smtClean="0">
                <a:ea typeface="ＭＳ Ｐゴシック" pitchFamily="34" charset="-128"/>
              </a:rPr>
              <a:t>Background </a:t>
            </a:r>
            <a:r>
              <a:rPr lang="en-US" sz="2800" dirty="0" smtClean="0">
                <a:ea typeface="ＭＳ Ｐゴシック" pitchFamily="34" charset="-128"/>
              </a:rPr>
              <a:t/>
            </a:r>
            <a:br>
              <a:rPr lang="en-US" sz="2800" dirty="0" smtClean="0">
                <a:ea typeface="ＭＳ Ｐゴシック" pitchFamily="34" charset="-128"/>
              </a:rPr>
            </a:br>
            <a:endParaRPr lang="en-US" sz="2800" dirty="0" smtClean="0">
              <a:ea typeface="ＭＳ Ｐゴシック" pitchFamily="34" charset="-128"/>
            </a:endParaRPr>
          </a:p>
        </p:txBody>
      </p:sp>
      <p:sp>
        <p:nvSpPr>
          <p:cNvPr id="13315" name="Content Placeholder 2"/>
          <p:cNvSpPr>
            <a:spLocks noGrp="1"/>
          </p:cNvSpPr>
          <p:nvPr>
            <p:ph sz="half" idx="1"/>
          </p:nvPr>
        </p:nvSpPr>
        <p:spPr>
          <a:xfrm>
            <a:off x="457200" y="1219200"/>
            <a:ext cx="4038600" cy="4906963"/>
          </a:xfrm>
        </p:spPr>
        <p:txBody>
          <a:bodyPr/>
          <a:lstStyle/>
          <a:p>
            <a:pPr lvl="0" eaLnBrk="1" fontAlgn="auto" hangingPunct="1">
              <a:lnSpc>
                <a:spcPct val="120000"/>
              </a:lnSpc>
              <a:spcAft>
                <a:spcPts val="0"/>
              </a:spcAft>
            </a:pPr>
            <a:r>
              <a:rPr lang="en-US" sz="1600" dirty="0" smtClean="0">
                <a:solidFill>
                  <a:prstClr val="black"/>
                </a:solidFill>
                <a:ea typeface="Times New Roman"/>
                <a:cs typeface="+mn-cs"/>
              </a:rPr>
              <a:t>The </a:t>
            </a:r>
            <a:r>
              <a:rPr lang="en-US" sz="1600" dirty="0">
                <a:solidFill>
                  <a:prstClr val="black"/>
                </a:solidFill>
                <a:ea typeface="Times New Roman"/>
                <a:cs typeface="+mn-cs"/>
              </a:rPr>
              <a:t>first HIV case was from fishing community in Uganda.</a:t>
            </a:r>
          </a:p>
          <a:p>
            <a:pPr marL="0" lvl="0" indent="0" eaLnBrk="1" fontAlgn="auto" hangingPunct="1">
              <a:lnSpc>
                <a:spcPct val="120000"/>
              </a:lnSpc>
              <a:spcAft>
                <a:spcPts val="0"/>
              </a:spcAft>
              <a:buNone/>
            </a:pPr>
            <a:endParaRPr lang="en-US" sz="500" dirty="0" smtClean="0">
              <a:solidFill>
                <a:prstClr val="black"/>
              </a:solidFill>
              <a:ea typeface="Times New Roman"/>
              <a:cs typeface="+mn-cs"/>
            </a:endParaRPr>
          </a:p>
          <a:p>
            <a:pPr lvl="0" eaLnBrk="1" fontAlgn="auto" hangingPunct="1">
              <a:lnSpc>
                <a:spcPct val="120000"/>
              </a:lnSpc>
              <a:spcAft>
                <a:spcPts val="0"/>
              </a:spcAft>
            </a:pPr>
            <a:r>
              <a:rPr lang="en-US" sz="1600" dirty="0" smtClean="0">
                <a:solidFill>
                  <a:prstClr val="black"/>
                </a:solidFill>
                <a:ea typeface="Times New Roman"/>
                <a:cs typeface="+mn-cs"/>
              </a:rPr>
              <a:t>To </a:t>
            </a:r>
            <a:r>
              <a:rPr lang="en-US" sz="1600" dirty="0">
                <a:solidFill>
                  <a:prstClr val="black"/>
                </a:solidFill>
                <a:ea typeface="Times New Roman"/>
                <a:cs typeface="+mn-cs"/>
              </a:rPr>
              <a:t>date HIV prevalence in fishing communities are  very high globally than none fishing communities.</a:t>
            </a:r>
          </a:p>
          <a:p>
            <a:pPr marL="0" lvl="0" indent="0" eaLnBrk="1" fontAlgn="auto" hangingPunct="1">
              <a:lnSpc>
                <a:spcPct val="120000"/>
              </a:lnSpc>
              <a:spcAft>
                <a:spcPts val="0"/>
              </a:spcAft>
              <a:buNone/>
            </a:pPr>
            <a:endParaRPr lang="en-US" sz="400" dirty="0">
              <a:solidFill>
                <a:prstClr val="black"/>
              </a:solidFill>
              <a:ea typeface="Times New Roman"/>
              <a:cs typeface="+mn-cs"/>
            </a:endParaRPr>
          </a:p>
          <a:p>
            <a:pPr lvl="1" eaLnBrk="1" fontAlgn="auto" hangingPunct="1">
              <a:lnSpc>
                <a:spcPct val="120000"/>
              </a:lnSpc>
              <a:spcAft>
                <a:spcPts val="0"/>
              </a:spcAft>
            </a:pPr>
            <a:r>
              <a:rPr lang="en-US" sz="1600" dirty="0">
                <a:solidFill>
                  <a:prstClr val="black"/>
                </a:solidFill>
                <a:ea typeface="Times New Roman"/>
              </a:rPr>
              <a:t>HIV prevalence in  in Uganda </a:t>
            </a:r>
            <a:r>
              <a:rPr lang="en-US" sz="1600" dirty="0" smtClean="0">
                <a:solidFill>
                  <a:prstClr val="black"/>
                </a:solidFill>
                <a:ea typeface="Times New Roman"/>
              </a:rPr>
              <a:t>7%vs 25% (</a:t>
            </a:r>
            <a:r>
              <a:rPr lang="en-US" sz="1600" dirty="0" err="1"/>
              <a:t>Akullian</a:t>
            </a:r>
            <a:r>
              <a:rPr lang="en-US" sz="1600" dirty="0"/>
              <a:t> et al., </a:t>
            </a:r>
            <a:r>
              <a:rPr lang="en-US" sz="1600" dirty="0" smtClean="0"/>
              <a:t>2016)</a:t>
            </a:r>
            <a:r>
              <a:rPr lang="en-US" sz="1600" dirty="0" smtClean="0">
                <a:solidFill>
                  <a:prstClr val="black"/>
                </a:solidFill>
                <a:ea typeface="Times New Roman"/>
              </a:rPr>
              <a:t>  ,  </a:t>
            </a:r>
            <a:r>
              <a:rPr lang="en-US" sz="1600" dirty="0">
                <a:solidFill>
                  <a:prstClr val="black"/>
                </a:solidFill>
                <a:ea typeface="Times New Roman"/>
              </a:rPr>
              <a:t>Kenya </a:t>
            </a:r>
            <a:r>
              <a:rPr lang="en-US" sz="1600" dirty="0" smtClean="0">
                <a:solidFill>
                  <a:prstClr val="black"/>
                </a:solidFill>
                <a:ea typeface="Times New Roman"/>
              </a:rPr>
              <a:t> 25.3% ( Hoshi et al 2016) , Tanzania no clear information </a:t>
            </a:r>
            <a:endParaRPr lang="en-US" sz="1600" dirty="0">
              <a:solidFill>
                <a:prstClr val="black"/>
              </a:solidFill>
              <a:ea typeface="Times New Roman"/>
            </a:endParaRPr>
          </a:p>
          <a:p>
            <a:pPr marL="0" lvl="0" indent="0" eaLnBrk="1" fontAlgn="auto" hangingPunct="1">
              <a:lnSpc>
                <a:spcPct val="120000"/>
              </a:lnSpc>
              <a:spcAft>
                <a:spcPts val="0"/>
              </a:spcAft>
              <a:buNone/>
            </a:pPr>
            <a:endParaRPr lang="en-GB" sz="200" dirty="0">
              <a:solidFill>
                <a:prstClr val="black"/>
              </a:solidFill>
              <a:cs typeface="+mn-cs"/>
            </a:endParaRPr>
          </a:p>
          <a:p>
            <a:pPr lvl="0" eaLnBrk="1" hangingPunct="1">
              <a:lnSpc>
                <a:spcPct val="120000"/>
              </a:lnSpc>
              <a:buFont typeface="Arial" charset="0"/>
              <a:buChar char="•"/>
              <a:defRPr/>
            </a:pPr>
            <a:r>
              <a:rPr lang="en-US" sz="1600" dirty="0">
                <a:solidFill>
                  <a:prstClr val="black"/>
                </a:solidFill>
                <a:cs typeface="+mn-cs"/>
              </a:rPr>
              <a:t>In Tanzania general HIV prevalence is estimated at 5.1% among adults aged 15-49 year</a:t>
            </a:r>
          </a:p>
          <a:p>
            <a:pPr lvl="0" eaLnBrk="1" hangingPunct="1">
              <a:lnSpc>
                <a:spcPct val="120000"/>
              </a:lnSpc>
              <a:buFont typeface="Arial" charset="0"/>
              <a:buChar char="•"/>
              <a:defRPr/>
            </a:pPr>
            <a:r>
              <a:rPr lang="en-US" sz="1600" dirty="0" smtClean="0">
                <a:solidFill>
                  <a:prstClr val="black"/>
                </a:solidFill>
                <a:cs typeface="+mn-cs"/>
              </a:rPr>
              <a:t>HIV </a:t>
            </a:r>
            <a:r>
              <a:rPr lang="en-US" sz="1600" dirty="0">
                <a:solidFill>
                  <a:prstClr val="black"/>
                </a:solidFill>
                <a:cs typeface="+mn-cs"/>
              </a:rPr>
              <a:t>prevalence among pregnant women in Tanzania is 5.6%</a:t>
            </a:r>
          </a:p>
          <a:p>
            <a:pPr marL="0" indent="0" eaLnBrk="1" hangingPunct="1">
              <a:buNone/>
              <a:defRPr/>
            </a:pPr>
            <a:endParaRPr lang="en-US" sz="1600" dirty="0"/>
          </a:p>
        </p:txBody>
      </p:sp>
      <p:sp>
        <p:nvSpPr>
          <p:cNvPr id="2" name="Content Placeholder 1"/>
          <p:cNvSpPr>
            <a:spLocks noGrp="1"/>
          </p:cNvSpPr>
          <p:nvPr>
            <p:ph sz="half" idx="2"/>
          </p:nvPr>
        </p:nvSpPr>
        <p:spPr/>
        <p:txBody>
          <a:bodyPr/>
          <a:lstStyle/>
          <a:p>
            <a:pPr lvl="0" eaLnBrk="1" hangingPunct="1">
              <a:lnSpc>
                <a:spcPct val="120000"/>
              </a:lnSpc>
              <a:buFont typeface="Arial" charset="0"/>
              <a:buChar char="•"/>
              <a:defRPr/>
            </a:pPr>
            <a:r>
              <a:rPr lang="en-US" sz="1600" dirty="0">
                <a:solidFill>
                  <a:prstClr val="black"/>
                </a:solidFill>
                <a:cs typeface="+mn-cs"/>
              </a:rPr>
              <a:t>73% of HIV-positive pregnant women received ARVs (prophylaxis or ART) for PMTCT of HIV and 55% received ART for their own health</a:t>
            </a:r>
            <a:r>
              <a:rPr lang="en-US" sz="1600" dirty="0" smtClean="0">
                <a:solidFill>
                  <a:prstClr val="black"/>
                </a:solidFill>
                <a:cs typeface="+mn-cs"/>
              </a:rPr>
              <a:t>.</a:t>
            </a:r>
          </a:p>
          <a:p>
            <a:pPr lvl="0" eaLnBrk="1" hangingPunct="1">
              <a:lnSpc>
                <a:spcPct val="120000"/>
              </a:lnSpc>
              <a:buFont typeface="Arial" charset="0"/>
              <a:buChar char="•"/>
              <a:defRPr/>
            </a:pPr>
            <a:endParaRPr lang="en-US" sz="1050" dirty="0">
              <a:solidFill>
                <a:prstClr val="black"/>
              </a:solidFill>
              <a:cs typeface="+mn-cs"/>
            </a:endParaRPr>
          </a:p>
          <a:p>
            <a:pPr marL="0" lvl="0" indent="0" eaLnBrk="1" hangingPunct="1">
              <a:lnSpc>
                <a:spcPct val="120000"/>
              </a:lnSpc>
              <a:buNone/>
              <a:defRPr/>
            </a:pPr>
            <a:endParaRPr lang="en-US" sz="100" dirty="0">
              <a:solidFill>
                <a:prstClr val="black"/>
              </a:solidFill>
              <a:cs typeface="+mn-cs"/>
            </a:endParaRPr>
          </a:p>
          <a:p>
            <a:pPr lvl="0" eaLnBrk="1" hangingPunct="1">
              <a:lnSpc>
                <a:spcPct val="120000"/>
              </a:lnSpc>
              <a:buFont typeface="Arial" charset="0"/>
              <a:buChar char="•"/>
              <a:defRPr/>
            </a:pPr>
            <a:r>
              <a:rPr lang="en-US" sz="1600" dirty="0">
                <a:solidFill>
                  <a:prstClr val="black"/>
                </a:solidFill>
                <a:cs typeface="+mn-cs"/>
              </a:rPr>
              <a:t>Proportion of HIV-positive women receiving ART increased by 40% in 2014, compared to 2013. </a:t>
            </a:r>
            <a:endParaRPr lang="en-US" sz="1600" dirty="0" smtClean="0">
              <a:solidFill>
                <a:prstClr val="black"/>
              </a:solidFill>
              <a:cs typeface="+mn-cs"/>
            </a:endParaRPr>
          </a:p>
          <a:p>
            <a:pPr marL="0" lvl="0" indent="0" eaLnBrk="1" hangingPunct="1">
              <a:lnSpc>
                <a:spcPct val="120000"/>
              </a:lnSpc>
              <a:buNone/>
              <a:defRPr/>
            </a:pPr>
            <a:endParaRPr lang="en-GB" sz="1000" dirty="0">
              <a:solidFill>
                <a:prstClr val="black"/>
              </a:solidFill>
              <a:cs typeface="+mn-cs"/>
            </a:endParaRPr>
          </a:p>
          <a:p>
            <a:pPr eaLnBrk="1" hangingPunct="1">
              <a:lnSpc>
                <a:spcPct val="120000"/>
              </a:lnSpc>
              <a:buFont typeface="Arial" charset="0"/>
              <a:buChar char="•"/>
              <a:defRPr/>
            </a:pPr>
            <a:r>
              <a:rPr lang="en-US" sz="1600" dirty="0">
                <a:solidFill>
                  <a:prstClr val="black"/>
                </a:solidFill>
                <a:cs typeface="+mn-cs"/>
              </a:rPr>
              <a:t>Coverage in provision of PMTCT services 99% </a:t>
            </a:r>
            <a:endParaRPr lang="en-US" sz="1600" dirty="0" smtClean="0">
              <a:solidFill>
                <a:prstClr val="black"/>
              </a:solidFill>
              <a:cs typeface="+mn-cs"/>
            </a:endParaRPr>
          </a:p>
          <a:p>
            <a:pPr eaLnBrk="1" hangingPunct="1">
              <a:lnSpc>
                <a:spcPct val="120000"/>
              </a:lnSpc>
              <a:buFont typeface="Arial" charset="0"/>
              <a:buChar char="•"/>
              <a:defRPr/>
            </a:pPr>
            <a:endParaRPr lang="en-US" sz="1050" dirty="0">
              <a:solidFill>
                <a:prstClr val="black"/>
              </a:solidFill>
              <a:cs typeface="+mn-cs"/>
            </a:endParaRPr>
          </a:p>
          <a:p>
            <a:pPr lvl="0" eaLnBrk="1" fontAlgn="auto" hangingPunct="1">
              <a:lnSpc>
                <a:spcPct val="120000"/>
              </a:lnSpc>
              <a:spcAft>
                <a:spcPts val="0"/>
              </a:spcAft>
            </a:pPr>
            <a:r>
              <a:rPr lang="en-US" sz="1600" dirty="0" smtClean="0">
                <a:solidFill>
                  <a:prstClr val="black"/>
                </a:solidFill>
                <a:latin typeface="Century Gothic" pitchFamily="34" charset="0"/>
                <a:ea typeface="Times New Roman"/>
                <a:cs typeface="+mn-cs"/>
              </a:rPr>
              <a:t>Besides </a:t>
            </a:r>
            <a:r>
              <a:rPr lang="en-US" sz="1600" dirty="0">
                <a:solidFill>
                  <a:prstClr val="black"/>
                </a:solidFill>
                <a:latin typeface="Century Gothic" pitchFamily="34" charset="0"/>
                <a:ea typeface="Times New Roman"/>
                <a:cs typeface="+mn-cs"/>
              </a:rPr>
              <a:t>HIV/AIDS related services are inadequate in fishing </a:t>
            </a:r>
            <a:r>
              <a:rPr lang="en-US" sz="1600" dirty="0" smtClean="0">
                <a:solidFill>
                  <a:prstClr val="black"/>
                </a:solidFill>
                <a:latin typeface="Century Gothic" pitchFamily="34" charset="0"/>
                <a:ea typeface="Times New Roman"/>
                <a:cs typeface="+mn-cs"/>
              </a:rPr>
              <a:t>community.</a:t>
            </a:r>
            <a:endParaRPr lang="en-US" sz="1600" dirty="0">
              <a:solidFill>
                <a:srgbClr val="FF0000"/>
              </a:solidFill>
              <a:latin typeface="Century Gothic" pitchFamily="34" charset="0"/>
              <a:ea typeface="Times New Roman"/>
              <a:cs typeface="+mn-cs"/>
            </a:endParaRPr>
          </a:p>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76200"/>
            <a:ext cx="1444625"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7398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1066800" y="228600"/>
            <a:ext cx="7315200" cy="685800"/>
          </a:xfrm>
        </p:spPr>
        <p:txBody>
          <a:bodyPr/>
          <a:lstStyle/>
          <a:p>
            <a:pPr eaLnBrk="1" hangingPunct="1"/>
            <a:r>
              <a:rPr lang="en-US" sz="2800" b="1" dirty="0" smtClean="0">
                <a:ea typeface="ＭＳ Ｐゴシック" pitchFamily="34" charset="-128"/>
              </a:rPr>
              <a:t/>
            </a:r>
            <a:br>
              <a:rPr lang="en-US" sz="2800" b="1" dirty="0" smtClean="0">
                <a:ea typeface="ＭＳ Ｐゴシック" pitchFamily="34" charset="-128"/>
              </a:rPr>
            </a:br>
            <a:r>
              <a:rPr lang="en-US" sz="2800" b="1" dirty="0" smtClean="0">
                <a:ea typeface="ＭＳ Ｐゴシック" pitchFamily="34" charset="-128"/>
              </a:rPr>
              <a:t>Background </a:t>
            </a:r>
            <a:r>
              <a:rPr lang="en-US" sz="2800" dirty="0" smtClean="0">
                <a:ea typeface="ＭＳ Ｐゴシック" pitchFamily="34" charset="-128"/>
              </a:rPr>
              <a:t/>
            </a:r>
            <a:br>
              <a:rPr lang="en-US" sz="2800" dirty="0" smtClean="0">
                <a:ea typeface="ＭＳ Ｐゴシック" pitchFamily="34" charset="-128"/>
              </a:rPr>
            </a:br>
            <a:endParaRPr lang="en-US" sz="2800" dirty="0" smtClean="0">
              <a:ea typeface="ＭＳ Ｐゴシック" pitchFamily="34" charset="-128"/>
            </a:endParaRPr>
          </a:p>
        </p:txBody>
      </p:sp>
      <p:sp>
        <p:nvSpPr>
          <p:cNvPr id="14338" name="Content Placeholder 2"/>
          <p:cNvSpPr>
            <a:spLocks noGrp="1"/>
          </p:cNvSpPr>
          <p:nvPr>
            <p:ph idx="1"/>
          </p:nvPr>
        </p:nvSpPr>
        <p:spPr>
          <a:xfrm>
            <a:off x="457200" y="1066800"/>
            <a:ext cx="8458200" cy="5257800"/>
          </a:xfrm>
        </p:spPr>
        <p:txBody>
          <a:bodyPr/>
          <a:lstStyle/>
          <a:p>
            <a:pPr lvl="0" eaLnBrk="1" fontAlgn="auto" hangingPunct="1">
              <a:spcAft>
                <a:spcPts val="600"/>
              </a:spcAft>
            </a:pPr>
            <a:r>
              <a:rPr lang="en-US" sz="1600" dirty="0">
                <a:solidFill>
                  <a:prstClr val="black"/>
                </a:solidFill>
                <a:latin typeface="Century Gothic" pitchFamily="34" charset="0"/>
                <a:ea typeface="Times New Roman"/>
                <a:cs typeface="+mn-cs"/>
              </a:rPr>
              <a:t>By the year 2013 HRH  need was 145,454 for all cadre; whereas available health professions was 63,447, the shortage was 82,007, which was about 56%(</a:t>
            </a:r>
            <a:r>
              <a:rPr lang="en-US" sz="1600" dirty="0" err="1">
                <a:solidFill>
                  <a:prstClr val="black"/>
                </a:solidFill>
                <a:latin typeface="Century Gothic" pitchFamily="34" charset="0"/>
                <a:ea typeface="Times New Roman"/>
                <a:cs typeface="+mn-cs"/>
              </a:rPr>
              <a:t>MoHSW</a:t>
            </a:r>
            <a:r>
              <a:rPr lang="en-US" sz="1600" dirty="0">
                <a:solidFill>
                  <a:prstClr val="black"/>
                </a:solidFill>
                <a:latin typeface="Century Gothic" pitchFamily="34" charset="0"/>
                <a:ea typeface="Times New Roman"/>
                <a:cs typeface="+mn-cs"/>
              </a:rPr>
              <a:t>, 2014). </a:t>
            </a:r>
            <a:endParaRPr lang="en-US" sz="1600" dirty="0" smtClean="0">
              <a:solidFill>
                <a:prstClr val="black"/>
              </a:solidFill>
              <a:latin typeface="Century Gothic" pitchFamily="34" charset="0"/>
              <a:ea typeface="Times New Roman"/>
              <a:cs typeface="+mn-cs"/>
            </a:endParaRPr>
          </a:p>
          <a:p>
            <a:pPr marL="0" lvl="0" indent="0" eaLnBrk="1" fontAlgn="auto" hangingPunct="1">
              <a:spcAft>
                <a:spcPts val="600"/>
              </a:spcAft>
              <a:buNone/>
            </a:pPr>
            <a:endParaRPr lang="en-US" sz="1600" dirty="0">
              <a:solidFill>
                <a:prstClr val="black"/>
              </a:solidFill>
              <a:latin typeface="Century Gothic" pitchFamily="34" charset="0"/>
              <a:ea typeface="Times New Roman"/>
              <a:cs typeface="+mn-cs"/>
            </a:endParaRPr>
          </a:p>
          <a:p>
            <a:pPr marL="0" lvl="0" indent="0" eaLnBrk="1" fontAlgn="auto" hangingPunct="1">
              <a:spcAft>
                <a:spcPts val="600"/>
              </a:spcAft>
              <a:buNone/>
            </a:pPr>
            <a:endParaRPr lang="en-US" sz="1600" dirty="0">
              <a:solidFill>
                <a:prstClr val="black"/>
              </a:solidFill>
              <a:latin typeface="Century Gothic" pitchFamily="34" charset="0"/>
              <a:ea typeface="Times New Roman"/>
              <a:cs typeface="+mn-cs"/>
            </a:endParaRPr>
          </a:p>
          <a:p>
            <a:pPr eaLnBrk="1" fontAlgn="auto" hangingPunct="1">
              <a:spcAft>
                <a:spcPts val="600"/>
              </a:spcAft>
            </a:pPr>
            <a:r>
              <a:rPr lang="en-US" sz="1600" dirty="0">
                <a:solidFill>
                  <a:prstClr val="black"/>
                </a:solidFill>
                <a:latin typeface="Century Gothic" pitchFamily="34" charset="0"/>
                <a:ea typeface="Times New Roman"/>
                <a:cs typeface="+mn-cs"/>
              </a:rPr>
              <a:t>CHWs have been very crucial in providing primary health care services (WHO, 2014; </a:t>
            </a:r>
            <a:r>
              <a:rPr lang="en-US" sz="1600" dirty="0" err="1">
                <a:solidFill>
                  <a:prstClr val="black"/>
                </a:solidFill>
                <a:latin typeface="Century Gothic" pitchFamily="34" charset="0"/>
                <a:ea typeface="Times New Roman"/>
                <a:cs typeface="+mn-cs"/>
              </a:rPr>
              <a:t>Bhutta</a:t>
            </a:r>
            <a:r>
              <a:rPr lang="en-US" sz="1600" dirty="0">
                <a:solidFill>
                  <a:prstClr val="black"/>
                </a:solidFill>
                <a:latin typeface="Century Gothic" pitchFamily="34" charset="0"/>
                <a:ea typeface="Times New Roman"/>
                <a:cs typeface="+mn-cs"/>
              </a:rPr>
              <a:t> et al., 2009; </a:t>
            </a:r>
            <a:r>
              <a:rPr lang="en-US" sz="1600" dirty="0" err="1">
                <a:solidFill>
                  <a:prstClr val="black"/>
                </a:solidFill>
                <a:latin typeface="Century Gothic" pitchFamily="34" charset="0"/>
                <a:ea typeface="Times New Roman"/>
                <a:cs typeface="+mn-cs"/>
              </a:rPr>
              <a:t>MoH</a:t>
            </a:r>
            <a:r>
              <a:rPr lang="en-US" sz="1600" dirty="0">
                <a:solidFill>
                  <a:prstClr val="black"/>
                </a:solidFill>
                <a:latin typeface="Century Gothic" pitchFamily="34" charset="0"/>
                <a:ea typeface="Times New Roman"/>
                <a:cs typeface="+mn-cs"/>
              </a:rPr>
              <a:t>-Rwanda, 2013</a:t>
            </a:r>
            <a:r>
              <a:rPr lang="en-US" sz="1600" dirty="0" smtClean="0">
                <a:solidFill>
                  <a:prstClr val="black"/>
                </a:solidFill>
                <a:latin typeface="Century Gothic" pitchFamily="34" charset="0"/>
                <a:ea typeface="Times New Roman"/>
                <a:cs typeface="+mn-cs"/>
              </a:rPr>
              <a:t>).</a:t>
            </a:r>
          </a:p>
          <a:p>
            <a:pPr eaLnBrk="1" fontAlgn="auto" hangingPunct="1">
              <a:spcAft>
                <a:spcPts val="600"/>
              </a:spcAft>
            </a:pPr>
            <a:endParaRPr lang="en-US" sz="1600" dirty="0">
              <a:solidFill>
                <a:prstClr val="black"/>
              </a:solidFill>
              <a:latin typeface="Century Gothic" pitchFamily="34" charset="0"/>
              <a:ea typeface="Times New Roman"/>
              <a:cs typeface="+mn-cs"/>
            </a:endParaRPr>
          </a:p>
          <a:p>
            <a:pPr eaLnBrk="1" fontAlgn="auto" hangingPunct="1">
              <a:spcAft>
                <a:spcPts val="600"/>
              </a:spcAft>
            </a:pPr>
            <a:r>
              <a:rPr lang="en-US" sz="1600" dirty="0" smtClean="0">
                <a:solidFill>
                  <a:prstClr val="black"/>
                </a:solidFill>
                <a:latin typeface="Century Gothic" pitchFamily="34" charset="0"/>
                <a:ea typeface="Times New Roman"/>
                <a:cs typeface="+mn-cs"/>
              </a:rPr>
              <a:t>Among </a:t>
            </a:r>
            <a:r>
              <a:rPr lang="en-US" sz="1600" dirty="0">
                <a:solidFill>
                  <a:prstClr val="black"/>
                </a:solidFill>
                <a:latin typeface="Century Gothic" pitchFamily="34" charset="0"/>
                <a:ea typeface="Times New Roman"/>
                <a:cs typeface="+mn-cs"/>
              </a:rPr>
              <a:t>other factors engagement of CHWs has been targeting to bridge the gap of shortage of Human Resources for Health (HRH) at the same time, enabling to bring essential PHC services including PMTCT nearer to the community.</a:t>
            </a:r>
          </a:p>
          <a:p>
            <a:pPr marL="0" lvl="0" indent="0" eaLnBrk="1" fontAlgn="auto" hangingPunct="1">
              <a:lnSpc>
                <a:spcPct val="150000"/>
              </a:lnSpc>
              <a:spcAft>
                <a:spcPts val="0"/>
              </a:spcAft>
              <a:buNone/>
            </a:pPr>
            <a:endParaRPr lang="en-US" sz="1600" dirty="0">
              <a:solidFill>
                <a:prstClr val="black"/>
              </a:solidFill>
              <a:latin typeface="Century Gothic" pitchFamily="34" charset="0"/>
              <a:ea typeface="Times New Roman"/>
              <a:cs typeface="+mn-cs"/>
            </a:endParaRPr>
          </a:p>
          <a:p>
            <a:pPr lvl="0" eaLnBrk="1" fontAlgn="auto" hangingPunct="1">
              <a:spcAft>
                <a:spcPts val="600"/>
              </a:spcAft>
            </a:pPr>
            <a:r>
              <a:rPr lang="en-US" sz="1600" dirty="0">
                <a:solidFill>
                  <a:prstClr val="black"/>
                </a:solidFill>
                <a:latin typeface="Century Gothic" pitchFamily="34" charset="0"/>
                <a:ea typeface="Times New Roman"/>
                <a:cs typeface="+mn-cs"/>
              </a:rPr>
              <a:t>It has been recommended that that integration of CHWs into the health care system if deployed at scale, might have a profound effect on achievement of MDGs 4, 5 and </a:t>
            </a:r>
            <a:r>
              <a:rPr lang="en-US" sz="1600" dirty="0" smtClean="0">
                <a:solidFill>
                  <a:prstClr val="black"/>
                </a:solidFill>
                <a:latin typeface="Century Gothic" pitchFamily="34" charset="0"/>
                <a:ea typeface="Times New Roman"/>
                <a:cs typeface="+mn-cs"/>
              </a:rPr>
              <a:t>6 (Kochi </a:t>
            </a:r>
            <a:r>
              <a:rPr lang="en-US" sz="1600" dirty="0">
                <a:solidFill>
                  <a:prstClr val="black"/>
                </a:solidFill>
                <a:latin typeface="Century Gothic" pitchFamily="34" charset="0"/>
                <a:ea typeface="Times New Roman"/>
                <a:cs typeface="+mn-cs"/>
              </a:rPr>
              <a:t>et al., 2014; </a:t>
            </a:r>
            <a:r>
              <a:rPr lang="en-US" sz="1600" dirty="0" err="1">
                <a:solidFill>
                  <a:prstClr val="black"/>
                </a:solidFill>
                <a:latin typeface="Century Gothic" pitchFamily="34" charset="0"/>
                <a:ea typeface="Times New Roman"/>
                <a:cs typeface="+mn-cs"/>
              </a:rPr>
              <a:t>Karfakis</a:t>
            </a:r>
            <a:r>
              <a:rPr lang="en-US" sz="1600" dirty="0">
                <a:solidFill>
                  <a:prstClr val="black"/>
                </a:solidFill>
                <a:latin typeface="Century Gothic" pitchFamily="34" charset="0"/>
                <a:ea typeface="Times New Roman"/>
                <a:cs typeface="+mn-cs"/>
              </a:rPr>
              <a:t> &amp; </a:t>
            </a:r>
            <a:r>
              <a:rPr lang="en-US" sz="1600" dirty="0" err="1">
                <a:solidFill>
                  <a:prstClr val="black"/>
                </a:solidFill>
                <a:latin typeface="Century Gothic" pitchFamily="34" charset="0"/>
                <a:ea typeface="Times New Roman"/>
                <a:cs typeface="+mn-cs"/>
              </a:rPr>
              <a:t>Keehn</a:t>
            </a:r>
            <a:r>
              <a:rPr lang="en-US" sz="1600" dirty="0">
                <a:solidFill>
                  <a:prstClr val="black"/>
                </a:solidFill>
                <a:latin typeface="Century Gothic" pitchFamily="34" charset="0"/>
                <a:ea typeface="Times New Roman"/>
                <a:cs typeface="+mn-cs"/>
              </a:rPr>
              <a:t>, 2014; </a:t>
            </a:r>
            <a:r>
              <a:rPr lang="en-US" sz="1600" dirty="0" err="1">
                <a:solidFill>
                  <a:prstClr val="black"/>
                </a:solidFill>
                <a:latin typeface="Century Gothic" pitchFamily="34" charset="0"/>
                <a:ea typeface="Times New Roman"/>
                <a:cs typeface="+mn-cs"/>
              </a:rPr>
              <a:t>Lema</a:t>
            </a:r>
            <a:r>
              <a:rPr lang="en-US" sz="1600" dirty="0">
                <a:solidFill>
                  <a:prstClr val="black"/>
                </a:solidFill>
                <a:latin typeface="Century Gothic" pitchFamily="34" charset="0"/>
                <a:ea typeface="Times New Roman"/>
                <a:cs typeface="+mn-cs"/>
              </a:rPr>
              <a:t> et al., 2014).</a:t>
            </a:r>
          </a:p>
          <a:p>
            <a:pPr lvl="0" eaLnBrk="1" fontAlgn="auto" hangingPunct="1">
              <a:lnSpc>
                <a:spcPct val="150000"/>
              </a:lnSpc>
              <a:spcAft>
                <a:spcPts val="600"/>
              </a:spcAft>
            </a:pPr>
            <a:endParaRPr lang="en-US" sz="800" dirty="0">
              <a:solidFill>
                <a:prstClr val="black"/>
              </a:solidFill>
              <a:latin typeface="Century Gothic" pitchFamily="34" charset="0"/>
              <a:ea typeface="Times New Roman"/>
              <a:cs typeface="+mn-cs"/>
            </a:endParaRPr>
          </a:p>
          <a:p>
            <a:pPr eaLnBrk="1" hangingPunct="1"/>
            <a:endParaRPr lang="en-US" sz="1600" dirty="0" smtClean="0">
              <a:ea typeface="ＭＳ Ｐゴシック" pitchFamily="34" charset="-128"/>
            </a:endParaRPr>
          </a:p>
        </p:txBody>
      </p:sp>
    </p:spTree>
    <p:extLst>
      <p:ext uri="{BB962C8B-B14F-4D97-AF65-F5344CB8AC3E}">
        <p14:creationId xmlns:p14="http://schemas.microsoft.com/office/powerpoint/2010/main" val="301359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8229600" cy="1143000"/>
          </a:xfrm>
        </p:spPr>
        <p:txBody>
          <a:bodyPr/>
          <a:lstStyle/>
          <a:p>
            <a:r>
              <a:rPr lang="en-GB" sz="2800" b="1" dirty="0"/>
              <a:t>Research Gap</a:t>
            </a:r>
            <a:br>
              <a:rPr lang="en-GB" sz="2800" b="1" dirty="0"/>
            </a:br>
            <a:endParaRPr lang="en-GB" sz="2800" b="1" dirty="0"/>
          </a:p>
        </p:txBody>
      </p:sp>
      <p:sp>
        <p:nvSpPr>
          <p:cNvPr id="3" name="Content Placeholder 2"/>
          <p:cNvSpPr>
            <a:spLocks noGrp="1"/>
          </p:cNvSpPr>
          <p:nvPr>
            <p:ph idx="1"/>
          </p:nvPr>
        </p:nvSpPr>
        <p:spPr>
          <a:xfrm>
            <a:off x="533400" y="1676400"/>
            <a:ext cx="8229600" cy="4525963"/>
          </a:xfrm>
        </p:spPr>
        <p:txBody>
          <a:bodyPr/>
          <a:lstStyle/>
          <a:p>
            <a:pPr lvl="0" eaLnBrk="1" fontAlgn="auto" hangingPunct="1">
              <a:spcAft>
                <a:spcPts val="600"/>
              </a:spcAft>
            </a:pPr>
            <a:endParaRPr lang="en-US" sz="1600" dirty="0" smtClean="0">
              <a:solidFill>
                <a:prstClr val="black"/>
              </a:solidFill>
              <a:latin typeface="Century Gothic" pitchFamily="34" charset="0"/>
              <a:ea typeface="Times New Roman"/>
              <a:cs typeface="+mn-cs"/>
            </a:endParaRPr>
          </a:p>
          <a:p>
            <a:pPr lvl="0" eaLnBrk="1" fontAlgn="auto" hangingPunct="1">
              <a:spcAft>
                <a:spcPts val="600"/>
              </a:spcAft>
            </a:pPr>
            <a:endParaRPr lang="en-US" sz="1600" dirty="0">
              <a:solidFill>
                <a:prstClr val="black"/>
              </a:solidFill>
              <a:latin typeface="Century Gothic" pitchFamily="34" charset="0"/>
              <a:ea typeface="Times New Roman"/>
              <a:cs typeface="+mn-cs"/>
            </a:endParaRPr>
          </a:p>
          <a:p>
            <a:pPr marL="0" lvl="0" indent="0" algn="just" eaLnBrk="1" fontAlgn="auto" hangingPunct="1">
              <a:spcAft>
                <a:spcPts val="0"/>
              </a:spcAft>
              <a:buNone/>
            </a:pPr>
            <a:r>
              <a:rPr lang="en-US" sz="1600" dirty="0" smtClean="0">
                <a:solidFill>
                  <a:prstClr val="black"/>
                </a:solidFill>
                <a:latin typeface="Century Gothic" pitchFamily="34" charset="0"/>
                <a:ea typeface="Times New Roman"/>
                <a:cs typeface="+mn-cs"/>
              </a:rPr>
              <a:t>Information on engagement </a:t>
            </a:r>
            <a:r>
              <a:rPr lang="en-US" sz="1600" dirty="0">
                <a:solidFill>
                  <a:prstClr val="black"/>
                </a:solidFill>
                <a:latin typeface="Century Gothic" pitchFamily="34" charset="0"/>
                <a:ea typeface="Times New Roman"/>
                <a:cs typeface="+mn-cs"/>
              </a:rPr>
              <a:t>of CHWs in enhancing the implementation of PMTCT </a:t>
            </a:r>
            <a:r>
              <a:rPr lang="en-US" sz="1600" dirty="0" err="1">
                <a:solidFill>
                  <a:prstClr val="black"/>
                </a:solidFill>
                <a:latin typeface="Century Gothic" pitchFamily="34" charset="0"/>
                <a:ea typeface="Times New Roman"/>
                <a:cs typeface="+mn-cs"/>
              </a:rPr>
              <a:t>programme</a:t>
            </a:r>
            <a:r>
              <a:rPr lang="en-US" sz="1600" dirty="0">
                <a:solidFill>
                  <a:prstClr val="black"/>
                </a:solidFill>
                <a:latin typeface="Century Gothic" pitchFamily="34" charset="0"/>
                <a:ea typeface="Times New Roman"/>
                <a:cs typeface="+mn-cs"/>
              </a:rPr>
              <a:t> in fishing communities of Lake Victoria on Tanzanian side </a:t>
            </a:r>
            <a:r>
              <a:rPr lang="en-US" sz="1600" dirty="0" smtClean="0">
                <a:solidFill>
                  <a:prstClr val="black"/>
                </a:solidFill>
                <a:latin typeface="Century Gothic" pitchFamily="34" charset="0"/>
                <a:ea typeface="Times New Roman"/>
                <a:cs typeface="+mn-cs"/>
              </a:rPr>
              <a:t>is limited </a:t>
            </a:r>
            <a:endParaRPr lang="en-US" sz="1600" dirty="0">
              <a:solidFill>
                <a:prstClr val="black"/>
              </a:solidFill>
              <a:latin typeface="Century Gothic" pitchFamily="34" charset="0"/>
              <a:ea typeface="Times New Roman"/>
              <a:cs typeface="+mn-cs"/>
            </a:endParaRPr>
          </a:p>
          <a:p>
            <a:pPr lvl="0" eaLnBrk="1" fontAlgn="auto" hangingPunct="1">
              <a:spcAft>
                <a:spcPts val="0"/>
              </a:spcAft>
            </a:pPr>
            <a:endParaRPr lang="en-US" sz="1600" dirty="0">
              <a:solidFill>
                <a:prstClr val="black"/>
              </a:solidFill>
              <a:latin typeface="Century Gothic" pitchFamily="34" charset="0"/>
              <a:ea typeface="Times New Roman"/>
              <a:cs typeface="+mn-cs"/>
            </a:endParaRPr>
          </a:p>
          <a:p>
            <a:pPr marL="0" lvl="0" indent="0" eaLnBrk="1" fontAlgn="auto" hangingPunct="1">
              <a:spcAft>
                <a:spcPts val="0"/>
              </a:spcAft>
              <a:buNone/>
            </a:pPr>
            <a:endParaRPr lang="en-US" sz="1600" dirty="0">
              <a:solidFill>
                <a:prstClr val="black"/>
              </a:solidFill>
              <a:latin typeface="Century Gothic" pitchFamily="34" charset="0"/>
              <a:ea typeface="Times New Roman"/>
              <a:cs typeface="+mn-cs"/>
            </a:endParaRPr>
          </a:p>
          <a:p>
            <a:endParaRPr lang="en-GB" dirty="0"/>
          </a:p>
        </p:txBody>
      </p:sp>
    </p:spTree>
    <p:extLst>
      <p:ext uri="{BB962C8B-B14F-4D97-AF65-F5344CB8AC3E}">
        <p14:creationId xmlns:p14="http://schemas.microsoft.com/office/powerpoint/2010/main" val="8706809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066800" y="228600"/>
            <a:ext cx="7315200" cy="685800"/>
          </a:xfrm>
        </p:spPr>
        <p:txBody>
          <a:bodyPr/>
          <a:lstStyle/>
          <a:p>
            <a:pPr eaLnBrk="1" hangingPunct="1"/>
            <a:r>
              <a:rPr lang="en-US" sz="2800" b="1" dirty="0" smtClean="0">
                <a:ea typeface="ＭＳ Ｐゴシック" pitchFamily="34" charset="-128"/>
              </a:rPr>
              <a:t>Study Objective</a:t>
            </a:r>
            <a:br>
              <a:rPr lang="en-US" sz="2800" b="1" dirty="0" smtClean="0">
                <a:ea typeface="ＭＳ Ｐゴシック" pitchFamily="34" charset="-128"/>
              </a:rPr>
            </a:br>
            <a:endParaRPr lang="en-US" sz="2800" dirty="0" smtClean="0">
              <a:ea typeface="ＭＳ Ｐゴシック" pitchFamily="34" charset="-128"/>
            </a:endParaRPr>
          </a:p>
        </p:txBody>
      </p:sp>
      <p:sp>
        <p:nvSpPr>
          <p:cNvPr id="15362" name="Content Placeholder 2"/>
          <p:cNvSpPr>
            <a:spLocks noGrp="1"/>
          </p:cNvSpPr>
          <p:nvPr>
            <p:ph idx="1"/>
          </p:nvPr>
        </p:nvSpPr>
        <p:spPr>
          <a:xfrm>
            <a:off x="457200" y="1066800"/>
            <a:ext cx="8458200" cy="5257800"/>
          </a:xfrm>
        </p:spPr>
        <p:txBody>
          <a:bodyPr anchor="ctr"/>
          <a:lstStyle/>
          <a:p>
            <a:pPr marL="0" lvl="0" indent="0" algn="just" eaLnBrk="1" fontAlgn="auto" hangingPunct="1">
              <a:lnSpc>
                <a:spcPct val="115000"/>
              </a:lnSpc>
              <a:spcBef>
                <a:spcPts val="0"/>
              </a:spcBef>
              <a:spcAft>
                <a:spcPts val="600"/>
              </a:spcAft>
              <a:buNone/>
            </a:pPr>
            <a:r>
              <a:rPr lang="en-US" sz="1600" dirty="0">
                <a:solidFill>
                  <a:prstClr val="black"/>
                </a:solidFill>
                <a:latin typeface="Century Gothic" pitchFamily="34" charset="0"/>
                <a:ea typeface="Times New Roman"/>
                <a:cs typeface="Times New Roman"/>
              </a:rPr>
              <a:t>Exploring the engagement of Community Health Workers (CHWs) in provision of Prevention of Mother to Child Transmission of HIV (PMTCT) among the fishing communities of </a:t>
            </a:r>
            <a:r>
              <a:rPr lang="en-US" sz="1600" dirty="0" err="1">
                <a:solidFill>
                  <a:prstClr val="black"/>
                </a:solidFill>
                <a:latin typeface="Century Gothic" pitchFamily="34" charset="0"/>
                <a:ea typeface="Times New Roman"/>
                <a:cs typeface="Times New Roman"/>
              </a:rPr>
              <a:t>Sengerema</a:t>
            </a:r>
            <a:r>
              <a:rPr lang="en-US" sz="1600" dirty="0">
                <a:solidFill>
                  <a:prstClr val="black"/>
                </a:solidFill>
                <a:latin typeface="Century Gothic" pitchFamily="34" charset="0"/>
                <a:ea typeface="Times New Roman"/>
                <a:cs typeface="Times New Roman"/>
              </a:rPr>
              <a:t> and </a:t>
            </a:r>
            <a:r>
              <a:rPr lang="en-US" sz="1600" dirty="0" err="1">
                <a:solidFill>
                  <a:prstClr val="black"/>
                </a:solidFill>
                <a:latin typeface="Century Gothic" pitchFamily="34" charset="0"/>
                <a:ea typeface="Times New Roman"/>
                <a:cs typeface="Times New Roman"/>
              </a:rPr>
              <a:t>Musoma</a:t>
            </a:r>
            <a:r>
              <a:rPr lang="en-US" sz="1600" dirty="0">
                <a:solidFill>
                  <a:prstClr val="black"/>
                </a:solidFill>
                <a:latin typeface="Century Gothic" pitchFamily="34" charset="0"/>
                <a:ea typeface="Times New Roman"/>
                <a:cs typeface="Times New Roman"/>
              </a:rPr>
              <a:t> Districts in Lake Zone of Tanzania.</a:t>
            </a:r>
            <a:endParaRPr lang="en-GB" sz="1600" dirty="0">
              <a:solidFill>
                <a:prstClr val="black"/>
              </a:solidFill>
              <a:latin typeface="Century Gothic" pitchFamily="34" charset="0"/>
              <a:ea typeface="Calibri"/>
              <a:cs typeface="Times New Roman"/>
            </a:endParaRPr>
          </a:p>
          <a:p>
            <a:pPr marL="0" lvl="0" indent="0" eaLnBrk="1" fontAlgn="auto" hangingPunct="1">
              <a:spcAft>
                <a:spcPts val="0"/>
              </a:spcAft>
              <a:buNone/>
            </a:pPr>
            <a:endParaRPr lang="en-GB" dirty="0">
              <a:solidFill>
                <a:prstClr val="black"/>
              </a:solidFill>
              <a:latin typeface="Century Gothic" pitchFamily="34" charset="0"/>
              <a:ea typeface="+mn-ea"/>
              <a:cs typeface="+mn-cs"/>
            </a:endParaRPr>
          </a:p>
          <a:p>
            <a:pPr marL="0" lvl="0" indent="0">
              <a:lnSpc>
                <a:spcPct val="120000"/>
              </a:lnSpc>
              <a:buNone/>
            </a:pPr>
            <a:endParaRPr lang="en-US" sz="1600" dirty="0">
              <a:solidFill>
                <a:prstClr val="black"/>
              </a:solidFill>
              <a:latin typeface="Century Gothic" pitchFamily="34" charset="0"/>
              <a:ea typeface="Times New Roman"/>
            </a:endParaRPr>
          </a:p>
        </p:txBody>
      </p:sp>
    </p:spTree>
    <p:extLst>
      <p:ext uri="{BB962C8B-B14F-4D97-AF65-F5344CB8AC3E}">
        <p14:creationId xmlns:p14="http://schemas.microsoft.com/office/powerpoint/2010/main" val="21505186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066800" y="228600"/>
            <a:ext cx="7315200" cy="685800"/>
          </a:xfrm>
        </p:spPr>
        <p:txBody>
          <a:bodyPr/>
          <a:lstStyle/>
          <a:p>
            <a:pPr eaLnBrk="1" hangingPunct="1"/>
            <a:r>
              <a:rPr lang="en-US" sz="2800" b="1" dirty="0" smtClean="0">
                <a:ea typeface="ＭＳ Ｐゴシック" pitchFamily="34" charset="-128"/>
              </a:rPr>
              <a:t/>
            </a:r>
            <a:br>
              <a:rPr lang="en-US" sz="2800" b="1" dirty="0" smtClean="0">
                <a:ea typeface="ＭＳ Ｐゴシック" pitchFamily="34" charset="-128"/>
              </a:rPr>
            </a:br>
            <a:r>
              <a:rPr lang="en-US" sz="2800" b="1" dirty="0" smtClean="0">
                <a:solidFill>
                  <a:prstClr val="black"/>
                </a:solidFill>
                <a:ea typeface="ＭＳ Ｐゴシック" pitchFamily="34" charset="-128"/>
              </a:rPr>
              <a:t>Methods</a:t>
            </a:r>
            <a:r>
              <a:rPr lang="en-US" sz="2800" dirty="0" smtClean="0">
                <a:solidFill>
                  <a:prstClr val="black"/>
                </a:solidFill>
                <a:ea typeface="ＭＳ Ｐゴシック" pitchFamily="34" charset="-128"/>
              </a:rPr>
              <a:t> </a:t>
            </a:r>
            <a:r>
              <a:rPr lang="en-US" sz="2800" dirty="0" smtClean="0">
                <a:ea typeface="ＭＳ Ｐゴシック" pitchFamily="34" charset="-128"/>
              </a:rPr>
              <a:t/>
            </a:r>
            <a:br>
              <a:rPr lang="en-US" sz="2800" dirty="0" smtClean="0">
                <a:ea typeface="ＭＳ Ｐゴシック" pitchFamily="34" charset="-128"/>
              </a:rPr>
            </a:br>
            <a:endParaRPr lang="en-US" sz="2800" dirty="0" smtClean="0">
              <a:ea typeface="ＭＳ Ｐゴシック" pitchFamily="34" charset="-128"/>
            </a:endParaRPr>
          </a:p>
        </p:txBody>
      </p:sp>
      <p:sp>
        <p:nvSpPr>
          <p:cNvPr id="15362" name="Content Placeholder 2"/>
          <p:cNvSpPr>
            <a:spLocks noGrp="1"/>
          </p:cNvSpPr>
          <p:nvPr>
            <p:ph idx="1"/>
          </p:nvPr>
        </p:nvSpPr>
        <p:spPr>
          <a:xfrm>
            <a:off x="457200" y="1066800"/>
            <a:ext cx="8458200" cy="5257800"/>
          </a:xfrm>
        </p:spPr>
        <p:txBody>
          <a:bodyPr anchor="ctr"/>
          <a:lstStyle/>
          <a:p>
            <a:pPr lvl="0" eaLnBrk="1" fontAlgn="auto" hangingPunct="1">
              <a:spcAft>
                <a:spcPts val="0"/>
              </a:spcAft>
            </a:pPr>
            <a:r>
              <a:rPr lang="en-US" sz="1600" dirty="0">
                <a:solidFill>
                  <a:prstClr val="black"/>
                </a:solidFill>
                <a:latin typeface="Century Gothic" pitchFamily="34" charset="0"/>
                <a:ea typeface="+mn-ea"/>
                <a:cs typeface="+mn-cs"/>
              </a:rPr>
              <a:t>This was a cross sectional qualitative study, conducted in </a:t>
            </a:r>
            <a:r>
              <a:rPr lang="en-US" sz="1600" dirty="0" err="1">
                <a:solidFill>
                  <a:prstClr val="black"/>
                </a:solidFill>
                <a:latin typeface="Century Gothic" pitchFamily="34" charset="0"/>
                <a:ea typeface="+mn-ea"/>
                <a:cs typeface="+mn-cs"/>
              </a:rPr>
              <a:t>Musoma</a:t>
            </a:r>
            <a:r>
              <a:rPr lang="en-US" sz="1600" dirty="0">
                <a:solidFill>
                  <a:prstClr val="black"/>
                </a:solidFill>
                <a:latin typeface="Century Gothic" pitchFamily="34" charset="0"/>
                <a:ea typeface="+mn-ea"/>
                <a:cs typeface="+mn-cs"/>
              </a:rPr>
              <a:t> and </a:t>
            </a:r>
            <a:r>
              <a:rPr lang="en-US" sz="1600" dirty="0" err="1">
                <a:solidFill>
                  <a:prstClr val="black"/>
                </a:solidFill>
                <a:latin typeface="Century Gothic" pitchFamily="34" charset="0"/>
                <a:ea typeface="+mn-ea"/>
                <a:cs typeface="+mn-cs"/>
              </a:rPr>
              <a:t>Sengerema</a:t>
            </a:r>
            <a:r>
              <a:rPr lang="en-US" sz="1600" dirty="0">
                <a:solidFill>
                  <a:prstClr val="black"/>
                </a:solidFill>
                <a:latin typeface="Century Gothic" pitchFamily="34" charset="0"/>
                <a:ea typeface="+mn-ea"/>
                <a:cs typeface="+mn-cs"/>
              </a:rPr>
              <a:t> districts located in northern Tanzania, in </a:t>
            </a:r>
            <a:r>
              <a:rPr lang="en-US" sz="1600" dirty="0" err="1">
                <a:solidFill>
                  <a:prstClr val="black"/>
                </a:solidFill>
                <a:latin typeface="Century Gothic" pitchFamily="34" charset="0"/>
                <a:ea typeface="+mn-ea"/>
                <a:cs typeface="+mn-cs"/>
              </a:rPr>
              <a:t>Musoma</a:t>
            </a:r>
            <a:r>
              <a:rPr lang="en-US" sz="1600" dirty="0">
                <a:solidFill>
                  <a:prstClr val="black"/>
                </a:solidFill>
                <a:latin typeface="Century Gothic" pitchFamily="34" charset="0"/>
                <a:ea typeface="+mn-ea"/>
                <a:cs typeface="+mn-cs"/>
              </a:rPr>
              <a:t> and </a:t>
            </a:r>
            <a:r>
              <a:rPr lang="en-US" sz="1600" dirty="0" err="1">
                <a:solidFill>
                  <a:prstClr val="black"/>
                </a:solidFill>
                <a:latin typeface="Century Gothic" pitchFamily="34" charset="0"/>
                <a:ea typeface="+mn-ea"/>
                <a:cs typeface="+mn-cs"/>
              </a:rPr>
              <a:t>Mwanza</a:t>
            </a:r>
            <a:r>
              <a:rPr lang="en-US" sz="1600" dirty="0">
                <a:solidFill>
                  <a:prstClr val="black"/>
                </a:solidFill>
                <a:latin typeface="Century Gothic" pitchFamily="34" charset="0"/>
                <a:ea typeface="+mn-ea"/>
                <a:cs typeface="+mn-cs"/>
              </a:rPr>
              <a:t> regions respectively, along Lake Victoria shores</a:t>
            </a:r>
            <a:r>
              <a:rPr lang="en-US" sz="1600" dirty="0" smtClean="0">
                <a:solidFill>
                  <a:prstClr val="black"/>
                </a:solidFill>
                <a:latin typeface="Century Gothic" pitchFamily="34" charset="0"/>
                <a:ea typeface="+mn-ea"/>
                <a:cs typeface="+mn-cs"/>
              </a:rPr>
              <a:t>.</a:t>
            </a:r>
          </a:p>
          <a:p>
            <a:pPr marL="0" lvl="0" indent="0" eaLnBrk="1" fontAlgn="auto" hangingPunct="1">
              <a:spcAft>
                <a:spcPts val="0"/>
              </a:spcAft>
              <a:buNone/>
            </a:pPr>
            <a:endParaRPr lang="en-US" sz="1600" dirty="0">
              <a:solidFill>
                <a:prstClr val="black"/>
              </a:solidFill>
              <a:latin typeface="Century Gothic" pitchFamily="34" charset="0"/>
              <a:ea typeface="+mn-ea"/>
              <a:cs typeface="+mn-cs"/>
            </a:endParaRPr>
          </a:p>
          <a:p>
            <a:pPr lvl="0" eaLnBrk="1" fontAlgn="auto" hangingPunct="1">
              <a:spcAft>
                <a:spcPts val="0"/>
              </a:spcAft>
            </a:pPr>
            <a:r>
              <a:rPr lang="en-US" sz="1600" dirty="0" smtClean="0">
                <a:solidFill>
                  <a:prstClr val="black"/>
                </a:solidFill>
                <a:latin typeface="Century Gothic" pitchFamily="34" charset="0"/>
                <a:ea typeface="+mn-ea"/>
                <a:cs typeface="+mn-cs"/>
              </a:rPr>
              <a:t>25 health workers from 20 health facilities were involved </a:t>
            </a:r>
          </a:p>
          <a:p>
            <a:pPr lvl="0" eaLnBrk="1" fontAlgn="auto" hangingPunct="1">
              <a:spcAft>
                <a:spcPts val="0"/>
              </a:spcAft>
            </a:pPr>
            <a:endParaRPr lang="en-US" sz="1600" dirty="0">
              <a:solidFill>
                <a:prstClr val="black"/>
              </a:solidFill>
              <a:latin typeface="Century Gothic" pitchFamily="34" charset="0"/>
              <a:ea typeface="+mn-ea"/>
              <a:cs typeface="+mn-cs"/>
            </a:endParaRPr>
          </a:p>
          <a:p>
            <a:pPr lvl="0" eaLnBrk="1" fontAlgn="auto" hangingPunct="1">
              <a:spcAft>
                <a:spcPts val="0"/>
              </a:spcAft>
            </a:pPr>
            <a:r>
              <a:rPr lang="en-US" sz="1600" dirty="0" smtClean="0">
                <a:solidFill>
                  <a:prstClr val="black"/>
                </a:solidFill>
                <a:latin typeface="Century Gothic" pitchFamily="34" charset="0"/>
                <a:ea typeface="+mn-ea"/>
                <a:cs typeface="+mn-cs"/>
              </a:rPr>
              <a:t>Facilities in the proximity of less than 5 Km from the Lake shores</a:t>
            </a:r>
          </a:p>
          <a:p>
            <a:pPr marL="0" lvl="0" indent="0" eaLnBrk="1" fontAlgn="auto" hangingPunct="1">
              <a:spcAft>
                <a:spcPts val="0"/>
              </a:spcAft>
              <a:buNone/>
            </a:pPr>
            <a:endParaRPr lang="en-US" sz="1600" dirty="0" smtClean="0">
              <a:solidFill>
                <a:prstClr val="black"/>
              </a:solidFill>
              <a:latin typeface="Century Gothic" pitchFamily="34" charset="0"/>
              <a:ea typeface="+mn-ea"/>
              <a:cs typeface="+mn-cs"/>
            </a:endParaRPr>
          </a:p>
          <a:p>
            <a:pPr lvl="0" eaLnBrk="1" fontAlgn="auto" hangingPunct="1">
              <a:spcAft>
                <a:spcPts val="0"/>
              </a:spcAft>
            </a:pPr>
            <a:r>
              <a:rPr lang="en-US" sz="1600" dirty="0"/>
              <a:t>T</a:t>
            </a:r>
            <a:r>
              <a:rPr lang="en-US" sz="1600" dirty="0" smtClean="0"/>
              <a:t>hematic </a:t>
            </a:r>
            <a:r>
              <a:rPr lang="en-US" sz="1600" dirty="0"/>
              <a:t>analysis approach </a:t>
            </a:r>
            <a:r>
              <a:rPr lang="en-US" sz="1600" dirty="0" smtClean="0"/>
              <a:t>for data  analysis</a:t>
            </a:r>
            <a:endParaRPr lang="en-US" sz="1600" dirty="0" smtClean="0">
              <a:solidFill>
                <a:prstClr val="black"/>
              </a:solidFill>
              <a:latin typeface="Century Gothic" pitchFamily="34" charset="0"/>
              <a:ea typeface="+mn-ea"/>
              <a:cs typeface="+mn-cs"/>
            </a:endParaRPr>
          </a:p>
          <a:p>
            <a:pPr lvl="0" eaLnBrk="1" fontAlgn="auto" hangingPunct="1">
              <a:spcAft>
                <a:spcPts val="0"/>
              </a:spcAft>
            </a:pPr>
            <a:endParaRPr lang="en-US" sz="1600" dirty="0">
              <a:solidFill>
                <a:prstClr val="black"/>
              </a:solidFill>
              <a:latin typeface="Century Gothic" pitchFamily="34" charset="0"/>
              <a:ea typeface="+mn-ea"/>
              <a:cs typeface="+mn-cs"/>
            </a:endParaRPr>
          </a:p>
          <a:p>
            <a:pPr lvl="0" eaLnBrk="1" fontAlgn="auto" hangingPunct="1">
              <a:spcAft>
                <a:spcPts val="0"/>
              </a:spcAft>
            </a:pPr>
            <a:r>
              <a:rPr lang="en-US" sz="1600" dirty="0" smtClean="0"/>
              <a:t>Ethical </a:t>
            </a:r>
            <a:r>
              <a:rPr lang="en-US" sz="1600" dirty="0"/>
              <a:t>clearance for this study was granted by the Kilimanjaro Christian Medical University College Research and Ethics Review Committee; Certificate No1008</a:t>
            </a:r>
            <a:endParaRPr lang="en-US" sz="1600" dirty="0" smtClean="0">
              <a:solidFill>
                <a:prstClr val="black"/>
              </a:solidFill>
              <a:latin typeface="Century Gothic" pitchFamily="34" charset="0"/>
              <a:ea typeface="+mn-ea"/>
              <a:cs typeface="+mn-cs"/>
            </a:endParaRPr>
          </a:p>
          <a:p>
            <a:pPr lvl="0" eaLnBrk="1" fontAlgn="auto" hangingPunct="1">
              <a:spcAft>
                <a:spcPts val="0"/>
              </a:spcAft>
            </a:pPr>
            <a:endParaRPr lang="en-GB" sz="1600" dirty="0">
              <a:solidFill>
                <a:prstClr val="black"/>
              </a:solidFill>
              <a:latin typeface="Century Gothic" pitchFamily="34" charset="0"/>
              <a:ea typeface="+mn-ea"/>
              <a:cs typeface="+mn-cs"/>
            </a:endParaRPr>
          </a:p>
          <a:p>
            <a:pPr marL="0" lvl="0" indent="0">
              <a:lnSpc>
                <a:spcPct val="120000"/>
              </a:lnSpc>
              <a:buNone/>
            </a:pPr>
            <a:endParaRPr lang="en-US" sz="1600" dirty="0">
              <a:solidFill>
                <a:prstClr val="black"/>
              </a:solidFill>
              <a:latin typeface="Century Gothic" pitchFamily="34" charset="0"/>
              <a:ea typeface="Times New Roman"/>
            </a:endParaRPr>
          </a:p>
        </p:txBody>
      </p:sp>
    </p:spTree>
    <p:extLst>
      <p:ext uri="{BB962C8B-B14F-4D97-AF65-F5344CB8AC3E}">
        <p14:creationId xmlns:p14="http://schemas.microsoft.com/office/powerpoint/2010/main" val="26470605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066800" y="228600"/>
            <a:ext cx="7315200" cy="685800"/>
          </a:xfrm>
        </p:spPr>
        <p:txBody>
          <a:bodyPr/>
          <a:lstStyle/>
          <a:p>
            <a:pPr eaLnBrk="1" hangingPunct="1"/>
            <a:r>
              <a:rPr lang="en-US" sz="2800" b="1" dirty="0" smtClean="0">
                <a:ea typeface="ＭＳ Ｐゴシック" pitchFamily="34" charset="-128"/>
              </a:rPr>
              <a:t/>
            </a:r>
            <a:br>
              <a:rPr lang="en-US" sz="2800" b="1" dirty="0" smtClean="0">
                <a:ea typeface="ＭＳ Ｐゴシック" pitchFamily="34" charset="-128"/>
              </a:rPr>
            </a:br>
            <a:r>
              <a:rPr lang="en-US" sz="2800" b="1" dirty="0">
                <a:ea typeface="ＭＳ Ｐゴシック" pitchFamily="34" charset="-128"/>
              </a:rPr>
              <a:t>Results and Discussion</a:t>
            </a:r>
            <a:r>
              <a:rPr lang="en-US" sz="2800" dirty="0" smtClean="0">
                <a:ea typeface="ＭＳ Ｐゴシック" pitchFamily="34" charset="-128"/>
              </a:rPr>
              <a:t/>
            </a:r>
            <a:br>
              <a:rPr lang="en-US" sz="2800" dirty="0" smtClean="0">
                <a:ea typeface="ＭＳ Ｐゴシック" pitchFamily="34" charset="-128"/>
              </a:rPr>
            </a:br>
            <a:endParaRPr lang="en-US" sz="2800" dirty="0" smtClean="0">
              <a:ea typeface="ＭＳ Ｐゴシック" pitchFamily="34" charset="-128"/>
            </a:endParaRPr>
          </a:p>
        </p:txBody>
      </p:sp>
      <p:sp>
        <p:nvSpPr>
          <p:cNvPr id="15362" name="Content Placeholder 2"/>
          <p:cNvSpPr>
            <a:spLocks noGrp="1"/>
          </p:cNvSpPr>
          <p:nvPr>
            <p:ph idx="1"/>
          </p:nvPr>
        </p:nvSpPr>
        <p:spPr>
          <a:xfrm>
            <a:off x="457200" y="1066800"/>
            <a:ext cx="8458200" cy="5257800"/>
          </a:xfrm>
        </p:spPr>
        <p:txBody>
          <a:bodyPr/>
          <a:lstStyle/>
          <a:p>
            <a:pPr lvl="0" eaLnBrk="1" fontAlgn="auto" hangingPunct="1">
              <a:lnSpc>
                <a:spcPct val="200000"/>
              </a:lnSpc>
              <a:spcAft>
                <a:spcPts val="0"/>
              </a:spcAft>
            </a:pPr>
            <a:r>
              <a:rPr lang="en-US" sz="1600" dirty="0">
                <a:solidFill>
                  <a:prstClr val="black"/>
                </a:solidFill>
                <a:latin typeface="Calibri"/>
                <a:ea typeface="+mn-ea"/>
                <a:cs typeface="+mn-cs"/>
              </a:rPr>
              <a:t>CHWs were mainly involved in MNCH/ ANC and CTC services </a:t>
            </a:r>
            <a:endParaRPr lang="en-US" sz="1600" dirty="0" smtClean="0">
              <a:solidFill>
                <a:prstClr val="black"/>
              </a:solidFill>
              <a:latin typeface="Calibri"/>
              <a:ea typeface="+mn-ea"/>
              <a:cs typeface="+mn-cs"/>
            </a:endParaRPr>
          </a:p>
          <a:p>
            <a:pPr marL="0" lvl="0" indent="0" eaLnBrk="1" fontAlgn="auto" hangingPunct="1">
              <a:lnSpc>
                <a:spcPct val="200000"/>
              </a:lnSpc>
              <a:spcAft>
                <a:spcPts val="0"/>
              </a:spcAft>
              <a:buNone/>
            </a:pPr>
            <a:endParaRPr lang="en-US" sz="1600" dirty="0" smtClean="0">
              <a:solidFill>
                <a:prstClr val="black"/>
              </a:solidFill>
              <a:latin typeface="Calibri"/>
              <a:ea typeface="+mn-ea"/>
              <a:cs typeface="+mn-cs"/>
            </a:endParaRPr>
          </a:p>
          <a:p>
            <a:pPr lvl="0" eaLnBrk="1" fontAlgn="auto" hangingPunct="1">
              <a:spcAft>
                <a:spcPts val="0"/>
              </a:spcAft>
            </a:pPr>
            <a:r>
              <a:rPr lang="en-US" sz="1600" dirty="0" smtClean="0">
                <a:solidFill>
                  <a:prstClr val="black"/>
                </a:solidFill>
                <a:latin typeface="Calibri"/>
                <a:ea typeface="+mn-ea"/>
                <a:cs typeface="+mn-cs"/>
              </a:rPr>
              <a:t>health </a:t>
            </a:r>
            <a:r>
              <a:rPr lang="en-US" sz="1600" dirty="0">
                <a:solidFill>
                  <a:prstClr val="black"/>
                </a:solidFill>
                <a:latin typeface="Calibri"/>
                <a:ea typeface="+mn-ea"/>
                <a:cs typeface="+mn-cs"/>
              </a:rPr>
              <a:t>care </a:t>
            </a:r>
            <a:r>
              <a:rPr lang="en-US" sz="1600" dirty="0" smtClean="0">
                <a:solidFill>
                  <a:prstClr val="black"/>
                </a:solidFill>
                <a:latin typeface="Calibri"/>
                <a:ea typeface="+mn-ea"/>
                <a:cs typeface="+mn-cs"/>
              </a:rPr>
              <a:t>providers used CHWs as </a:t>
            </a:r>
            <a:r>
              <a:rPr lang="en-US" sz="1600" dirty="0">
                <a:solidFill>
                  <a:prstClr val="black"/>
                </a:solidFill>
                <a:latin typeface="Calibri"/>
                <a:ea typeface="+mn-ea"/>
                <a:cs typeface="+mn-cs"/>
              </a:rPr>
              <a:t>a coping strategy </a:t>
            </a:r>
            <a:r>
              <a:rPr lang="en-US" sz="1600" dirty="0" smtClean="0">
                <a:solidFill>
                  <a:prstClr val="black"/>
                </a:solidFill>
                <a:latin typeface="Calibri"/>
                <a:ea typeface="+mn-ea"/>
                <a:cs typeface="+mn-cs"/>
              </a:rPr>
              <a:t>to </a:t>
            </a:r>
            <a:r>
              <a:rPr lang="en-US" sz="1600" dirty="0">
                <a:solidFill>
                  <a:prstClr val="black"/>
                </a:solidFill>
                <a:latin typeface="Calibri"/>
                <a:ea typeface="+mn-ea"/>
                <a:cs typeface="+mn-cs"/>
              </a:rPr>
              <a:t>curb the challenge of shortage of human </a:t>
            </a:r>
            <a:r>
              <a:rPr lang="en-US" sz="1600" dirty="0" smtClean="0">
                <a:solidFill>
                  <a:prstClr val="black"/>
                </a:solidFill>
                <a:latin typeface="Calibri"/>
                <a:ea typeface="+mn-ea"/>
                <a:cs typeface="+mn-cs"/>
              </a:rPr>
              <a:t>resource in their facilities. </a:t>
            </a:r>
            <a:endParaRPr lang="en-US" sz="1600" dirty="0">
              <a:solidFill>
                <a:prstClr val="black"/>
              </a:solidFill>
              <a:latin typeface="Calibri"/>
              <a:ea typeface="+mn-ea"/>
              <a:cs typeface="+mn-cs"/>
            </a:endParaRPr>
          </a:p>
          <a:p>
            <a:pPr marL="0" lvl="0" indent="0" eaLnBrk="1" fontAlgn="auto" hangingPunct="1">
              <a:lnSpc>
                <a:spcPct val="200000"/>
              </a:lnSpc>
              <a:spcAft>
                <a:spcPts val="0"/>
              </a:spcAft>
              <a:buNone/>
            </a:pPr>
            <a:endParaRPr lang="en-US" sz="1600" dirty="0" smtClean="0">
              <a:solidFill>
                <a:prstClr val="black"/>
              </a:solidFill>
              <a:latin typeface="Calibri"/>
              <a:ea typeface="+mn-ea"/>
              <a:cs typeface="+mn-cs"/>
            </a:endParaRPr>
          </a:p>
          <a:p>
            <a:pPr lvl="0" eaLnBrk="1" fontAlgn="auto" hangingPunct="1">
              <a:spcAft>
                <a:spcPts val="0"/>
              </a:spcAft>
            </a:pPr>
            <a:r>
              <a:rPr lang="en-US" sz="1600" dirty="0" smtClean="0">
                <a:solidFill>
                  <a:prstClr val="black"/>
                </a:solidFill>
                <a:latin typeface="Calibri"/>
                <a:ea typeface="+mn-ea"/>
                <a:cs typeface="+mn-cs"/>
              </a:rPr>
              <a:t>The </a:t>
            </a:r>
            <a:r>
              <a:rPr lang="en-US" sz="1600" dirty="0">
                <a:solidFill>
                  <a:prstClr val="black"/>
                </a:solidFill>
                <a:latin typeface="Calibri"/>
                <a:ea typeface="+mn-ea"/>
                <a:cs typeface="+mn-cs"/>
              </a:rPr>
              <a:t>main roles played by these CHWs included supporting the health personnel in providing vaccination, vitamin A, deworming and mass drug administration and health promotion </a:t>
            </a:r>
            <a:r>
              <a:rPr lang="en-US" sz="1600" dirty="0" smtClean="0">
                <a:solidFill>
                  <a:prstClr val="black"/>
                </a:solidFill>
                <a:latin typeface="Calibri"/>
                <a:ea typeface="+mn-ea"/>
                <a:cs typeface="+mn-cs"/>
              </a:rPr>
              <a:t>campaigns.</a:t>
            </a:r>
          </a:p>
          <a:p>
            <a:pPr lvl="0" eaLnBrk="1" fontAlgn="auto" hangingPunct="1">
              <a:spcAft>
                <a:spcPts val="0"/>
              </a:spcAft>
            </a:pPr>
            <a:endParaRPr lang="en-US" sz="1600" dirty="0">
              <a:solidFill>
                <a:prstClr val="black"/>
              </a:solidFill>
              <a:latin typeface="Calibri"/>
              <a:ea typeface="+mn-ea"/>
              <a:cs typeface="+mn-cs"/>
            </a:endParaRPr>
          </a:p>
          <a:p>
            <a:pPr lvl="0" eaLnBrk="1" fontAlgn="auto" hangingPunct="1">
              <a:spcAft>
                <a:spcPts val="0"/>
              </a:spcAft>
            </a:pPr>
            <a:r>
              <a:rPr lang="en-US" sz="1600" dirty="0">
                <a:solidFill>
                  <a:prstClr val="black"/>
                </a:solidFill>
                <a:latin typeface="Calibri"/>
                <a:ea typeface="+mn-ea"/>
                <a:cs typeface="+mn-cs"/>
              </a:rPr>
              <a:t>Similar CHWs roles have been reported in South Africa (</a:t>
            </a:r>
            <a:r>
              <a:rPr lang="en-US" sz="1600" dirty="0" err="1">
                <a:solidFill>
                  <a:prstClr val="black"/>
                </a:solidFill>
                <a:latin typeface="Calibri"/>
                <a:ea typeface="+mn-ea"/>
                <a:cs typeface="+mn-cs"/>
              </a:rPr>
              <a:t>Ijumba</a:t>
            </a:r>
            <a:r>
              <a:rPr lang="en-US" sz="1600" dirty="0">
                <a:solidFill>
                  <a:prstClr val="black"/>
                </a:solidFill>
                <a:latin typeface="Calibri"/>
                <a:ea typeface="+mn-ea"/>
                <a:cs typeface="+mn-cs"/>
              </a:rPr>
              <a:t>, 2014),Tanzania (</a:t>
            </a:r>
            <a:r>
              <a:rPr lang="en-US" sz="1600" dirty="0" err="1">
                <a:solidFill>
                  <a:prstClr val="black"/>
                </a:solidFill>
                <a:latin typeface="Calibri"/>
                <a:ea typeface="+mn-ea"/>
                <a:cs typeface="+mn-cs"/>
              </a:rPr>
              <a:t>Feldhaus</a:t>
            </a:r>
            <a:r>
              <a:rPr lang="en-US" sz="1600" dirty="0">
                <a:solidFill>
                  <a:prstClr val="black"/>
                </a:solidFill>
                <a:latin typeface="Calibri"/>
                <a:ea typeface="+mn-ea"/>
                <a:cs typeface="+mn-cs"/>
              </a:rPr>
              <a:t> et al., 2015; </a:t>
            </a:r>
            <a:r>
              <a:rPr lang="en-US" sz="1600" dirty="0" err="1">
                <a:solidFill>
                  <a:prstClr val="black"/>
                </a:solidFill>
                <a:latin typeface="Calibri"/>
                <a:ea typeface="+mn-ea"/>
                <a:cs typeface="+mn-cs"/>
              </a:rPr>
              <a:t>Lema</a:t>
            </a:r>
            <a:r>
              <a:rPr lang="en-US" sz="1600" dirty="0">
                <a:solidFill>
                  <a:prstClr val="black"/>
                </a:solidFill>
                <a:latin typeface="Calibri"/>
                <a:ea typeface="+mn-ea"/>
                <a:cs typeface="+mn-cs"/>
              </a:rPr>
              <a:t> et al., 2014), and other developing countries (Lehmann &amp; Sanders, 2007).</a:t>
            </a:r>
            <a:endParaRPr lang="en-US" sz="1600" dirty="0" smtClean="0">
              <a:solidFill>
                <a:prstClr val="black"/>
              </a:solidFill>
              <a:latin typeface="Calibri"/>
              <a:ea typeface="+mn-ea"/>
              <a:cs typeface="+mn-cs"/>
            </a:endParaRPr>
          </a:p>
          <a:p>
            <a:pPr lvl="0" eaLnBrk="1" fontAlgn="auto" hangingPunct="1">
              <a:spcAft>
                <a:spcPts val="0"/>
              </a:spcAft>
            </a:pPr>
            <a:endParaRPr lang="en-GB" sz="1600" dirty="0">
              <a:solidFill>
                <a:prstClr val="black"/>
              </a:solidFill>
              <a:latin typeface="Calibri"/>
              <a:ea typeface="+mn-ea"/>
              <a:cs typeface="+mn-cs"/>
            </a:endParaRPr>
          </a:p>
          <a:p>
            <a:pPr marL="0" lvl="0" indent="0">
              <a:lnSpc>
                <a:spcPct val="120000"/>
              </a:lnSpc>
              <a:buNone/>
            </a:pPr>
            <a:endParaRPr lang="en-US" sz="1600" dirty="0">
              <a:solidFill>
                <a:prstClr val="black"/>
              </a:solidFill>
              <a:latin typeface="Century Gothic" pitchFamily="34" charset="0"/>
              <a:ea typeface="Times New Roman"/>
            </a:endParaRPr>
          </a:p>
        </p:txBody>
      </p:sp>
    </p:spTree>
    <p:extLst>
      <p:ext uri="{BB962C8B-B14F-4D97-AF65-F5344CB8AC3E}">
        <p14:creationId xmlns:p14="http://schemas.microsoft.com/office/powerpoint/2010/main" val="14874780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066800" y="228600"/>
            <a:ext cx="7315200" cy="685800"/>
          </a:xfrm>
        </p:spPr>
        <p:txBody>
          <a:bodyPr/>
          <a:lstStyle/>
          <a:p>
            <a:pPr eaLnBrk="1" hangingPunct="1"/>
            <a:r>
              <a:rPr lang="en-US" sz="2800" b="1" dirty="0" smtClean="0">
                <a:ea typeface="ＭＳ Ｐゴシック" pitchFamily="34" charset="-128"/>
              </a:rPr>
              <a:t/>
            </a:r>
            <a:br>
              <a:rPr lang="en-US" sz="2800" b="1" dirty="0" smtClean="0">
                <a:ea typeface="ＭＳ Ｐゴシック" pitchFamily="34" charset="-128"/>
              </a:rPr>
            </a:br>
            <a:r>
              <a:rPr lang="en-US" sz="2800" b="1" dirty="0" smtClean="0">
                <a:ea typeface="ＭＳ Ｐゴシック" pitchFamily="34" charset="-128"/>
              </a:rPr>
              <a:t>Results and Discussion </a:t>
            </a:r>
            <a:r>
              <a:rPr lang="en-US" sz="2800" dirty="0" smtClean="0">
                <a:ea typeface="ＭＳ Ｐゴシック" pitchFamily="34" charset="-128"/>
              </a:rPr>
              <a:t/>
            </a:r>
            <a:br>
              <a:rPr lang="en-US" sz="2800" dirty="0" smtClean="0">
                <a:ea typeface="ＭＳ Ｐゴシック" pitchFamily="34" charset="-128"/>
              </a:rPr>
            </a:br>
            <a:endParaRPr lang="en-US" sz="2800" dirty="0" smtClean="0">
              <a:ea typeface="ＭＳ Ｐゴシック" pitchFamily="34" charset="-128"/>
            </a:endParaRPr>
          </a:p>
        </p:txBody>
      </p:sp>
      <p:sp>
        <p:nvSpPr>
          <p:cNvPr id="15362" name="Content Placeholder 2"/>
          <p:cNvSpPr>
            <a:spLocks noGrp="1"/>
          </p:cNvSpPr>
          <p:nvPr>
            <p:ph idx="1"/>
          </p:nvPr>
        </p:nvSpPr>
        <p:spPr>
          <a:xfrm>
            <a:off x="457200" y="1066800"/>
            <a:ext cx="8458200" cy="5257800"/>
          </a:xfrm>
        </p:spPr>
        <p:txBody>
          <a:bodyPr/>
          <a:lstStyle/>
          <a:p>
            <a:pPr eaLnBrk="1" fontAlgn="auto" hangingPunct="1">
              <a:spcAft>
                <a:spcPts val="0"/>
              </a:spcAft>
            </a:pPr>
            <a:r>
              <a:rPr lang="en-US" sz="1600" dirty="0">
                <a:solidFill>
                  <a:prstClr val="black"/>
                </a:solidFill>
                <a:latin typeface="Calibri"/>
                <a:ea typeface="+mn-ea"/>
              </a:rPr>
              <a:t>While CHWs seem  not to be optimally utilized in the implementation of PMTCT interventions in </a:t>
            </a:r>
            <a:r>
              <a:rPr lang="en-US" sz="1600" dirty="0" err="1">
                <a:solidFill>
                  <a:prstClr val="black"/>
                </a:solidFill>
                <a:latin typeface="Calibri"/>
                <a:ea typeface="+mn-ea"/>
              </a:rPr>
              <a:t>Sengerema</a:t>
            </a:r>
            <a:r>
              <a:rPr lang="en-US" sz="1600" dirty="0">
                <a:solidFill>
                  <a:prstClr val="black"/>
                </a:solidFill>
                <a:latin typeface="Calibri"/>
                <a:ea typeface="+mn-ea"/>
              </a:rPr>
              <a:t> and </a:t>
            </a:r>
            <a:r>
              <a:rPr lang="en-US" sz="1600" dirty="0" err="1">
                <a:solidFill>
                  <a:prstClr val="black"/>
                </a:solidFill>
                <a:latin typeface="Calibri"/>
                <a:ea typeface="+mn-ea"/>
              </a:rPr>
              <a:t>Musoma</a:t>
            </a:r>
            <a:r>
              <a:rPr lang="en-US" sz="1600" dirty="0">
                <a:solidFill>
                  <a:prstClr val="black"/>
                </a:solidFill>
                <a:latin typeface="Calibri"/>
                <a:ea typeface="+mn-ea"/>
              </a:rPr>
              <a:t> districts</a:t>
            </a:r>
            <a:r>
              <a:rPr lang="en-US" sz="1800" dirty="0">
                <a:solidFill>
                  <a:prstClr val="black"/>
                </a:solidFill>
                <a:latin typeface="Calibri"/>
                <a:ea typeface="+mn-ea"/>
              </a:rPr>
              <a:t>.</a:t>
            </a:r>
          </a:p>
          <a:p>
            <a:pPr marL="0" lvl="0" indent="0" eaLnBrk="1" fontAlgn="auto" hangingPunct="1">
              <a:spcAft>
                <a:spcPts val="0"/>
              </a:spcAft>
              <a:buNone/>
            </a:pPr>
            <a:endParaRPr lang="en-US" sz="1600" dirty="0">
              <a:solidFill>
                <a:prstClr val="black"/>
              </a:solidFill>
              <a:latin typeface="Calibri"/>
              <a:ea typeface="+mn-ea"/>
              <a:cs typeface="+mn-cs"/>
            </a:endParaRPr>
          </a:p>
          <a:p>
            <a:pPr lvl="0" eaLnBrk="1" fontAlgn="auto" hangingPunct="1">
              <a:lnSpc>
                <a:spcPct val="200000"/>
              </a:lnSpc>
              <a:spcAft>
                <a:spcPts val="0"/>
              </a:spcAft>
            </a:pPr>
            <a:r>
              <a:rPr lang="en-US" sz="1600" dirty="0">
                <a:solidFill>
                  <a:prstClr val="black"/>
                </a:solidFill>
                <a:latin typeface="Calibri"/>
                <a:ea typeface="+mn-ea"/>
                <a:cs typeface="+mn-cs"/>
              </a:rPr>
              <a:t>In Malawi CHWs have been actively involved in;</a:t>
            </a:r>
          </a:p>
          <a:p>
            <a:pPr lvl="1" eaLnBrk="1" fontAlgn="auto" hangingPunct="1">
              <a:spcAft>
                <a:spcPts val="0"/>
              </a:spcAft>
            </a:pPr>
            <a:r>
              <a:rPr lang="en-US" sz="1600" dirty="0">
                <a:solidFill>
                  <a:prstClr val="black"/>
                </a:solidFill>
                <a:latin typeface="Calibri"/>
                <a:ea typeface="+mn-ea"/>
              </a:rPr>
              <a:t> mobilizing and referring patients to HIV services including voluntary counseling and testing, ART initiation, prevention of mother-to-child transmission (PMTCT) and treatment of opportunistic and sexually transmitted </a:t>
            </a:r>
            <a:r>
              <a:rPr lang="en-US" sz="1600" dirty="0" smtClean="0">
                <a:solidFill>
                  <a:prstClr val="black"/>
                </a:solidFill>
                <a:latin typeface="Calibri"/>
                <a:ea typeface="+mn-ea"/>
              </a:rPr>
              <a:t>infections (</a:t>
            </a:r>
            <a:r>
              <a:rPr lang="en-US" sz="1600" dirty="0" err="1">
                <a:solidFill>
                  <a:prstClr val="black"/>
                </a:solidFill>
                <a:latin typeface="Calibri"/>
                <a:ea typeface="+mn-ea"/>
              </a:rPr>
              <a:t>Mwai</a:t>
            </a:r>
            <a:r>
              <a:rPr lang="en-US" sz="1600" dirty="0">
                <a:solidFill>
                  <a:prstClr val="black"/>
                </a:solidFill>
                <a:latin typeface="Calibri"/>
                <a:ea typeface="+mn-ea"/>
              </a:rPr>
              <a:t> et al., 2013).</a:t>
            </a:r>
          </a:p>
          <a:p>
            <a:pPr marL="457200" lvl="1" indent="0" eaLnBrk="1" fontAlgn="auto" hangingPunct="1">
              <a:lnSpc>
                <a:spcPct val="120000"/>
              </a:lnSpc>
              <a:spcAft>
                <a:spcPts val="0"/>
              </a:spcAft>
              <a:buNone/>
            </a:pPr>
            <a:endParaRPr lang="en-US" sz="1600" dirty="0">
              <a:solidFill>
                <a:prstClr val="black"/>
              </a:solidFill>
              <a:latin typeface="Calibri"/>
              <a:ea typeface="+mn-ea"/>
            </a:endParaRPr>
          </a:p>
          <a:p>
            <a:pPr lvl="0" eaLnBrk="1" fontAlgn="auto" hangingPunct="1">
              <a:lnSpc>
                <a:spcPct val="200000"/>
              </a:lnSpc>
              <a:spcAft>
                <a:spcPts val="0"/>
              </a:spcAft>
            </a:pPr>
            <a:r>
              <a:rPr lang="en-US" sz="1600" dirty="0">
                <a:solidFill>
                  <a:prstClr val="black"/>
                </a:solidFill>
                <a:latin typeface="Calibri"/>
                <a:ea typeface="+mn-ea"/>
                <a:cs typeface="+mn-cs"/>
              </a:rPr>
              <a:t>In South Africa community care workers (CCWs)  have been</a:t>
            </a:r>
          </a:p>
          <a:p>
            <a:pPr lvl="1" eaLnBrk="1" fontAlgn="auto" hangingPunct="1">
              <a:lnSpc>
                <a:spcPct val="110000"/>
              </a:lnSpc>
              <a:spcAft>
                <a:spcPts val="0"/>
              </a:spcAft>
            </a:pPr>
            <a:r>
              <a:rPr lang="en-US" sz="1600" dirty="0">
                <a:solidFill>
                  <a:prstClr val="black"/>
                </a:solidFill>
                <a:latin typeface="Calibri"/>
                <a:ea typeface="+mn-ea"/>
              </a:rPr>
              <a:t>providing comprehensive package of TB/HIV/PMTCT prevention, case finding and treatment support services which has been a promising avenue to maximize the implementation of collaborative TB⁄HIV⁄PMTCT activities in </a:t>
            </a:r>
            <a:r>
              <a:rPr lang="en-US" sz="1600" dirty="0" err="1">
                <a:solidFill>
                  <a:prstClr val="black"/>
                </a:solidFill>
                <a:latin typeface="Calibri"/>
                <a:ea typeface="+mn-ea"/>
              </a:rPr>
              <a:t>Kwazulu</a:t>
            </a:r>
            <a:r>
              <a:rPr lang="en-US" sz="1600" dirty="0">
                <a:solidFill>
                  <a:prstClr val="black"/>
                </a:solidFill>
                <a:latin typeface="Calibri"/>
                <a:ea typeface="+mn-ea"/>
              </a:rPr>
              <a:t> Natal (</a:t>
            </a:r>
            <a:r>
              <a:rPr lang="en-US" sz="1600" dirty="0" err="1">
                <a:solidFill>
                  <a:prstClr val="black"/>
                </a:solidFill>
                <a:latin typeface="Calibri"/>
                <a:ea typeface="+mn-ea"/>
              </a:rPr>
              <a:t>Uwimana</a:t>
            </a:r>
            <a:r>
              <a:rPr lang="en-US" sz="1600" dirty="0">
                <a:solidFill>
                  <a:prstClr val="black"/>
                </a:solidFill>
                <a:latin typeface="Calibri"/>
                <a:ea typeface="+mn-ea"/>
              </a:rPr>
              <a:t> et al., 2012)</a:t>
            </a:r>
            <a:endParaRPr lang="en-GB" sz="1600" dirty="0">
              <a:solidFill>
                <a:prstClr val="black"/>
              </a:solidFill>
              <a:latin typeface="Calibri"/>
              <a:ea typeface="+mn-ea"/>
            </a:endParaRPr>
          </a:p>
          <a:p>
            <a:pPr marL="0" lvl="1" indent="0" eaLnBrk="1" fontAlgn="auto" hangingPunct="1">
              <a:lnSpc>
                <a:spcPct val="120000"/>
              </a:lnSpc>
              <a:spcAft>
                <a:spcPts val="0"/>
              </a:spcAft>
              <a:buFont typeface="Arial" pitchFamily="34" charset="0"/>
              <a:buNone/>
            </a:pPr>
            <a:endParaRPr lang="en-US" sz="1600" dirty="0">
              <a:solidFill>
                <a:prstClr val="black"/>
              </a:solidFill>
              <a:latin typeface="Calibri"/>
              <a:ea typeface="+mn-ea"/>
            </a:endParaRPr>
          </a:p>
        </p:txBody>
      </p:sp>
    </p:spTree>
    <p:extLst>
      <p:ext uri="{BB962C8B-B14F-4D97-AF65-F5344CB8AC3E}">
        <p14:creationId xmlns:p14="http://schemas.microsoft.com/office/powerpoint/2010/main" val="3277464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066800" y="228600"/>
            <a:ext cx="7315200" cy="685800"/>
          </a:xfrm>
        </p:spPr>
        <p:txBody>
          <a:bodyPr/>
          <a:lstStyle/>
          <a:p>
            <a:pPr eaLnBrk="1" hangingPunct="1"/>
            <a:r>
              <a:rPr lang="en-US" sz="2800" b="1" dirty="0" smtClean="0">
                <a:ea typeface="ＭＳ Ｐゴシック" pitchFamily="34" charset="-128"/>
              </a:rPr>
              <a:t/>
            </a:r>
            <a:br>
              <a:rPr lang="en-US" sz="2800" b="1" dirty="0" smtClean="0">
                <a:ea typeface="ＭＳ Ｐゴシック" pitchFamily="34" charset="-128"/>
              </a:rPr>
            </a:br>
            <a:r>
              <a:rPr lang="en-US" sz="2800" b="1" dirty="0" smtClean="0">
                <a:ea typeface="ＭＳ Ｐゴシック" pitchFamily="34" charset="-128"/>
              </a:rPr>
              <a:t>Results and Discussion </a:t>
            </a:r>
            <a:r>
              <a:rPr lang="en-US" sz="2800" dirty="0" smtClean="0">
                <a:ea typeface="ＭＳ Ｐゴシック" pitchFamily="34" charset="-128"/>
              </a:rPr>
              <a:t/>
            </a:r>
            <a:br>
              <a:rPr lang="en-US" sz="2800" dirty="0" smtClean="0">
                <a:ea typeface="ＭＳ Ｐゴシック" pitchFamily="34" charset="-128"/>
              </a:rPr>
            </a:br>
            <a:endParaRPr lang="en-US" sz="2800" dirty="0" smtClean="0">
              <a:ea typeface="ＭＳ Ｐゴシック" pitchFamily="34" charset="-128"/>
            </a:endParaRPr>
          </a:p>
        </p:txBody>
      </p:sp>
      <p:sp>
        <p:nvSpPr>
          <p:cNvPr id="15362" name="Content Placeholder 2"/>
          <p:cNvSpPr>
            <a:spLocks noGrp="1"/>
          </p:cNvSpPr>
          <p:nvPr>
            <p:ph idx="1"/>
          </p:nvPr>
        </p:nvSpPr>
        <p:spPr>
          <a:xfrm>
            <a:off x="457200" y="1066800"/>
            <a:ext cx="8458200" cy="5257800"/>
          </a:xfrm>
        </p:spPr>
        <p:txBody>
          <a:bodyPr/>
          <a:lstStyle/>
          <a:p>
            <a:pPr lvl="0" eaLnBrk="1" fontAlgn="auto" hangingPunct="1">
              <a:spcAft>
                <a:spcPts val="0"/>
              </a:spcAft>
            </a:pPr>
            <a:endParaRPr lang="en-US" sz="1600" dirty="0" smtClean="0">
              <a:solidFill>
                <a:prstClr val="black"/>
              </a:solidFill>
              <a:latin typeface="Calibri"/>
              <a:ea typeface="+mn-ea"/>
              <a:cs typeface="+mn-cs"/>
            </a:endParaRPr>
          </a:p>
          <a:p>
            <a:pPr eaLnBrk="1" fontAlgn="auto" hangingPunct="1">
              <a:spcAft>
                <a:spcPts val="0"/>
              </a:spcAft>
            </a:pPr>
            <a:r>
              <a:rPr lang="en-US" sz="1600" dirty="0" smtClean="0">
                <a:solidFill>
                  <a:prstClr val="black"/>
                </a:solidFill>
                <a:latin typeface="Calibri"/>
                <a:ea typeface="+mn-ea"/>
                <a:cs typeface="+mn-cs"/>
              </a:rPr>
              <a:t>As reported by the  government, there </a:t>
            </a:r>
            <a:r>
              <a:rPr lang="en-US" sz="1600" dirty="0">
                <a:solidFill>
                  <a:prstClr val="black"/>
                </a:solidFill>
                <a:latin typeface="Calibri"/>
                <a:ea typeface="+mn-ea"/>
                <a:cs typeface="+mn-cs"/>
              </a:rPr>
              <a:t>is a general shortage of qualified staff at all levels, but the shortage is more evident at the lower levels and in the hardship working environment </a:t>
            </a:r>
            <a:r>
              <a:rPr lang="en-US" sz="1600" dirty="0" smtClean="0">
                <a:solidFill>
                  <a:prstClr val="black"/>
                </a:solidFill>
                <a:latin typeface="Calibri"/>
                <a:ea typeface="+mn-ea"/>
                <a:cs typeface="+mn-cs"/>
              </a:rPr>
              <a:t>areas (URT, 2009).</a:t>
            </a:r>
          </a:p>
          <a:p>
            <a:pPr eaLnBrk="1" fontAlgn="auto" hangingPunct="1">
              <a:spcAft>
                <a:spcPts val="0"/>
              </a:spcAft>
            </a:pPr>
            <a:endParaRPr lang="en-US" sz="1600" dirty="0">
              <a:solidFill>
                <a:prstClr val="black"/>
              </a:solidFill>
              <a:latin typeface="Calibri"/>
              <a:ea typeface="+mn-ea"/>
              <a:cs typeface="+mn-cs"/>
            </a:endParaRPr>
          </a:p>
          <a:p>
            <a:pPr eaLnBrk="1" fontAlgn="auto" hangingPunct="1">
              <a:spcAft>
                <a:spcPts val="0"/>
              </a:spcAft>
            </a:pPr>
            <a:endParaRPr lang="en-US" sz="1600" dirty="0" smtClean="0">
              <a:solidFill>
                <a:prstClr val="black"/>
              </a:solidFill>
              <a:latin typeface="Calibri"/>
              <a:ea typeface="+mn-ea"/>
              <a:cs typeface="+mn-cs"/>
            </a:endParaRPr>
          </a:p>
          <a:p>
            <a:pPr eaLnBrk="1" fontAlgn="auto" hangingPunct="1">
              <a:spcAft>
                <a:spcPts val="0"/>
              </a:spcAft>
            </a:pPr>
            <a:endParaRPr lang="en-US" sz="1600" dirty="0">
              <a:solidFill>
                <a:prstClr val="black"/>
              </a:solidFill>
              <a:latin typeface="Calibri"/>
              <a:ea typeface="+mn-ea"/>
              <a:cs typeface="+mn-cs"/>
            </a:endParaRPr>
          </a:p>
          <a:p>
            <a:pPr eaLnBrk="1" fontAlgn="auto" hangingPunct="1">
              <a:spcAft>
                <a:spcPts val="0"/>
              </a:spcAft>
            </a:pPr>
            <a:endParaRPr lang="en-US" sz="1600" dirty="0" smtClean="0">
              <a:solidFill>
                <a:prstClr val="black"/>
              </a:solidFill>
              <a:latin typeface="Calibri"/>
              <a:ea typeface="+mn-ea"/>
              <a:cs typeface="+mn-cs"/>
            </a:endParaRPr>
          </a:p>
          <a:p>
            <a:pPr eaLnBrk="1" fontAlgn="auto" hangingPunct="1">
              <a:spcAft>
                <a:spcPts val="0"/>
              </a:spcAft>
            </a:pPr>
            <a:r>
              <a:rPr lang="en-US" sz="1600" dirty="0">
                <a:solidFill>
                  <a:prstClr val="black"/>
                </a:solidFill>
                <a:latin typeface="Calibri"/>
                <a:ea typeface="+mn-ea"/>
                <a:cs typeface="+mn-cs"/>
              </a:rPr>
              <a:t>Tanzania has resorted into providing  formal training and employing CHWs in a near future, (</a:t>
            </a:r>
            <a:r>
              <a:rPr lang="en-US" sz="1600" dirty="0" err="1">
                <a:solidFill>
                  <a:prstClr val="black"/>
                </a:solidFill>
                <a:latin typeface="Calibri"/>
                <a:ea typeface="+mn-ea"/>
                <a:cs typeface="+mn-cs"/>
              </a:rPr>
              <a:t>MoHSW</a:t>
            </a:r>
            <a:r>
              <a:rPr lang="en-US" sz="1600" dirty="0">
                <a:solidFill>
                  <a:prstClr val="black"/>
                </a:solidFill>
                <a:latin typeface="Calibri"/>
                <a:ea typeface="+mn-ea"/>
                <a:cs typeface="+mn-cs"/>
              </a:rPr>
              <a:t>, 2014; NACTE, 2016). </a:t>
            </a:r>
          </a:p>
          <a:p>
            <a:pPr eaLnBrk="1" fontAlgn="auto" hangingPunct="1">
              <a:spcAft>
                <a:spcPts val="0"/>
              </a:spcAft>
            </a:pPr>
            <a:endParaRPr lang="en-US" sz="1600" dirty="0">
              <a:solidFill>
                <a:prstClr val="black"/>
              </a:solidFill>
              <a:latin typeface="Calibri"/>
              <a:ea typeface="+mn-ea"/>
              <a:cs typeface="+mn-cs"/>
            </a:endParaRPr>
          </a:p>
          <a:p>
            <a:pPr lvl="0" eaLnBrk="1" fontAlgn="auto" hangingPunct="1">
              <a:spcAft>
                <a:spcPts val="0"/>
              </a:spcAft>
            </a:pPr>
            <a:endParaRPr lang="en-US" sz="1600" dirty="0" smtClean="0">
              <a:solidFill>
                <a:prstClr val="black"/>
              </a:solidFill>
              <a:latin typeface="Calibri"/>
              <a:ea typeface="+mn-ea"/>
              <a:cs typeface="+mn-cs"/>
            </a:endParaRPr>
          </a:p>
          <a:p>
            <a:pPr lvl="0" eaLnBrk="1" fontAlgn="auto" hangingPunct="1">
              <a:spcAft>
                <a:spcPts val="0"/>
              </a:spcAft>
            </a:pPr>
            <a:endParaRPr lang="en-US" sz="1600" dirty="0">
              <a:solidFill>
                <a:prstClr val="black"/>
              </a:solidFill>
              <a:latin typeface="Calibri"/>
              <a:ea typeface="+mn-ea"/>
              <a:cs typeface="+mn-cs"/>
            </a:endParaRPr>
          </a:p>
          <a:p>
            <a:pPr marL="0" lvl="0" indent="0" eaLnBrk="1" fontAlgn="auto" hangingPunct="1">
              <a:spcAft>
                <a:spcPts val="0"/>
              </a:spcAft>
              <a:buNone/>
            </a:pPr>
            <a:endParaRPr lang="en-US" sz="1600" dirty="0" smtClean="0">
              <a:solidFill>
                <a:prstClr val="black"/>
              </a:solidFill>
              <a:latin typeface="Calibri"/>
              <a:ea typeface="+mn-ea"/>
              <a:cs typeface="+mn-cs"/>
            </a:endParaRPr>
          </a:p>
          <a:p>
            <a:pPr lvl="0" eaLnBrk="1" fontAlgn="auto" hangingPunct="1">
              <a:spcAft>
                <a:spcPts val="0"/>
              </a:spcAft>
            </a:pPr>
            <a:r>
              <a:rPr lang="en-US" sz="1600" dirty="0" smtClean="0">
                <a:solidFill>
                  <a:prstClr val="black"/>
                </a:solidFill>
                <a:latin typeface="Calibri"/>
                <a:ea typeface="+mn-ea"/>
                <a:cs typeface="+mn-cs"/>
              </a:rPr>
              <a:t>However</a:t>
            </a:r>
            <a:r>
              <a:rPr lang="en-US" sz="1600" dirty="0">
                <a:solidFill>
                  <a:prstClr val="black"/>
                </a:solidFill>
                <a:latin typeface="Calibri"/>
                <a:ea typeface="+mn-ea"/>
                <a:cs typeface="+mn-cs"/>
              </a:rPr>
              <a:t>, working conditions and motivation challenges have been blamed leading civil servants turnover or and attrition in South </a:t>
            </a:r>
            <a:r>
              <a:rPr lang="en-US" sz="1600" dirty="0" smtClean="0">
                <a:solidFill>
                  <a:prstClr val="black"/>
                </a:solidFill>
                <a:latin typeface="Calibri"/>
                <a:ea typeface="+mn-ea"/>
                <a:cs typeface="+mn-cs"/>
              </a:rPr>
              <a:t>Africa (</a:t>
            </a:r>
            <a:r>
              <a:rPr lang="en-US" sz="1600" dirty="0" err="1">
                <a:solidFill>
                  <a:prstClr val="black"/>
                </a:solidFill>
                <a:latin typeface="Calibri"/>
                <a:ea typeface="+mn-ea"/>
                <a:cs typeface="+mn-cs"/>
              </a:rPr>
              <a:t>Mampane</a:t>
            </a:r>
            <a:r>
              <a:rPr lang="en-US" sz="1600" dirty="0">
                <a:solidFill>
                  <a:prstClr val="black"/>
                </a:solidFill>
                <a:latin typeface="Calibri"/>
                <a:ea typeface="+mn-ea"/>
                <a:cs typeface="+mn-cs"/>
              </a:rPr>
              <a:t>, 2012) and Tanzania(</a:t>
            </a:r>
            <a:r>
              <a:rPr lang="en-US" sz="1600" dirty="0" err="1">
                <a:solidFill>
                  <a:prstClr val="black"/>
                </a:solidFill>
                <a:latin typeface="Calibri"/>
                <a:ea typeface="+mn-ea"/>
                <a:cs typeface="+mn-cs"/>
              </a:rPr>
              <a:t>Mrope</a:t>
            </a:r>
            <a:r>
              <a:rPr lang="en-US" sz="1600" dirty="0">
                <a:solidFill>
                  <a:prstClr val="black"/>
                </a:solidFill>
                <a:latin typeface="Calibri"/>
                <a:ea typeface="+mn-ea"/>
                <a:cs typeface="+mn-cs"/>
              </a:rPr>
              <a:t> &amp; </a:t>
            </a:r>
            <a:r>
              <a:rPr lang="en-US" sz="1600" dirty="0" err="1">
                <a:solidFill>
                  <a:prstClr val="black"/>
                </a:solidFill>
                <a:latin typeface="Calibri"/>
                <a:ea typeface="+mn-ea"/>
                <a:cs typeface="+mn-cs"/>
              </a:rPr>
              <a:t>Bangi</a:t>
            </a:r>
            <a:r>
              <a:rPr lang="en-US" sz="1600" dirty="0">
                <a:solidFill>
                  <a:prstClr val="black"/>
                </a:solidFill>
                <a:latin typeface="Calibri"/>
                <a:ea typeface="+mn-ea"/>
                <a:cs typeface="+mn-cs"/>
              </a:rPr>
              <a:t>, 2014</a:t>
            </a:r>
            <a:r>
              <a:rPr lang="en-US" sz="1600" dirty="0" smtClean="0">
                <a:solidFill>
                  <a:prstClr val="black"/>
                </a:solidFill>
                <a:latin typeface="Calibri"/>
                <a:ea typeface="+mn-ea"/>
                <a:cs typeface="+mn-cs"/>
              </a:rPr>
              <a:t>). </a:t>
            </a:r>
          </a:p>
          <a:p>
            <a:pPr lvl="0" eaLnBrk="1" fontAlgn="auto" hangingPunct="1">
              <a:spcAft>
                <a:spcPts val="0"/>
              </a:spcAft>
            </a:pPr>
            <a:endParaRPr lang="en-US" sz="1600" dirty="0">
              <a:solidFill>
                <a:prstClr val="black"/>
              </a:solidFill>
              <a:latin typeface="Calibri"/>
              <a:ea typeface="+mn-ea"/>
              <a:cs typeface="+mn-cs"/>
            </a:endParaRPr>
          </a:p>
          <a:p>
            <a:pPr lvl="0" eaLnBrk="1" fontAlgn="auto" hangingPunct="1">
              <a:spcAft>
                <a:spcPts val="0"/>
              </a:spcAft>
            </a:pPr>
            <a:endParaRPr lang="en-US" sz="1600" dirty="0" smtClean="0">
              <a:solidFill>
                <a:prstClr val="black"/>
              </a:solidFill>
              <a:latin typeface="Calibri"/>
              <a:ea typeface="+mn-ea"/>
              <a:cs typeface="+mn-cs"/>
            </a:endParaRPr>
          </a:p>
          <a:p>
            <a:pPr lvl="0" eaLnBrk="1" fontAlgn="auto" hangingPunct="1">
              <a:spcAft>
                <a:spcPts val="0"/>
              </a:spcAft>
            </a:pPr>
            <a:endParaRPr lang="en-US" sz="1600" dirty="0">
              <a:solidFill>
                <a:prstClr val="black"/>
              </a:solidFill>
              <a:latin typeface="Calibri"/>
              <a:ea typeface="+mn-ea"/>
              <a:cs typeface="+mn-cs"/>
            </a:endParaRPr>
          </a:p>
          <a:p>
            <a:pPr marL="0" lvl="0" indent="0" eaLnBrk="1" fontAlgn="auto" hangingPunct="1">
              <a:lnSpc>
                <a:spcPct val="110000"/>
              </a:lnSpc>
              <a:spcAft>
                <a:spcPts val="0"/>
              </a:spcAft>
              <a:buNone/>
            </a:pPr>
            <a:endParaRPr lang="en-US" sz="1600" dirty="0" smtClean="0">
              <a:solidFill>
                <a:prstClr val="black"/>
              </a:solidFill>
              <a:latin typeface="Calibri"/>
              <a:ea typeface="+mn-ea"/>
              <a:cs typeface="+mn-cs"/>
            </a:endParaRPr>
          </a:p>
          <a:p>
            <a:pPr lvl="0" eaLnBrk="1" fontAlgn="auto" hangingPunct="1">
              <a:lnSpc>
                <a:spcPct val="110000"/>
              </a:lnSpc>
              <a:spcAft>
                <a:spcPts val="0"/>
              </a:spcAft>
            </a:pPr>
            <a:endParaRPr lang="en-US" sz="1600" dirty="0" smtClean="0">
              <a:solidFill>
                <a:prstClr val="black"/>
              </a:solidFill>
              <a:latin typeface="Calibri"/>
              <a:ea typeface="+mn-ea"/>
              <a:cs typeface="+mn-cs"/>
            </a:endParaRPr>
          </a:p>
          <a:p>
            <a:pPr lvl="0" eaLnBrk="1" fontAlgn="auto" hangingPunct="1">
              <a:lnSpc>
                <a:spcPct val="110000"/>
              </a:lnSpc>
              <a:spcAft>
                <a:spcPts val="0"/>
              </a:spcAft>
            </a:pPr>
            <a:endParaRPr lang="en-US" sz="1600" dirty="0" smtClean="0">
              <a:solidFill>
                <a:prstClr val="black"/>
              </a:solidFill>
              <a:latin typeface="Calibri"/>
              <a:ea typeface="+mn-ea"/>
              <a:cs typeface="+mn-cs"/>
            </a:endParaRPr>
          </a:p>
          <a:p>
            <a:pPr lvl="0" eaLnBrk="1" fontAlgn="auto" hangingPunct="1">
              <a:lnSpc>
                <a:spcPct val="110000"/>
              </a:lnSpc>
              <a:spcAft>
                <a:spcPts val="0"/>
              </a:spcAft>
            </a:pPr>
            <a:endParaRPr lang="en-US" sz="1600" dirty="0">
              <a:solidFill>
                <a:prstClr val="black"/>
              </a:solidFill>
              <a:latin typeface="Calibri"/>
              <a:ea typeface="+mn-ea"/>
              <a:cs typeface="+mn-cs"/>
            </a:endParaRPr>
          </a:p>
          <a:p>
            <a:pPr marL="0" lvl="0" indent="0" eaLnBrk="1" fontAlgn="auto" hangingPunct="1">
              <a:lnSpc>
                <a:spcPct val="110000"/>
              </a:lnSpc>
              <a:spcAft>
                <a:spcPts val="0"/>
              </a:spcAft>
              <a:buNone/>
            </a:pPr>
            <a:endParaRPr lang="en-US" sz="1600" dirty="0">
              <a:solidFill>
                <a:prstClr val="black"/>
              </a:solidFill>
              <a:latin typeface="Calibri"/>
              <a:ea typeface="+mn-ea"/>
              <a:cs typeface="+mn-cs"/>
            </a:endParaRPr>
          </a:p>
          <a:p>
            <a:pPr marL="0" lvl="0" indent="0">
              <a:lnSpc>
                <a:spcPct val="120000"/>
              </a:lnSpc>
              <a:buNone/>
            </a:pPr>
            <a:endParaRPr lang="en-US" sz="1600" dirty="0">
              <a:solidFill>
                <a:prstClr val="black"/>
              </a:solidFill>
              <a:latin typeface="Century Gothic" pitchFamily="34" charset="0"/>
              <a:ea typeface="Times New Roman"/>
            </a:endParaRPr>
          </a:p>
        </p:txBody>
      </p:sp>
    </p:spTree>
    <p:extLst>
      <p:ext uri="{BB962C8B-B14F-4D97-AF65-F5344CB8AC3E}">
        <p14:creationId xmlns:p14="http://schemas.microsoft.com/office/powerpoint/2010/main" val="368981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1007</TotalTime>
  <Words>1051</Words>
  <Application>Microsoft Office PowerPoint</Application>
  <PresentationFormat>On-screen Show (4:3)</PresentationFormat>
  <Paragraphs>114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1_Office Theme</vt:lpstr>
      <vt:lpstr>PowerPoint Presentation</vt:lpstr>
      <vt:lpstr> Background  </vt:lpstr>
      <vt:lpstr> Background  </vt:lpstr>
      <vt:lpstr>Research Gap </vt:lpstr>
      <vt:lpstr>Study Objective </vt:lpstr>
      <vt:lpstr> Methods  </vt:lpstr>
      <vt:lpstr> Results and Discussion </vt:lpstr>
      <vt:lpstr> Results and Discussion  </vt:lpstr>
      <vt:lpstr> Results and Discussion  </vt:lpstr>
      <vt:lpstr>Results and Discussion</vt:lpstr>
      <vt:lpstr> Results and Discussion  </vt:lpstr>
      <vt:lpstr>References </vt:lpstr>
      <vt:lpstr>ACKNOWLEDGEMENT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Richard-pc</dc:creator>
  <cp:lastModifiedBy>Richard-pc</cp:lastModifiedBy>
  <cp:revision>38</cp:revision>
  <cp:lastPrinted>2017-03-20T18:21:28Z</cp:lastPrinted>
  <dcterms:created xsi:type="dcterms:W3CDTF">2017-03-20T07:25:08Z</dcterms:created>
  <dcterms:modified xsi:type="dcterms:W3CDTF">2017-03-30T09:35:36Z</dcterms:modified>
</cp:coreProperties>
</file>