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6"/>
  </p:notesMasterIdLst>
  <p:sldIdLst>
    <p:sldId id="330" r:id="rId2"/>
    <p:sldId id="456" r:id="rId3"/>
    <p:sldId id="457" r:id="rId4"/>
    <p:sldId id="458" r:id="rId5"/>
    <p:sldId id="459" r:id="rId6"/>
    <p:sldId id="460" r:id="rId7"/>
    <p:sldId id="462" r:id="rId8"/>
    <p:sldId id="461" r:id="rId9"/>
    <p:sldId id="463" r:id="rId10"/>
    <p:sldId id="444" r:id="rId11"/>
    <p:sldId id="403" r:id="rId12"/>
    <p:sldId id="404" r:id="rId13"/>
    <p:sldId id="439" r:id="rId14"/>
    <p:sldId id="440" r:id="rId15"/>
    <p:sldId id="441" r:id="rId16"/>
    <p:sldId id="442" r:id="rId17"/>
    <p:sldId id="464" r:id="rId18"/>
    <p:sldId id="421" r:id="rId19"/>
    <p:sldId id="446" r:id="rId20"/>
    <p:sldId id="445" r:id="rId21"/>
    <p:sldId id="429" r:id="rId22"/>
    <p:sldId id="428" r:id="rId23"/>
    <p:sldId id="448" r:id="rId24"/>
    <p:sldId id="430" r:id="rId25"/>
    <p:sldId id="431" r:id="rId26"/>
    <p:sldId id="449" r:id="rId27"/>
    <p:sldId id="432" r:id="rId28"/>
    <p:sldId id="450" r:id="rId29"/>
    <p:sldId id="433" r:id="rId30"/>
    <p:sldId id="434" r:id="rId31"/>
    <p:sldId id="435" r:id="rId32"/>
    <p:sldId id="453" r:id="rId33"/>
    <p:sldId id="455" r:id="rId34"/>
    <p:sldId id="45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 1" initials="u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504EC"/>
    <a:srgbClr val="F4F9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25" autoAdjust="0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DB67BE-E10A-4C43-B328-A953BA598203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B30049-3B39-48F8-9197-6B3488BAE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53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30049-3B39-48F8-9197-6B3488BAE3A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w-KE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395C2A-5BA7-4A26-BEDF-7D12D2AFC1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0EE4114-CE5A-445B-8384-829A9C6E07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1E0892-8B66-41CB-A532-AF6F6E7193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3C5F29-B431-4564-B436-4560B37ACE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2F5C5C-9B2A-4677-8202-A08B80B830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11FF4F-8C26-4ED8-88BD-7D3C5E3FB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43A12A-9E47-45CC-88C1-FE237A960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3D81CA-FCDE-4EC6-8708-20530E85B2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5E2A61-23D0-445D-9AC5-361FCABB0C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FDC076-151D-45EA-AF6F-43096EAB07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80F65A-F824-42DA-9400-2F8ECB02DB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4A13507-5A91-476D-BD58-722CBED745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D58019-7A30-47AA-A16D-67C44305B5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3812" y="209694"/>
            <a:ext cx="8339187" cy="4667105"/>
          </a:xfrm>
        </p:spPr>
        <p:txBody>
          <a:bodyPr>
            <a:normAutofit fontScale="92500" lnSpcReduction="10000"/>
          </a:bodyPr>
          <a:lstStyle/>
          <a:p>
            <a:endParaRPr lang="en-US" sz="3000" b="1" dirty="0" smtClean="0">
              <a:solidFill>
                <a:schemeClr val="tx1"/>
              </a:solidFill>
            </a:endParaRPr>
          </a:p>
          <a:p>
            <a:r>
              <a:rPr lang="en-US" sz="1900" b="1" dirty="0" smtClean="0">
                <a:solidFill>
                  <a:schemeClr val="tx1"/>
                </a:solidFill>
                <a:latin typeface="Century Gothic" pitchFamily="34" charset="0"/>
              </a:rPr>
              <a:t>The 6</a:t>
            </a:r>
            <a:r>
              <a:rPr lang="en-US" sz="1900" b="1" baseline="30000" dirty="0" smtClean="0">
                <a:solidFill>
                  <a:schemeClr val="tx1"/>
                </a:solidFill>
                <a:latin typeface="Century Gothic" pitchFamily="34" charset="0"/>
              </a:rPr>
              <a:t>th</a:t>
            </a:r>
            <a:r>
              <a:rPr lang="en-US" sz="1900" b="1" dirty="0" smtClean="0">
                <a:solidFill>
                  <a:schemeClr val="tx1"/>
                </a:solidFill>
                <a:latin typeface="Century Gothic" pitchFamily="34" charset="0"/>
              </a:rPr>
              <a:t> EAHSC &amp; International Health Exhibition and Trade Fair</a:t>
            </a:r>
          </a:p>
          <a:p>
            <a:r>
              <a:rPr lang="en-US" sz="1900" b="1" dirty="0" smtClean="0">
                <a:solidFill>
                  <a:schemeClr val="tx1"/>
                </a:solidFill>
                <a:latin typeface="Century Gothic" pitchFamily="34" charset="0"/>
              </a:rPr>
              <a:t>Bujumbura, Burundi.</a:t>
            </a:r>
            <a:endParaRPr lang="en-GB" sz="19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/>
            <a:endParaRPr lang="en-GB" sz="2400" b="1" u="sng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Evaluation </a:t>
            </a:r>
            <a:r>
              <a:rPr lang="en-US" sz="2400" b="1" dirty="0" smtClean="0">
                <a:latin typeface="Arial Narrow" pitchFamily="34" charset="0"/>
              </a:rPr>
              <a:t>of the Efficacy of </a:t>
            </a:r>
            <a:r>
              <a:rPr lang="en-US" sz="2400" b="1" dirty="0" err="1" smtClean="0">
                <a:latin typeface="Arial Narrow" pitchFamily="34" charset="0"/>
              </a:rPr>
              <a:t>Artemisinin</a:t>
            </a:r>
            <a:r>
              <a:rPr lang="en-US" sz="2400" b="1" dirty="0" smtClean="0">
                <a:latin typeface="Arial Narrow" pitchFamily="34" charset="0"/>
              </a:rPr>
              <a:t> Combination Therapy in children aged between 6 Months and 12 years from EAPHLNP study sites in Kenya. </a:t>
            </a:r>
            <a:endParaRPr lang="en-US" sz="2400" dirty="0" smtClean="0">
              <a:latin typeface="Arial Narrow" pitchFamily="34" charset="0"/>
            </a:endParaRPr>
          </a:p>
          <a:p>
            <a:pPr eaLnBrk="1" hangingPunct="1"/>
            <a:endParaRPr lang="en-GB" sz="2400" b="1" u="sng" dirty="0" smtClean="0">
              <a:solidFill>
                <a:schemeClr val="tx1"/>
              </a:solidFill>
            </a:endParaRPr>
          </a:p>
          <a:p>
            <a:endParaRPr lang="en-US" altLang="en-US" sz="2400" dirty="0"/>
          </a:p>
          <a:p>
            <a:r>
              <a:rPr lang="en-US" altLang="en-US" sz="2400" dirty="0" smtClean="0"/>
              <a:t>Kimani </a:t>
            </a:r>
            <a:r>
              <a:rPr lang="en-US" altLang="en-US" sz="2400" dirty="0" smtClean="0"/>
              <a:t>Francis.</a:t>
            </a:r>
          </a:p>
          <a:p>
            <a:r>
              <a:rPr lang="en-US" altLang="en-US" sz="2400" dirty="0" smtClean="0"/>
              <a:t>PI-Malaria EAPHLNP</a:t>
            </a:r>
          </a:p>
          <a:p>
            <a:r>
              <a:rPr lang="en-US" altLang="en-US" sz="2400" dirty="0" smtClean="0"/>
              <a:t>KEMRI Nairobi</a:t>
            </a:r>
            <a:r>
              <a:rPr lang="en-US" altLang="en-US" sz="2400" dirty="0" smtClean="0"/>
              <a:t>, Kenya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29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</a:rPr>
              <a:t>-31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2400" b="1" dirty="0" smtClean="0">
                <a:solidFill>
                  <a:schemeClr val="tx1"/>
                </a:solidFill>
              </a:rPr>
              <a:t> March, </a:t>
            </a:r>
            <a:r>
              <a:rPr lang="en-US" sz="2400" b="1" dirty="0" smtClean="0">
                <a:solidFill>
                  <a:schemeClr val="tx1"/>
                </a:solidFill>
              </a:rPr>
              <a:t>2017</a:t>
            </a:r>
            <a:endParaRPr lang="en-GB" sz="2400" b="1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301208"/>
            <a:ext cx="1328738" cy="1292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palb-pharma.net/images/products/cart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3200400" cy="186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ttp://www.cicciang.com/en/wp-content/uploads/2011/10/Duo-Cotecxin-9-tabs.jpg"/>
          <p:cNvPicPr>
            <a:picLocks noChangeAspect="1" noChangeArrowheads="1"/>
          </p:cNvPicPr>
          <p:nvPr/>
        </p:nvPicPr>
        <p:blipFill>
          <a:blip r:embed="rId5" cstate="print"/>
          <a:srcRect l="3873" t="10526" b="10526"/>
          <a:stretch>
            <a:fillRect/>
          </a:stretch>
        </p:blipFill>
        <p:spPr bwMode="auto">
          <a:xfrm>
            <a:off x="2667000" y="4876800"/>
            <a:ext cx="3241897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Study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67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200000"/>
              </a:lnSpc>
            </a:pPr>
            <a:r>
              <a:rPr lang="en-GB" sz="2400" dirty="0" smtClean="0"/>
              <a:t>Multi site randomised  controlled clinical trial,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Clinical trial registered by WHO.- </a:t>
            </a:r>
            <a:r>
              <a:rPr lang="en-US" sz="2400" b="1" dirty="0" smtClean="0"/>
              <a:t>https://clinicaltrials.gov/ct2/show/NCT01899820</a:t>
            </a:r>
            <a:endParaRPr lang="en-GB" sz="2400" dirty="0" smtClean="0"/>
          </a:p>
          <a:p>
            <a:pPr eaLnBrk="1" hangingPunct="1">
              <a:lnSpc>
                <a:spcPct val="200000"/>
              </a:lnSpc>
            </a:pPr>
            <a:r>
              <a:rPr lang="en-GB" sz="2400" dirty="0" smtClean="0"/>
              <a:t>Two arm study </a:t>
            </a:r>
          </a:p>
          <a:p>
            <a:pPr lvl="1" eaLnBrk="1" hangingPunct="1">
              <a:lnSpc>
                <a:spcPct val="200000"/>
              </a:lnSpc>
            </a:pPr>
            <a:r>
              <a:rPr lang="en-GB" sz="2400" dirty="0" err="1" smtClean="0"/>
              <a:t>Artemether</a:t>
            </a:r>
            <a:r>
              <a:rPr lang="en-GB" sz="2400" dirty="0" smtClean="0"/>
              <a:t> –</a:t>
            </a:r>
            <a:r>
              <a:rPr lang="en-GB" sz="2400" dirty="0" err="1" smtClean="0"/>
              <a:t>lumefantrine</a:t>
            </a:r>
            <a:r>
              <a:rPr lang="en-GB" sz="2400" dirty="0" smtClean="0"/>
              <a:t>  - 1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line treatment </a:t>
            </a:r>
          </a:p>
          <a:p>
            <a:pPr lvl="1" eaLnBrk="1" hangingPunct="1">
              <a:lnSpc>
                <a:spcPct val="200000"/>
              </a:lnSpc>
            </a:pPr>
            <a:r>
              <a:rPr lang="en-GB" sz="2400" dirty="0" err="1" smtClean="0"/>
              <a:t>Dihyroartemisin</a:t>
            </a:r>
            <a:r>
              <a:rPr lang="en-GB" sz="2400" dirty="0" smtClean="0"/>
              <a:t>- </a:t>
            </a:r>
            <a:r>
              <a:rPr lang="en-GB" sz="2400" dirty="0" err="1" smtClean="0"/>
              <a:t>piperaquine</a:t>
            </a:r>
            <a:r>
              <a:rPr lang="en-GB" sz="2400" dirty="0" smtClean="0"/>
              <a:t> – 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line treatment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External Clinical study monitoring in place</a:t>
            </a:r>
          </a:p>
          <a:p>
            <a:pPr lvl="1" eaLnBrk="1" hangingPunct="1">
              <a:buNone/>
            </a:pPr>
            <a:endParaRPr lang="en-GB" dirty="0" smtClean="0"/>
          </a:p>
          <a:p>
            <a:pPr lvl="1" eaLnBrk="1" hangingPunct="1"/>
            <a:endParaRPr lang="en-GB" sz="2400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33F54-8431-4A7C-BE84-F5B697EDEDC8}" type="slidenum">
              <a:rPr lang="en-US" b="0" smtClean="0">
                <a:solidFill>
                  <a:schemeClr val="hlink"/>
                </a:solidFill>
              </a:rPr>
              <a:pPr/>
              <a:t>10</a:t>
            </a:fld>
            <a:endParaRPr lang="en-US" b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562600"/>
          </a:xfrm>
        </p:spPr>
        <p:txBody>
          <a:bodyPr rtlCol="0">
            <a:noAutofit/>
          </a:bodyPr>
          <a:lstStyle/>
          <a:p>
            <a:r>
              <a:rPr lang="en-US" sz="1800" b="1" dirty="0"/>
              <a:t>Overall:</a:t>
            </a:r>
            <a:endParaRPr lang="en-US" sz="1600" b="1" dirty="0"/>
          </a:p>
          <a:p>
            <a:r>
              <a:rPr lang="en-GB" sz="1600" dirty="0" smtClean="0"/>
              <a:t>To evaluate the efficacy of fixed combinations, </a:t>
            </a:r>
            <a:r>
              <a:rPr lang="en-GB" sz="1600" dirty="0" err="1" smtClean="0"/>
              <a:t>Artemether-lumefantrine</a:t>
            </a:r>
            <a:r>
              <a:rPr lang="en-GB" sz="1600" dirty="0" smtClean="0"/>
              <a:t> and </a:t>
            </a:r>
            <a:r>
              <a:rPr lang="en-GB" sz="1600" dirty="0" err="1" smtClean="0"/>
              <a:t>dihydroartemisinin-piperaquine</a:t>
            </a:r>
            <a:r>
              <a:rPr lang="en-GB" sz="1600" dirty="0" smtClean="0"/>
              <a:t> in uncomplicated malaria patients in Kenya.</a:t>
            </a:r>
            <a:endParaRPr lang="en-US" sz="1600" dirty="0" smtClean="0"/>
          </a:p>
          <a:p>
            <a:r>
              <a:rPr lang="en-US" sz="1800" b="1" dirty="0" smtClean="0"/>
              <a:t>Specific</a:t>
            </a:r>
            <a:r>
              <a:rPr lang="en-US" sz="1800" b="1" dirty="0"/>
              <a:t>: </a:t>
            </a:r>
            <a:endParaRPr lang="en-US" sz="1800" b="1" dirty="0" smtClean="0">
              <a:latin typeface="Arial Narrow" pitchFamily="34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>
                <a:latin typeface="Arial Narrow" pitchFamily="34" charset="0"/>
              </a:rPr>
              <a:t>To determine efficacy to AL and DP in uncomplicated malaria patients</a:t>
            </a:r>
            <a:endParaRPr lang="en-US" sz="2400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>
                <a:latin typeface="Arial Narrow" pitchFamily="34" charset="0"/>
              </a:rPr>
              <a:t>To determine molecular markers related to reduced susceptibility to DP and AL</a:t>
            </a:r>
            <a:endParaRPr lang="en-US" sz="2400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>
                <a:latin typeface="Arial Narrow" pitchFamily="34" charset="0"/>
              </a:rPr>
              <a:t>To compare level of adverse events in patients treated with either  AL and DP.</a:t>
            </a:r>
            <a:endParaRPr lang="en-US" sz="2400" dirty="0" smtClean="0">
              <a:latin typeface="Arial Narrow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>
                <a:latin typeface="Arial Narrow" pitchFamily="34" charset="0"/>
              </a:rPr>
              <a:t>To compare post-treatment </a:t>
            </a:r>
            <a:r>
              <a:rPr lang="en-GB" sz="2400" dirty="0" err="1" smtClean="0">
                <a:latin typeface="Arial Narrow" pitchFamily="34" charset="0"/>
              </a:rPr>
              <a:t>gametocytaemia</a:t>
            </a:r>
            <a:r>
              <a:rPr lang="en-GB" sz="2400" dirty="0" smtClean="0">
                <a:latin typeface="Arial Narrow" pitchFamily="34" charset="0"/>
              </a:rPr>
              <a:t> following treatment with AL and DP.</a:t>
            </a:r>
            <a:endParaRPr lang="en-US" sz="2400" dirty="0" smtClean="0">
              <a:latin typeface="Arial Narrow" pitchFamily="34" charset="0"/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 smtClean="0">
              <a:latin typeface="Arial Narrow" pitchFamily="34" charset="0"/>
              <a:cs typeface="Times New Roman" pitchFamily="18" charset="0"/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 smtClean="0">
              <a:latin typeface="Arial Narrow" pitchFamily="34" charset="0"/>
              <a:cs typeface="Times New Roman" pitchFamily="18" charset="0"/>
            </a:endParaRP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latin typeface="Arial Narrow" pitchFamily="34" charset="0"/>
                <a:cs typeface="Times New Roman" pitchFamily="18" charset="0"/>
              </a:rPr>
              <a:t> Study Objectives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8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The study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855527" cy="523701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Study design:</a:t>
            </a:r>
            <a:r>
              <a:rPr lang="en-GB" dirty="0"/>
              <a:t> </a:t>
            </a:r>
            <a:r>
              <a:rPr lang="en-GB" sz="2400" dirty="0"/>
              <a:t>Single-blinded randomized; two arm </a:t>
            </a:r>
            <a:r>
              <a:rPr lang="en-GB" sz="2400" dirty="0" smtClean="0"/>
              <a:t>Non-inferiority clinical trial </a:t>
            </a:r>
            <a:r>
              <a:rPr lang="en-GB" sz="2400" dirty="0"/>
              <a:t>to assess the efficacy of </a:t>
            </a:r>
            <a:r>
              <a:rPr lang="en-GB" sz="2400" dirty="0" err="1"/>
              <a:t>dihydroartemisinin-piperaquine</a:t>
            </a:r>
            <a:r>
              <a:rPr lang="en-GB" sz="2400" dirty="0"/>
              <a:t> (DP) with </a:t>
            </a:r>
            <a:r>
              <a:rPr lang="en-GB" sz="2400" dirty="0" err="1"/>
              <a:t>artemether-lumefantrine</a:t>
            </a:r>
            <a:r>
              <a:rPr lang="en-GB" sz="2400" dirty="0"/>
              <a:t> (AL) as the comparative </a:t>
            </a:r>
            <a:r>
              <a:rPr lang="en-GB" sz="2400" dirty="0" smtClean="0"/>
              <a:t>drug</a:t>
            </a:r>
          </a:p>
          <a:p>
            <a:r>
              <a:rPr lang="en-GB" sz="2400" dirty="0" smtClean="0"/>
              <a:t>Database developed in Open </a:t>
            </a:r>
            <a:r>
              <a:rPr lang="en-GB" sz="2400" dirty="0" err="1" smtClean="0"/>
              <a:t>Clinica</a:t>
            </a:r>
            <a:endParaRPr lang="en-GB" sz="2400" dirty="0" smtClean="0"/>
          </a:p>
          <a:p>
            <a:endParaRPr lang="en-GB" sz="2400" dirty="0"/>
          </a:p>
          <a:p>
            <a:r>
              <a:rPr lang="en-US" b="1" dirty="0" smtClean="0"/>
              <a:t>Primary </a:t>
            </a:r>
            <a:r>
              <a:rPr lang="en-US" b="1" dirty="0"/>
              <a:t>Outcome: </a:t>
            </a:r>
            <a:r>
              <a:rPr lang="en-US" sz="2400" dirty="0"/>
              <a:t>adequate </a:t>
            </a:r>
            <a:r>
              <a:rPr lang="pt-BR" sz="2400" dirty="0"/>
              <a:t>clinical and parasitological response (ACPR) at day </a:t>
            </a:r>
            <a:r>
              <a:rPr lang="pt-BR" sz="2400" dirty="0" smtClean="0"/>
              <a:t>28 and 42</a:t>
            </a:r>
          </a:p>
          <a:p>
            <a:r>
              <a:rPr lang="en-US" b="1" dirty="0" smtClean="0"/>
              <a:t>Secondary Outcomes:</a:t>
            </a:r>
            <a:endParaRPr lang="pt-BR" dirty="0" smtClean="0"/>
          </a:p>
          <a:p>
            <a:pPr marL="777240" lvl="3">
              <a:lnSpc>
                <a:spcPct val="115000"/>
              </a:lnSpc>
              <a:spcBef>
                <a:spcPts val="0"/>
              </a:spcBef>
            </a:pPr>
            <a:r>
              <a:rPr lang="en-GB" dirty="0" smtClean="0"/>
              <a:t>Fever Clearance Time (FCT), </a:t>
            </a:r>
          </a:p>
          <a:p>
            <a:pPr marL="777240" lvl="3">
              <a:lnSpc>
                <a:spcPct val="115000"/>
              </a:lnSpc>
              <a:spcBef>
                <a:spcPts val="0"/>
              </a:spcBef>
            </a:pPr>
            <a:r>
              <a:rPr lang="en-GB" dirty="0" smtClean="0"/>
              <a:t>Asexual parasite clearance time (PCT), </a:t>
            </a:r>
          </a:p>
          <a:p>
            <a:pPr marL="777240" lvl="3">
              <a:lnSpc>
                <a:spcPct val="115000"/>
              </a:lnSpc>
              <a:spcBef>
                <a:spcPts val="0"/>
              </a:spcBef>
            </a:pPr>
            <a:r>
              <a:rPr lang="en-GB" dirty="0" smtClean="0"/>
              <a:t>Gametocyte carrier rates and </a:t>
            </a:r>
          </a:p>
          <a:p>
            <a:pPr marL="777240" lvl="3">
              <a:lnSpc>
                <a:spcPct val="115000"/>
              </a:lnSpc>
              <a:spcBef>
                <a:spcPts val="0"/>
              </a:spcBef>
            </a:pPr>
            <a:r>
              <a:rPr lang="en-GB" dirty="0" smtClean="0"/>
              <a:t>Adverse events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51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dirty="0" smtClean="0"/>
              <a:t>     Study sites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672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Multi site,</a:t>
            </a:r>
          </a:p>
          <a:p>
            <a:pPr lvl="1" eaLnBrk="1" hangingPunct="1"/>
            <a:r>
              <a:rPr lang="en-GB" dirty="0" err="1" smtClean="0"/>
              <a:t>Msambweni</a:t>
            </a:r>
            <a:r>
              <a:rPr lang="en-GB" dirty="0" smtClean="0"/>
              <a:t> </a:t>
            </a:r>
          </a:p>
          <a:p>
            <a:pPr lvl="1" eaLnBrk="1" hangingPunct="1">
              <a:buNone/>
            </a:pPr>
            <a:endParaRPr lang="en-GB" dirty="0" smtClean="0"/>
          </a:p>
          <a:p>
            <a:pPr lvl="1" eaLnBrk="1" hangingPunct="1"/>
            <a:endParaRPr lang="en-GB" sz="2400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33F54-8431-4A7C-BE84-F5B697EDEDC8}" type="slidenum">
              <a:rPr lang="en-US" b="0" smtClean="0">
                <a:solidFill>
                  <a:schemeClr val="hlink"/>
                </a:solidFill>
              </a:rPr>
              <a:pPr/>
              <a:t>13</a:t>
            </a:fld>
            <a:endParaRPr lang="en-US" b="0" smtClean="0">
              <a:solidFill>
                <a:schemeClr val="hlin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635896" cy="479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xplosion 1 6"/>
          <p:cNvSpPr/>
          <p:nvPr/>
        </p:nvSpPr>
        <p:spPr>
          <a:xfrm>
            <a:off x="7596336" y="3573016"/>
            <a:ext cx="648072" cy="50405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95600" y="2286000"/>
            <a:ext cx="4556720" cy="1575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dirty="0" smtClean="0"/>
              <a:t>     Study sites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6725"/>
          </a:xfrm>
        </p:spPr>
        <p:txBody>
          <a:bodyPr/>
          <a:lstStyle/>
          <a:p>
            <a:r>
              <a:rPr lang="en-GB" sz="2800" dirty="0" smtClean="0"/>
              <a:t>Multi site,</a:t>
            </a:r>
          </a:p>
          <a:p>
            <a:pPr lvl="1"/>
            <a:r>
              <a:rPr lang="en-GB" dirty="0" err="1" smtClean="0"/>
              <a:t>Msambweni</a:t>
            </a:r>
            <a:r>
              <a:rPr lang="en-GB" dirty="0" smtClean="0"/>
              <a:t> </a:t>
            </a:r>
          </a:p>
          <a:p>
            <a:pPr lvl="1" eaLnBrk="1" hangingPunct="1"/>
            <a:r>
              <a:rPr lang="en-GB" dirty="0" err="1" smtClean="0"/>
              <a:t>Nyando</a:t>
            </a:r>
            <a:r>
              <a:rPr lang="en-GB" dirty="0" smtClean="0"/>
              <a:t> </a:t>
            </a:r>
          </a:p>
          <a:p>
            <a:pPr lvl="1" eaLnBrk="1" hangingPunct="1">
              <a:buNone/>
            </a:pPr>
            <a:endParaRPr lang="en-GB" dirty="0" smtClean="0"/>
          </a:p>
          <a:p>
            <a:pPr lvl="1" eaLnBrk="1" hangingPunct="1"/>
            <a:endParaRPr lang="en-GB" sz="2400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33F54-8431-4A7C-BE84-F5B697EDEDC8}" type="slidenum">
              <a:rPr lang="en-US" b="0" smtClean="0">
                <a:solidFill>
                  <a:schemeClr val="hlink"/>
                </a:solidFill>
              </a:rPr>
              <a:pPr/>
              <a:t>14</a:t>
            </a:fld>
            <a:endParaRPr lang="en-US" b="0" smtClean="0">
              <a:solidFill>
                <a:schemeClr val="hlin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635896" cy="479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xplosion 1 6"/>
          <p:cNvSpPr/>
          <p:nvPr/>
        </p:nvSpPr>
        <p:spPr>
          <a:xfrm>
            <a:off x="7596336" y="3573016"/>
            <a:ext cx="648072" cy="50405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5796136" y="2276872"/>
            <a:ext cx="648072" cy="504056"/>
          </a:xfrm>
          <a:prstGeom prst="irregularSeal1">
            <a:avLst/>
          </a:prstGeom>
          <a:noFill/>
          <a:ln>
            <a:solidFill>
              <a:srgbClr val="3366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14600" y="2590800"/>
            <a:ext cx="3200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dirty="0" smtClean="0"/>
              <a:t>     Study sites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6725"/>
          </a:xfrm>
        </p:spPr>
        <p:txBody>
          <a:bodyPr/>
          <a:lstStyle/>
          <a:p>
            <a:r>
              <a:rPr lang="en-GB" sz="2800" dirty="0" smtClean="0"/>
              <a:t>Multi site,</a:t>
            </a:r>
          </a:p>
          <a:p>
            <a:pPr lvl="1"/>
            <a:r>
              <a:rPr lang="en-GB" dirty="0" err="1" smtClean="0"/>
              <a:t>Msambweni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Nyando</a:t>
            </a:r>
            <a:r>
              <a:rPr lang="en-GB" dirty="0" smtClean="0"/>
              <a:t> </a:t>
            </a:r>
          </a:p>
          <a:p>
            <a:pPr lvl="1" eaLnBrk="1" hangingPunct="1"/>
            <a:r>
              <a:rPr lang="en-GB" dirty="0" err="1" smtClean="0"/>
              <a:t>Busia</a:t>
            </a:r>
            <a:r>
              <a:rPr lang="en-GB" dirty="0" smtClean="0"/>
              <a:t> </a:t>
            </a:r>
          </a:p>
          <a:p>
            <a:pPr lvl="1" eaLnBrk="1" hangingPunct="1">
              <a:buNone/>
            </a:pPr>
            <a:endParaRPr lang="en-GB" dirty="0" smtClean="0"/>
          </a:p>
          <a:p>
            <a:pPr lvl="1" eaLnBrk="1" hangingPunct="1"/>
            <a:endParaRPr lang="en-GB" sz="2400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33F54-8431-4A7C-BE84-F5B697EDEDC8}" type="slidenum">
              <a:rPr lang="en-US" b="0" smtClean="0">
                <a:solidFill>
                  <a:schemeClr val="hlink"/>
                </a:solidFill>
              </a:rPr>
              <a:pPr/>
              <a:t>15</a:t>
            </a:fld>
            <a:endParaRPr lang="en-US" b="0" smtClean="0">
              <a:solidFill>
                <a:schemeClr val="hlin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635896" cy="479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xplosion 1 6"/>
          <p:cNvSpPr/>
          <p:nvPr/>
        </p:nvSpPr>
        <p:spPr>
          <a:xfrm>
            <a:off x="7596336" y="3573016"/>
            <a:ext cx="648072" cy="50405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5796136" y="2276872"/>
            <a:ext cx="648072" cy="504056"/>
          </a:xfrm>
          <a:prstGeom prst="irregularSeal1">
            <a:avLst/>
          </a:prstGeom>
          <a:noFill/>
          <a:ln>
            <a:solidFill>
              <a:srgbClr val="3366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5796136" y="1556792"/>
            <a:ext cx="720080" cy="64807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57400" y="1988840"/>
            <a:ext cx="3666728" cy="98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xplosion 1 11"/>
          <p:cNvSpPr/>
          <p:nvPr/>
        </p:nvSpPr>
        <p:spPr>
          <a:xfrm>
            <a:off x="6324600" y="2057400"/>
            <a:ext cx="648072" cy="504056"/>
          </a:xfrm>
          <a:prstGeom prst="irregularSeal1">
            <a:avLst/>
          </a:prstGeom>
          <a:noFill/>
          <a:ln>
            <a:solidFill>
              <a:srgbClr val="00B0F0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dirty="0" smtClean="0"/>
              <a:t>     Study sites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6725"/>
          </a:xfrm>
        </p:spPr>
        <p:txBody>
          <a:bodyPr/>
          <a:lstStyle/>
          <a:p>
            <a:r>
              <a:rPr lang="en-GB" sz="2800" dirty="0" smtClean="0"/>
              <a:t>Multi site,</a:t>
            </a:r>
          </a:p>
          <a:p>
            <a:pPr lvl="1"/>
            <a:r>
              <a:rPr lang="en-GB" dirty="0" err="1" smtClean="0"/>
              <a:t>Msambweni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Nyando</a:t>
            </a:r>
            <a:r>
              <a:rPr lang="en-GB" dirty="0" smtClean="0"/>
              <a:t> </a:t>
            </a:r>
          </a:p>
          <a:p>
            <a:pPr lvl="1" eaLnBrk="1" hangingPunct="1"/>
            <a:r>
              <a:rPr lang="en-GB" dirty="0" err="1" smtClean="0"/>
              <a:t>Busia</a:t>
            </a:r>
            <a:r>
              <a:rPr lang="en-GB" dirty="0" smtClean="0"/>
              <a:t> </a:t>
            </a:r>
          </a:p>
          <a:p>
            <a:pPr lvl="1" eaLnBrk="1" hangingPunct="1"/>
            <a:r>
              <a:rPr lang="en-GB" dirty="0" err="1" smtClean="0"/>
              <a:t>Kisii</a:t>
            </a:r>
            <a:endParaRPr lang="en-GB" dirty="0" smtClean="0"/>
          </a:p>
          <a:p>
            <a:pPr lvl="1" eaLnBrk="1" hangingPunct="1">
              <a:buNone/>
            </a:pPr>
            <a:endParaRPr lang="en-GB" dirty="0" smtClean="0"/>
          </a:p>
          <a:p>
            <a:pPr lvl="1" eaLnBrk="1" hangingPunct="1"/>
            <a:endParaRPr lang="en-GB" sz="2400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33F54-8431-4A7C-BE84-F5B697EDEDC8}" type="slidenum">
              <a:rPr lang="en-US" b="0" smtClean="0">
                <a:solidFill>
                  <a:schemeClr val="hlink"/>
                </a:solidFill>
              </a:rPr>
              <a:pPr/>
              <a:t>16</a:t>
            </a:fld>
            <a:endParaRPr lang="en-US" b="0" smtClean="0">
              <a:solidFill>
                <a:schemeClr val="hlin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635896" cy="479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xplosion 1 6"/>
          <p:cNvSpPr/>
          <p:nvPr/>
        </p:nvSpPr>
        <p:spPr>
          <a:xfrm>
            <a:off x="7596336" y="3573016"/>
            <a:ext cx="648072" cy="50405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5796136" y="2276872"/>
            <a:ext cx="648072" cy="504056"/>
          </a:xfrm>
          <a:prstGeom prst="irregularSeal1">
            <a:avLst/>
          </a:prstGeom>
          <a:noFill/>
          <a:ln>
            <a:solidFill>
              <a:srgbClr val="3366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5796136" y="1556792"/>
            <a:ext cx="720080" cy="64807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28800" y="2286000"/>
            <a:ext cx="4724400" cy="1211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xplosion 1 11"/>
          <p:cNvSpPr/>
          <p:nvPr/>
        </p:nvSpPr>
        <p:spPr>
          <a:xfrm>
            <a:off x="6324600" y="2057400"/>
            <a:ext cx="648072" cy="504056"/>
          </a:xfrm>
          <a:prstGeom prst="irregularSeal1">
            <a:avLst/>
          </a:prstGeom>
          <a:noFill/>
          <a:ln>
            <a:solidFill>
              <a:srgbClr val="00B0F0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066801"/>
          <a:ext cx="8991600" cy="52115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9818"/>
                <a:gridCol w="831273"/>
                <a:gridCol w="568036"/>
                <a:gridCol w="789709"/>
                <a:gridCol w="803564"/>
                <a:gridCol w="533400"/>
                <a:gridCol w="838200"/>
                <a:gridCol w="914400"/>
                <a:gridCol w="609600"/>
                <a:gridCol w="914400"/>
                <a:gridCol w="1219200"/>
              </a:tblGrid>
              <a:tr h="39882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Parameters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/>
                        <a:t>Msambweni</a:t>
                      </a:r>
                      <a:r>
                        <a:rPr lang="en-GB" sz="1800" dirty="0"/>
                        <a:t>  - </a:t>
                      </a:r>
                      <a:r>
                        <a:rPr lang="en-GB" sz="1800" dirty="0" smtClean="0"/>
                        <a:t>Coastal Endemic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 smtClean="0"/>
                        <a:t>Ahero</a:t>
                      </a:r>
                      <a:r>
                        <a:rPr lang="en-GB" sz="1800" dirty="0" smtClean="0"/>
                        <a:t>–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lake </a:t>
                      </a:r>
                      <a:r>
                        <a:rPr lang="en-GB" sz="1800" dirty="0" smtClean="0"/>
                        <a:t>Endemic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/>
                        <a:t>Busia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smtClean="0"/>
                        <a:t>–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 smtClean="0"/>
                        <a:t>Matayos</a:t>
                      </a:r>
                      <a:r>
                        <a:rPr lang="en-GB" sz="1800" dirty="0" smtClean="0"/>
                        <a:t> - Endemic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Kisii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Epindemic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Act.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Tar.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Perf. (%)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Act.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Tar.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Perf. (%)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Act.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Tar.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Perf. (%)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Act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830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No. of potential subjects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1,616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-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-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1,755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-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-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1,636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-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-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WIP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testing positive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476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29.5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705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40.2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/>
                        <a:t>868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53.1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patients </a:t>
                      </a:r>
                      <a:r>
                        <a:rPr lang="en-GB" sz="1400" dirty="0"/>
                        <a:t>consented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/>
                        <a:t>427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300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142.3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347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300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115.7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/>
                        <a:t>341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300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113.6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patients enrolled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/>
                        <a:t>352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300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117.3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/>
                        <a:t>315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300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/>
                        <a:t>105.0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/>
                        <a:t>334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300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111.3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populations</a:t>
            </a:r>
            <a:endParaRPr lang="en-US" sz="3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r>
              <a:rPr lang="en-GB" sz="3200" dirty="0" smtClean="0"/>
              <a:t>Study participant flowchart – 2 sites</a:t>
            </a:r>
            <a:endParaRPr lang="en-US" sz="32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17061"/>
            <a:ext cx="7772400" cy="547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6600" y="3581400"/>
            <a:ext cx="1066800" cy="457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115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r>
              <a:rPr lang="en-GB" sz="3200" dirty="0" smtClean="0"/>
              <a:t>Study participant flowchart </a:t>
            </a:r>
            <a:endParaRPr lang="en-US" sz="32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17061"/>
            <a:ext cx="7772400" cy="547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6600" y="3581400"/>
            <a:ext cx="1066800" cy="457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5562600"/>
            <a:ext cx="1295400" cy="457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5562600"/>
            <a:ext cx="1371600" cy="457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115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 </a:t>
            </a:r>
            <a:r>
              <a:rPr lang="en-US" sz="1600" i="1" dirty="0" smtClean="0"/>
              <a:t>WHO 2015</a:t>
            </a:r>
            <a:endParaRPr lang="en-US" sz="16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49" y="1371601"/>
            <a:ext cx="4060551" cy="370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59306" t="35414" r="26790" b="44858"/>
          <a:stretch>
            <a:fillRect/>
          </a:stretch>
        </p:blipFill>
        <p:spPr bwMode="auto">
          <a:xfrm>
            <a:off x="6324600" y="1524000"/>
            <a:ext cx="21953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1295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r>
              <a:rPr lang="en-GB" sz="3200" dirty="0" smtClean="0"/>
              <a:t>Study participant flowchart </a:t>
            </a:r>
            <a:endParaRPr lang="en-US" sz="32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17061"/>
            <a:ext cx="7772400" cy="547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6600" y="3581400"/>
            <a:ext cx="1066800" cy="457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6600" y="5562600"/>
            <a:ext cx="10668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5562600"/>
            <a:ext cx="10668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115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048893"/>
          <a:ext cx="8686800" cy="5960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7900"/>
                <a:gridCol w="1943100"/>
                <a:gridCol w="2209800"/>
                <a:gridCol w="22860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/>
                        <a:t>Characteristic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Ahero</a:t>
                      </a:r>
                      <a:br>
                        <a:rPr lang="en-GB" sz="1600" b="0"/>
                      </a:br>
                      <a:r>
                        <a:rPr lang="en-GB" sz="1600" b="0"/>
                        <a:t>N=315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Msambweni</a:t>
                      </a:r>
                      <a:br>
                        <a:rPr lang="en-GB" sz="1600" b="0"/>
                      </a:br>
                      <a:r>
                        <a:rPr lang="en-GB" sz="1600" b="0"/>
                        <a:t>N=352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P-value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/>
                        <a:t>Age in months, median (IQR)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/>
                        <a:t>44 (24-68)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56 (32-86.5)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0.0001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Gender (female) – N (%)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147 (47)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166 (53)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0.93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Weight in Kgs, median (IQR)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15.3 (11.5-19.5)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15 (11-19.5)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0.42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Height in Cms, median (IQR)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103 (83-116)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102 (85-118)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0.63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Admission Temp ±SD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37.6 ±1.2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38.0 ±1.1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&lt;0.0001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Screening Heart rate, median (IQR)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103 (100-115)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129 (115-138)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&lt;0.0001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Parasite counts, median (IQR)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38080 (18000-56080)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20760 (8320-46000)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&lt;0.0001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Gametocyte carrier rate, median (IQR)*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120 (80-200)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Haemoglobin g/dl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10.7 ±2.1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10.0 ±1.9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&lt;0.0001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Duration of illness, median (IQR)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2 (1-3)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2 (1-2)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/>
                        <a:t>0.125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/>
                        <a:t> Table 1a. Baseline characteristics of the intention-to-treat population by sites. 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b="0" dirty="0" smtClean="0">
                <a:latin typeface="Calibri"/>
                <a:ea typeface="Calibri"/>
                <a:cs typeface="OTNEJMScalaSansLF-Bold"/>
              </a:rPr>
              <a:t>Baseline characteristics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763000" cy="5835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Characteristic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Arm </a:t>
                      </a:r>
                      <a:r>
                        <a:rPr lang="en-GB" sz="1600" b="1" dirty="0" smtClean="0">
                          <a:latin typeface="Calibri"/>
                          <a:ea typeface="Calibri"/>
                          <a:cs typeface="Times New Roman"/>
                        </a:rPr>
                        <a:t>A N=348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Arm </a:t>
                      </a:r>
                      <a:r>
                        <a:rPr lang="en-GB" sz="1600" b="1" dirty="0" smtClean="0">
                          <a:latin typeface="Calibri"/>
                          <a:ea typeface="Calibri"/>
                          <a:cs typeface="Times New Roman"/>
                        </a:rPr>
                        <a:t>B N=319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Age in months, median (IQR)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48 (29-73.5)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51.5 (28-82)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Gender (female) – N (%)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174 (56)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139 (44)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Weight in Kgs, median (IQR)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15 (11.2-19.5)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15.1 (11.5-19.6)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Height in Cms, median (IQR)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100.8 (84-116)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103 (84-118)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Admission Temp± SD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37.8 ± 1.2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37.7 ± 1.2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3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Screening Heart rate, median (IQR)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115 (102-134)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113 (100-130)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Parasite counts, median (IQR)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26840 (9600-50400)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34000 (13840-53000)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3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Gametocyte carrier rate, median (IQR)*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120 (80-200)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80 (40-240)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Haemoglobin g/dl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10.2 ± 2.0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10.4 ± 2.0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Duration of illness, median (IQR)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2 (1-2)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2 (1-3)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Sites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Msambweni – N (%)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n>
                            <a:solidFill>
                              <a:srgbClr val="7030A0"/>
                            </a:solidFill>
                          </a:ln>
                          <a:latin typeface="Calibri"/>
                          <a:ea typeface="Calibri"/>
                          <a:cs typeface="Times New Roman"/>
                        </a:rPr>
                        <a:t>196 (56)</a:t>
                      </a:r>
                      <a:endParaRPr lang="en-US" sz="1600" b="1" dirty="0">
                        <a:ln>
                          <a:solidFill>
                            <a:srgbClr val="7030A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n>
                            <a:solidFill>
                              <a:srgbClr val="7030A0"/>
                            </a:solidFill>
                          </a:ln>
                          <a:latin typeface="Calibri"/>
                          <a:ea typeface="Calibri"/>
                          <a:cs typeface="Times New Roman"/>
                        </a:rPr>
                        <a:t>156 (44)</a:t>
                      </a:r>
                      <a:endParaRPr lang="en-US" sz="1600" b="1" dirty="0">
                        <a:ln>
                          <a:solidFill>
                            <a:srgbClr val="7030A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Ahero – N (%)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n>
                            <a:solidFill>
                              <a:srgbClr val="7030A0"/>
                            </a:solidFill>
                          </a:ln>
                          <a:latin typeface="Calibri"/>
                          <a:ea typeface="Calibri"/>
                          <a:cs typeface="Times New Roman"/>
                        </a:rPr>
                        <a:t>152 (48)</a:t>
                      </a:r>
                      <a:endParaRPr lang="en-US" sz="1600" b="1" dirty="0">
                        <a:ln>
                          <a:solidFill>
                            <a:srgbClr val="7030A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n>
                            <a:solidFill>
                              <a:srgbClr val="7030A0"/>
                            </a:solidFill>
                          </a:ln>
                          <a:latin typeface="Calibri"/>
                          <a:ea typeface="Calibri"/>
                          <a:cs typeface="Times New Roman"/>
                        </a:rPr>
                        <a:t>163 (52)</a:t>
                      </a:r>
                      <a:endParaRPr lang="en-US" sz="1600" b="1" dirty="0">
                        <a:ln>
                          <a:solidFill>
                            <a:srgbClr val="7030A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7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latin typeface="Calibri"/>
                          <a:ea typeface="Calibri"/>
                          <a:cs typeface="OTNEJMScalaSansLF-Bold"/>
                        </a:rPr>
                        <a:t>Table 1. </a:t>
                      </a:r>
                      <a:r>
                        <a:rPr lang="en-GB" sz="1600" b="1" dirty="0">
                          <a:latin typeface="Calibri"/>
                          <a:ea typeface="Calibri"/>
                          <a:cs typeface="OTNEJMScalaSansLF-Bold"/>
                        </a:rPr>
                        <a:t>Baseline characteristics of the intention-to-treat </a:t>
                      </a:r>
                      <a:r>
                        <a:rPr lang="en-GB" sz="1600" b="1" dirty="0" smtClean="0">
                          <a:latin typeface="Calibri"/>
                          <a:ea typeface="Calibri"/>
                          <a:cs typeface="OTNEJMScalaSansLF-Bold"/>
                        </a:rPr>
                        <a:t>population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alibri"/>
                <a:ea typeface="Calibri"/>
                <a:cs typeface="OTNEJMScalaSansLF-Bold"/>
              </a:rPr>
              <a:t>Baseline characteristics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sz="4400" dirty="0" smtClean="0">
                <a:solidFill>
                  <a:srgbClr val="000000"/>
                </a:solidFill>
                <a:latin typeface="Times New Roman"/>
                <a:ea typeface="Calibri"/>
                <a:cs typeface="OTNEJMScalaSansLF-Bold"/>
              </a:rPr>
              <a:t>Primary outcome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305801" cy="4614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3"/>
                <a:gridCol w="261257"/>
                <a:gridCol w="925286"/>
                <a:gridCol w="1186543"/>
                <a:gridCol w="1186543"/>
                <a:gridCol w="1186543"/>
                <a:gridCol w="1186543"/>
                <a:gridCol w="1186543"/>
              </a:tblGrid>
              <a:tr h="37084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/>
                </a:tc>
                <a:tc gridSpan="4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Intention to Treat Analysis (N=667)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 Protocol analysis (N=593)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/>
                </a:tc>
                <a:tc gridSpan="2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Arm A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N=348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Arm B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N=319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Difference, %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(95% CI)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Arm A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N=313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Arm B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N=280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Difference, %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(95% CI)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</a:tr>
              <a:tr h="370840">
                <a:tc gridSpan="8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Day 42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Non-corrected ACPR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268 (77)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215 (68)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0.09 (0.02 to 0.16)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264 (84)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210 (75)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0.09 (0.01 to 0.16)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corrected </a:t>
                      </a: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ACPR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gridSpan="2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</a:tr>
              <a:tr h="370840">
                <a:tc gridSpan="8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Day 28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Non-corrected ACPR 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h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293 (84)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249 (78)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0.06 (-0.01 to 0.12)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289 (92)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243 (87)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0.05 (-0.01 to 0.10)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PCR-corrected ACPR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h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</a:tr>
              <a:tr h="370840">
                <a:tc gridSpan="8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Table 2. Parasitological response (primary outcome)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sz="4400" dirty="0" smtClean="0">
                <a:solidFill>
                  <a:srgbClr val="000000"/>
                </a:solidFill>
                <a:latin typeface="Times New Roman"/>
                <a:ea typeface="Calibri"/>
                <a:cs typeface="OTNEJMScalaSansLF-Bold"/>
              </a:rPr>
              <a:t>Primary outcome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305801" cy="4614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3"/>
                <a:gridCol w="261257"/>
                <a:gridCol w="925286"/>
                <a:gridCol w="1186543"/>
                <a:gridCol w="1186543"/>
                <a:gridCol w="1186543"/>
                <a:gridCol w="1186543"/>
                <a:gridCol w="1186543"/>
              </a:tblGrid>
              <a:tr h="37084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/>
                </a:tc>
                <a:tc gridSpan="4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Intention to Treat Analysis (N=667)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 Protocol analysis (N=593)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/>
                </a:tc>
                <a:tc gridSpan="2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Arm A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N=348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Arm B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N=319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Difference, %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(95% CI)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Arm A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N=313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Arm B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N=280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Difference, %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(95% CI)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</a:tr>
              <a:tr h="370840">
                <a:tc gridSpan="8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Day 42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Non-corrected ACPR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gridSpan="2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268 (77)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215 (68)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0.09 (0.02 to 0.16)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264 (84)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210 (75)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0.09 (0.01 to 0.16)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corrected </a:t>
                      </a: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ACPR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gridSpan="2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</a:tr>
              <a:tr h="370840">
                <a:tc gridSpan="8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Day 28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Non-corrected ACPR 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h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293 (84)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249 (78)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0.06 (-0.01 to 0.12)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289 (92)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243 (87)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0.05 (-0.01 to 0.10)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PCR-corrected ACPR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 h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</a:tr>
              <a:tr h="370840">
                <a:tc gridSpan="8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Table 2. Parasitological response (primary outcome)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1" marR="6079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7" y="1481138"/>
          <a:ext cx="8839206" cy="2866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134"/>
                <a:gridCol w="982134"/>
                <a:gridCol w="982134"/>
                <a:gridCol w="982134"/>
                <a:gridCol w="982134"/>
                <a:gridCol w="982134"/>
                <a:gridCol w="982134"/>
                <a:gridCol w="982134"/>
                <a:gridCol w="982134"/>
              </a:tblGrid>
              <a:tr h="518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ITT analysis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Per Protocol analysis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Treatment Outcome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Arm A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N=348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Arm B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N=319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N=667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Arm A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N=313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Arm B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N=280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N=593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Early treatment failure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1 (0.3)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0.48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1 (0.15)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1 (0.36)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0.47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1 (0.17)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Late treatment failure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26 (7.5)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50 (16)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0.001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76 (11)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26 (8.3)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49 (18)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0.001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75 (13)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7" y="1481138"/>
          <a:ext cx="8839206" cy="2866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134"/>
                <a:gridCol w="982134"/>
                <a:gridCol w="982134"/>
                <a:gridCol w="982134"/>
                <a:gridCol w="982134"/>
                <a:gridCol w="982134"/>
                <a:gridCol w="982134"/>
                <a:gridCol w="982134"/>
                <a:gridCol w="982134"/>
              </a:tblGrid>
              <a:tr h="518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ITT analysis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Per Protocol analysis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Treatment Outcome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Arm A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N=348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Arm B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N=319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N=667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Arm A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N=313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Arm B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N=280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N=593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Early treatment failure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1 (0.3)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0.48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 (0.15)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 (0.36)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0.47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 (0.17)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Late treatment failure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26 (7.5)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50 (16)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0.001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76 (11)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26 (8.3)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49 (18)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0.001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75 (13)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8839201" cy="532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066800"/>
                <a:gridCol w="1066800"/>
                <a:gridCol w="990600"/>
                <a:gridCol w="990600"/>
                <a:gridCol w="1066800"/>
                <a:gridCol w="914401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Intention to treat analysis (N=664)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Per protocol analysis (n=593)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Arm A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N=348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Arm B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N=319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Arm A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N=313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Arm B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N=280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Fever clearance, median time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in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hrs (IQR)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All participants in the study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22 (21-29)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23 (21-30)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0.11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22 (21-28)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23 (21-30)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0.12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9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who </a:t>
                      </a: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cleared day 2 and beyond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49 (48-50)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48 (48-50)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0.87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49 (48-50)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48 (48-50)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0.74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Asexual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PCT in hrs, median (IQR)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All participants in the study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46 (23-48)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47 (24-48)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0.29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46 (23-48)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47 (24-48)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0.20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who cleared day 2 and beyond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48 (47-49)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48 (47-49)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0.79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48 (47-49)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48 (47-49)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0.64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Recurrent parasitaemia – N (%)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29 (8.4)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56 (18)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0.0002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29 (9.3)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55 (20)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0.0003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Adverse events – N (%)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15 (4.3)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20 (6.3)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0.26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14 (4.6)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18 (6.5)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0.30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Day 28 Haemoglobin g/dl ± SD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11.1 ± 1.1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11.3 ± 1.3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0.55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11.1± 1.5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11.3 ± 1.5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0.50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Day 42 Haemoglobin g/dl ± SD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11.3 ± 1.3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11.3 ± 1.8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0.79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11.3± 1.3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11.4 ± 1.8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0.35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Gametocyte carrier rates on day 7, median (IQR)#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1340 (120-2560)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140 (40-240)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0.44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1340 (120-2560)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140 (40-240)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0.44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OTNEJMScalaSansLF-Bold"/>
                        </a:rPr>
                        <a:t>Table 3.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OTNEJMScalaSansLF-Bold"/>
                        </a:rPr>
                        <a:t> (Secondary outcome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OTNEJMScalaSansLF-Bold"/>
                        </a:rPr>
                        <a:t>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000000"/>
                </a:solidFill>
                <a:latin typeface="Times New Roman"/>
                <a:ea typeface="Calibri"/>
                <a:cs typeface="OTNEJMScalaSansLF-Bold"/>
              </a:rPr>
              <a:t>Secondary outcomes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8839201" cy="532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066800"/>
                <a:gridCol w="1066800"/>
                <a:gridCol w="990600"/>
                <a:gridCol w="990600"/>
                <a:gridCol w="1066800"/>
                <a:gridCol w="914401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Intention to treat analysis (N=664)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Per protocol analysis (n=593)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Arm A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N=348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Arm B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N=319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Arm A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N=313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Arm B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N=280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Fever clearance, median time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in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hrs (IQR)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All participants in the study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22 (21-29)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23 (21-30)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0.11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22 (21-28)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23 (21-30)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0.12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9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who </a:t>
                      </a: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cleared day 2 and beyond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49 (48-50)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48 (48-50)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0.87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49 (48-50)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48 (48-50)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0.74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Asexual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PCT in hrs, median (IQR)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All participants in the study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46 (23-48)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47 (24-48)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0.29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46 (23-48)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47 (24-48)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0.20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who cleared day 2 and beyond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48 (47-49)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48 (47-49)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0.79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48 (47-49)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48 (47-49)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0.64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Recurrent </a:t>
                      </a:r>
                      <a:r>
                        <a:rPr lang="en-GB" sz="1400" b="1" dirty="0" err="1">
                          <a:latin typeface="Calibri"/>
                          <a:ea typeface="Calibri"/>
                          <a:cs typeface="Times New Roman"/>
                        </a:rPr>
                        <a:t>parasitaemia</a:t>
                      </a: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 – N (%)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29 (8.4)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56 (18)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0.0002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29 (9.3)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55 (20)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0.0003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Adverse events – N (%)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15 (4.3)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20 (6.3)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0.26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14 (4.6)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18 (6.5)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0.30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Day 28 Haemoglobin g/dl ± SD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11.1 ± 1.1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11.3 ± 1.3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0.55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11.1± 1.5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11.3 ± 1.5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0.50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Day 42 Haemoglobin g/dl ± SD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11.3 ± 1.3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11.3 ± 1.8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0.79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11.3± 1.3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11.4 ± 1.8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0.35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Gametocyte carrier rates on day 7, median (IQR)#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1340 (120-2560)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140 (40-240)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0.44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1340 (120-2560)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140 (40-240)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0.44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OTNEJMScalaSansLF-Bold"/>
                        </a:rPr>
                        <a:t>Table 3.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OTNEJMScalaSansLF-Bold"/>
                        </a:rPr>
                        <a:t> (Secondary outcome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OTNEJMScalaSansLF-Bold"/>
                        </a:rPr>
                        <a:t>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000000"/>
                </a:solidFill>
                <a:latin typeface="Times New Roman"/>
                <a:ea typeface="Calibri"/>
                <a:cs typeface="OTNEJMScalaSansLF-Bold"/>
              </a:rPr>
              <a:t>Secondary outcomes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Changes in </a:t>
            </a:r>
            <a:r>
              <a:rPr lang="en-GB" sz="2800" dirty="0" err="1" smtClean="0"/>
              <a:t>axillary</a:t>
            </a:r>
            <a:r>
              <a:rPr lang="en-GB" sz="2800" dirty="0" smtClean="0"/>
              <a:t> temperature</a:t>
            </a:r>
            <a:endParaRPr lang="en-US" sz="2800" dirty="0"/>
          </a:p>
        </p:txBody>
      </p:sp>
      <p:pic>
        <p:nvPicPr>
          <p:cNvPr id="4" name="Content Placeholder 3" descr="D:\EAPHLNP\Malaria_EAPHLNP_data\Graph_temp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1138"/>
            <a:ext cx="7391399" cy="4919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15000" y="22860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P=0.41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 </a:t>
            </a:r>
            <a:r>
              <a:rPr lang="en-US" sz="1600" i="1" dirty="0" smtClean="0"/>
              <a:t>WHO 2015</a:t>
            </a:r>
            <a:endParaRPr lang="en-US" sz="16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49" y="1371601"/>
            <a:ext cx="4060551" cy="370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379"/>
            <a:ext cx="4267200" cy="355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59306" t="35414" r="26790" b="44858"/>
          <a:stretch>
            <a:fillRect/>
          </a:stretch>
        </p:blipFill>
        <p:spPr bwMode="auto">
          <a:xfrm>
            <a:off x="6324600" y="1524000"/>
            <a:ext cx="21953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1295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6324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GB" sz="3100" dirty="0" smtClean="0"/>
              <a:t>Changes of haemoglobin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:\EAPHLNP\Malaria_EAPHLNP_data\Graph_hb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1138"/>
            <a:ext cx="7619999" cy="49958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57800" y="3505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P=0.79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487362"/>
          </a:xfrm>
        </p:spPr>
        <p:txBody>
          <a:bodyPr>
            <a:noAutofit/>
          </a:bodyPr>
          <a:lstStyle/>
          <a:p>
            <a:r>
              <a:rPr lang="en-GB" sz="2800" dirty="0" smtClean="0"/>
              <a:t>Changes of Asexual parasite </a:t>
            </a:r>
            <a:endParaRPr lang="en-US" sz="2800" dirty="0"/>
          </a:p>
        </p:txBody>
      </p:sp>
      <p:pic>
        <p:nvPicPr>
          <p:cNvPr id="4" name="Content Placeholder 3" descr="D:\EAPHLNP\Malaria_EAPHLNP_data\Graph_Parasite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1" y="1481138"/>
            <a:ext cx="6690728" cy="4919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53000" y="3733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P=0.72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Cumulative hazard of recurrent </a:t>
            </a:r>
            <a:r>
              <a:rPr lang="en-GB" sz="3200" dirty="0" err="1" smtClean="0"/>
              <a:t>parasitaemia</a:t>
            </a:r>
            <a:r>
              <a:rPr lang="en-GB" sz="3200" dirty="0" smtClean="0"/>
              <a:t> – KM analysis</a:t>
            </a:r>
            <a:endParaRPr lang="en-US" sz="3200" dirty="0"/>
          </a:p>
        </p:txBody>
      </p:sp>
      <p:pic>
        <p:nvPicPr>
          <p:cNvPr id="4" name="Content Placeholder 3" descr="D:\EAPHLNP\Malaria_EAPHLNP_data\Graph_study_KM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1138"/>
            <a:ext cx="7543799" cy="53768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10200" y="3810000"/>
            <a:ext cx="1676400" cy="115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200" dirty="0" smtClean="0">
                <a:latin typeface="Calibri"/>
                <a:ea typeface="Calibri"/>
                <a:cs typeface="Times New Roman"/>
              </a:rPr>
              <a:t>Age, sex, site adjusted HR 2.21 (95% CI 1.42-3.46); P&lt;0.0001</a:t>
            </a:r>
            <a:endParaRPr lang="en-US" sz="1200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43272"/>
          </a:xfrm>
        </p:spPr>
        <p:txBody>
          <a:bodyPr>
            <a:normAutofit fontScale="85000" lnSpcReduction="20000"/>
          </a:bodyPr>
          <a:lstStyle/>
          <a:p>
            <a:pPr marL="0" indent="-3429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800" dirty="0" smtClean="0">
                <a:latin typeface="Calibri"/>
                <a:ea typeface="Calibri"/>
                <a:cs typeface="Times New Roman"/>
              </a:rPr>
              <a:t>Completion of the trials in all the study sites</a:t>
            </a:r>
          </a:p>
          <a:p>
            <a:pPr marL="0" indent="-3429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800" dirty="0" smtClean="0">
                <a:latin typeface="Calibri"/>
                <a:ea typeface="Calibri"/>
                <a:cs typeface="Times New Roman"/>
              </a:rPr>
              <a:t>	initially planned to enhance the external validity of the results.</a:t>
            </a:r>
          </a:p>
          <a:p>
            <a:pPr marL="0" indent="-3429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800" dirty="0" smtClean="0">
                <a:latin typeface="Calibri"/>
                <a:ea typeface="Calibri"/>
                <a:cs typeface="Times New Roman"/>
              </a:rPr>
              <a:t>Profiling for the mutations driving the ACT resistance in 	Kenya.</a:t>
            </a:r>
          </a:p>
          <a:p>
            <a:pPr indent="-342900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Calibri"/>
                <a:ea typeface="Calibri"/>
                <a:cs typeface="Times New Roman"/>
              </a:rPr>
              <a:t>Investigate the possible Impact on transmission (</a:t>
            </a:r>
            <a:r>
              <a:rPr lang="en-US" sz="2800" dirty="0" err="1" smtClean="0">
                <a:latin typeface="Calibri"/>
                <a:ea typeface="Calibri"/>
                <a:cs typeface="Times New Roman"/>
              </a:rPr>
              <a:t>Gametocemia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) with reduced efficacy. </a:t>
            </a:r>
          </a:p>
          <a:p>
            <a:pPr marL="0" indent="-3429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800" dirty="0" smtClean="0">
                <a:latin typeface="Calibri"/>
                <a:ea typeface="Calibri"/>
                <a:cs typeface="Times New Roman"/>
              </a:rPr>
              <a:t>Further efficacy  studies in more endemic, epidemic and 	low endemic sites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.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marL="0" indent="-3429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800" dirty="0" smtClean="0">
                <a:latin typeface="Calibri"/>
                <a:ea typeface="Calibri"/>
                <a:cs typeface="Times New Roman"/>
              </a:rPr>
              <a:t>Continuous monitoring of ACTs in Kenya  strongly recommended</a:t>
            </a:r>
          </a:p>
          <a:p>
            <a:pPr indent="-342900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Calibri"/>
                <a:ea typeface="Calibri"/>
                <a:cs typeface="Times New Roman"/>
              </a:rPr>
              <a:t>Explore whether Tri ACTs have the solution, get prepared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pic>
        <p:nvPicPr>
          <p:cNvPr id="4" name="Picture 10" descr="steve-micro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05600" y="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81000"/>
            <a:ext cx="7924800" cy="4707409"/>
          </a:xfrm>
        </p:spPr>
        <p:txBody>
          <a:bodyPr>
            <a:normAutofit/>
          </a:bodyPr>
          <a:lstStyle/>
          <a:p>
            <a:r>
              <a:rPr lang="en-US" altLang="en-US" sz="4000" b="1" dirty="0" smtClean="0">
                <a:latin typeface="Century Gothic" pitchFamily="34" charset="0"/>
              </a:rPr>
              <a:t>Acknowledgements</a:t>
            </a:r>
            <a:endParaRPr lang="en-GB" sz="24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01208"/>
            <a:ext cx="1563687" cy="1292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301208"/>
            <a:ext cx="1328738" cy="1292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301208"/>
            <a:ext cx="142875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9906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GB" b="1" dirty="0" smtClean="0">
              <a:latin typeface="Century Gothic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b="1" dirty="0" smtClean="0">
                <a:latin typeface="Century Gothic" pitchFamily="34" charset="0"/>
              </a:rPr>
              <a:t>The </a:t>
            </a:r>
            <a:r>
              <a:rPr lang="en-GB" b="1" dirty="0" smtClean="0">
                <a:latin typeface="Century Gothic" pitchFamily="34" charset="0"/>
              </a:rPr>
              <a:t>children and their families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b="1" dirty="0" smtClean="0">
                <a:latin typeface="Century Gothic" pitchFamily="34" charset="0"/>
              </a:rPr>
              <a:t>DHMT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b="1" dirty="0" smtClean="0">
                <a:latin typeface="Century Gothic" pitchFamily="34" charset="0"/>
              </a:rPr>
              <a:t>Hospital staff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latin typeface="Century Gothic" pitchFamily="34" charset="0"/>
              </a:rPr>
              <a:t>MOH-MCU,  </a:t>
            </a:r>
            <a:r>
              <a:rPr lang="en-US" altLang="en-US" b="1" dirty="0" smtClean="0">
                <a:latin typeface="Century Gothic" pitchFamily="34" charset="0"/>
              </a:rPr>
              <a:t>Country Project Coordination Unit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b="1" dirty="0" smtClean="0">
                <a:latin typeface="Century Gothic" pitchFamily="34" charset="0"/>
              </a:rPr>
              <a:t>Monitors KWT-CTF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b="1" dirty="0" smtClean="0">
                <a:latin typeface="Century Gothic" pitchFamily="34" charset="0"/>
              </a:rPr>
              <a:t>EAPHLNP – World Bank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latin typeface="Century Gothic" pitchFamily="34" charset="0"/>
              </a:rPr>
              <a:t>KEMRI team and </a:t>
            </a:r>
            <a:r>
              <a:rPr lang="en-US" altLang="en-US" b="1" dirty="0" smtClean="0">
                <a:latin typeface="Century Gothic" pitchFamily="34" charset="0"/>
              </a:rPr>
              <a:t>Director </a:t>
            </a:r>
            <a:r>
              <a:rPr lang="en-US" altLang="en-US" b="1" dirty="0" smtClean="0">
                <a:latin typeface="Century Gothic" pitchFamily="34" charset="0"/>
              </a:rPr>
              <a:t>KEMRI</a:t>
            </a:r>
          </a:p>
          <a:p>
            <a:pPr>
              <a:buFont typeface="Arial" pitchFamily="34" charset="0"/>
              <a:buChar char="•"/>
            </a:pPr>
            <a:r>
              <a:rPr lang="en-US" altLang="en-US" b="1" dirty="0" smtClean="0">
                <a:latin typeface="Century Gothic" pitchFamily="34" charset="0"/>
              </a:rPr>
              <a:t>EAC/EAHRC</a:t>
            </a:r>
            <a:endParaRPr lang="en-US" altLang="en-US" b="1" dirty="0" smtClean="0">
              <a:latin typeface="Century Gothic" pitchFamily="34" charset="0"/>
            </a:endParaRPr>
          </a:p>
          <a:p>
            <a:pPr eaLnBrk="1" hangingPunct="1"/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US" altLang="en-US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5819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Malaria control strategy </a:t>
            </a:r>
            <a:r>
              <a:rPr lang="en-US" sz="1400" dirty="0" smtClean="0"/>
              <a:t>(WHO 2015)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5" name="Picture 5" descr="W003161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219200"/>
            <a:ext cx="20206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W031743X"/>
          <p:cNvPicPr>
            <a:picLocks noChangeAspect="1" noChangeArrowheads="1"/>
          </p:cNvPicPr>
          <p:nvPr/>
        </p:nvPicPr>
        <p:blipFill>
          <a:blip r:embed="rId4" cstate="print"/>
          <a:srcRect l="9996" t="11859" r="9996" b="11859"/>
          <a:stretch>
            <a:fillRect/>
          </a:stretch>
        </p:blipFill>
        <p:spPr>
          <a:xfrm rot="20542435">
            <a:off x="3742247" y="5460249"/>
            <a:ext cx="1757901" cy="1139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palb-pharma.net/images/products/cart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" y="1752600"/>
            <a:ext cx="2097224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ttp://www.cicciang.com/en/wp-content/uploads/2011/10/Duo-Cotecxin-9-tabs.jpg"/>
          <p:cNvPicPr>
            <a:picLocks noChangeAspect="1" noChangeArrowheads="1"/>
          </p:cNvPicPr>
          <p:nvPr/>
        </p:nvPicPr>
        <p:blipFill>
          <a:blip r:embed="rId6" cstate="print"/>
          <a:srcRect l="3873" t="10526" b="10526"/>
          <a:stretch>
            <a:fillRect/>
          </a:stretch>
        </p:blipFill>
        <p:spPr bwMode="auto">
          <a:xfrm>
            <a:off x="457200" y="2667000"/>
            <a:ext cx="197332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in 1998 </a:t>
            </a:r>
            <a:r>
              <a:rPr lang="en-US" sz="1600" dirty="0" smtClean="0"/>
              <a:t>Sabah 1998</a:t>
            </a:r>
            <a:endParaRPr lang="en-US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1"/>
            <a:ext cx="796467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in 1998 </a:t>
            </a:r>
            <a:r>
              <a:rPr lang="en-US" sz="1600" dirty="0" smtClean="0"/>
              <a:t>Sabah 1998</a:t>
            </a:r>
            <a:endParaRPr lang="en-US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1"/>
            <a:ext cx="796467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5502" y="5257800"/>
            <a:ext cx="636849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8-Point Star 4"/>
          <p:cNvSpPr/>
          <p:nvPr/>
        </p:nvSpPr>
        <p:spPr>
          <a:xfrm>
            <a:off x="4876800" y="5410200"/>
            <a:ext cx="2514600" cy="1219200"/>
          </a:xfrm>
          <a:prstGeom prst="star8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3733800" cy="302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trend in AMDR </a:t>
            </a:r>
            <a:r>
              <a:rPr lang="en-US" sz="2000" i="1" dirty="0" smtClean="0"/>
              <a:t>Sabah </a:t>
            </a:r>
            <a:r>
              <a:rPr lang="en-US" sz="2000" i="1" dirty="0" err="1" smtClean="0"/>
              <a:t>etal</a:t>
            </a:r>
            <a:r>
              <a:rPr lang="en-US" sz="2000" i="1" dirty="0" smtClean="0"/>
              <a:t> 2008, 2009, 2010</a:t>
            </a:r>
            <a:endParaRPr lang="en-US" sz="2000" i="1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308475"/>
            <a:ext cx="38242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399"/>
            <a:ext cx="4267200" cy="323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SP, AQ, AL in use </a:t>
            </a:r>
            <a:r>
              <a:rPr lang="en-US" sz="1800" i="1" dirty="0" smtClean="0"/>
              <a:t>Sabah et al 2004, 2006</a:t>
            </a:r>
            <a:endParaRPr lang="en-US" sz="1800" i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95" y="1219200"/>
            <a:ext cx="901910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399" y="4191000"/>
            <a:ext cx="463334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001000" y="198120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epicenter of drug resistant</a:t>
            </a:r>
            <a:br>
              <a:rPr lang="en-US" dirty="0" smtClean="0"/>
            </a:br>
            <a:r>
              <a:rPr lang="en-US" dirty="0" smtClean="0"/>
              <a:t>malaria.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762919"/>
            <a:ext cx="4762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10151</TotalTime>
  <Words>1795</Words>
  <Application>Microsoft Office PowerPoint</Application>
  <PresentationFormat>On-screen Show (4:3)</PresentationFormat>
  <Paragraphs>553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Slide 1</vt:lpstr>
      <vt:lpstr>The Journey WHO 2015</vt:lpstr>
      <vt:lpstr>The Journey WHO 2015</vt:lpstr>
      <vt:lpstr>The Malaria control strategy (WHO 2015)</vt:lpstr>
      <vt:lpstr>SP in 1998 Sabah 1998</vt:lpstr>
      <vt:lpstr>SP in 1998 Sabah 1998</vt:lpstr>
      <vt:lpstr>The trend in AMDR Sabah etal 2008, 2009, 2010</vt:lpstr>
      <vt:lpstr>SP, AQ, AL in use Sabah et al 2004, 2006</vt:lpstr>
      <vt:lpstr>The epicenter of drug resistant malaria. </vt:lpstr>
      <vt:lpstr>Study Overview</vt:lpstr>
      <vt:lpstr> Study Objectives </vt:lpstr>
      <vt:lpstr>The study</vt:lpstr>
      <vt:lpstr>     Study sites</vt:lpstr>
      <vt:lpstr>     Study sites</vt:lpstr>
      <vt:lpstr>     Study sites</vt:lpstr>
      <vt:lpstr>     Study sites</vt:lpstr>
      <vt:lpstr>The populations</vt:lpstr>
      <vt:lpstr>Study participant flowchart – 2 sites</vt:lpstr>
      <vt:lpstr>Study participant flowchart </vt:lpstr>
      <vt:lpstr>Study participant flowchart </vt:lpstr>
      <vt:lpstr>Baseline characteristics </vt:lpstr>
      <vt:lpstr>Baseline characteristics </vt:lpstr>
      <vt:lpstr>Primary outcome</vt:lpstr>
      <vt:lpstr>Primary outcome</vt:lpstr>
      <vt:lpstr>Cont..</vt:lpstr>
      <vt:lpstr>Cont..</vt:lpstr>
      <vt:lpstr>Secondary outcomes</vt:lpstr>
      <vt:lpstr>Secondary outcomes</vt:lpstr>
      <vt:lpstr>Changes in axillary temperature</vt:lpstr>
      <vt:lpstr>Changes of haemoglobin </vt:lpstr>
      <vt:lpstr>Changes of Asexual parasite </vt:lpstr>
      <vt:lpstr>Cumulative hazard of recurrent parasitaemia – KM analysis</vt:lpstr>
      <vt:lpstr>Way forward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WRITING/READING</dc:title>
  <dc:creator>nancy</dc:creator>
  <cp:lastModifiedBy>KIMANI F T</cp:lastModifiedBy>
  <cp:revision>339</cp:revision>
  <dcterms:created xsi:type="dcterms:W3CDTF">2005-07-27T08:45:30Z</dcterms:created>
  <dcterms:modified xsi:type="dcterms:W3CDTF">2017-03-30T05:26:13Z</dcterms:modified>
</cp:coreProperties>
</file>