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315" r:id="rId3"/>
    <p:sldId id="292" r:id="rId4"/>
    <p:sldId id="314" r:id="rId5"/>
    <p:sldId id="281" r:id="rId6"/>
    <p:sldId id="282" r:id="rId7"/>
    <p:sldId id="284" r:id="rId8"/>
    <p:sldId id="312" r:id="rId9"/>
    <p:sldId id="309" r:id="rId10"/>
    <p:sldId id="307" r:id="rId11"/>
    <p:sldId id="313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31" autoAdjust="0"/>
  </p:normalViewPr>
  <p:slideViewPr>
    <p:cSldViewPr>
      <p:cViewPr>
        <p:scale>
          <a:sx n="45" d="100"/>
          <a:sy n="45" d="100"/>
        </p:scale>
        <p:origin x="-1334" y="1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Symptoms </a:t>
            </a:r>
            <a:r>
              <a:rPr lang="en-US" dirty="0" smtClean="0"/>
              <a:t> leading </a:t>
            </a:r>
            <a:r>
              <a:rPr lang="en-US" dirty="0"/>
              <a:t>to </a:t>
            </a:r>
            <a:r>
              <a:rPr lang="en-US" dirty="0" smtClean="0"/>
              <a:t>self-medication </a:t>
            </a:r>
            <a:r>
              <a:rPr lang="en-US" dirty="0"/>
              <a:t>with antibiotics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Symptoms leading to selfmedication with antibiotics</c:v>
                </c:pt>
              </c:strCache>
            </c:strRef>
          </c:tx>
          <c:cat>
            <c:strRef>
              <c:f>Feuil1!$A$2:$A$6</c:f>
              <c:strCache>
                <c:ptCount val="5"/>
                <c:pt idx="0">
                  <c:v>Abdominal pain</c:v>
                </c:pt>
                <c:pt idx="1">
                  <c:v>Cough</c:v>
                </c:pt>
                <c:pt idx="2">
                  <c:v>Diarrhea</c:v>
                </c:pt>
                <c:pt idx="3">
                  <c:v>Influenza like illness</c:v>
                </c:pt>
                <c:pt idx="4">
                  <c:v>Throat pain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20.8</c:v>
                </c:pt>
                <c:pt idx="1">
                  <c:v>17.100000000000001</c:v>
                </c:pt>
                <c:pt idx="2">
                  <c:v>9.5</c:v>
                </c:pt>
                <c:pt idx="3">
                  <c:v>6.4</c:v>
                </c:pt>
                <c:pt idx="4">
                  <c:v>4.62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0716245436160283"/>
          <c:y val="0.48799279345257041"/>
          <c:w val="0.18364714957815842"/>
          <c:h val="0.43353564522697441"/>
        </c:manualLayout>
      </c:layout>
      <c:overlay val="0"/>
      <c:txPr>
        <a:bodyPr/>
        <a:lstStyle/>
        <a:p>
          <a:pPr>
            <a:defRPr sz="14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Antibiotics </a:t>
            </a:r>
            <a:r>
              <a:rPr lang="en-US" dirty="0" smtClean="0"/>
              <a:t>used  </a:t>
            </a:r>
            <a:r>
              <a:rPr lang="en-US" dirty="0"/>
              <a:t>for self-medication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2"/>
          <c:order val="0"/>
          <c:tx>
            <c:strRef>
              <c:f>Feuil1!$B$1</c:f>
              <c:strCache>
                <c:ptCount val="1"/>
                <c:pt idx="0">
                  <c:v>Antibiotics used for self-medication</c:v>
                </c:pt>
              </c:strCache>
            </c:strRef>
          </c:tx>
          <c:invertIfNegative val="0"/>
          <c:cat>
            <c:strRef>
              <c:f>Feuil1!$A$2:$A$10</c:f>
              <c:strCache>
                <c:ptCount val="9"/>
                <c:pt idx="0">
                  <c:v>Amoxicillin</c:v>
                </c:pt>
                <c:pt idx="1">
                  <c:v>Ciprofloxacine</c:v>
                </c:pt>
                <c:pt idx="2">
                  <c:v>Cotrimoxazole</c:v>
                </c:pt>
                <c:pt idx="3">
                  <c:v>Cloxacillin</c:v>
                </c:pt>
                <c:pt idx="4">
                  <c:v>Amoxicillin+clavullanic acid</c:v>
                </c:pt>
                <c:pt idx="5">
                  <c:v>Metronidazole</c:v>
                </c:pt>
                <c:pt idx="6">
                  <c:v>Doxycycline</c:v>
                </c:pt>
                <c:pt idx="7">
                  <c:v>Pennicillin V</c:v>
                </c:pt>
                <c:pt idx="8">
                  <c:v>Azithromycin</c:v>
                </c:pt>
              </c:strCache>
            </c:strRef>
          </c:cat>
          <c:val>
            <c:numRef>
              <c:f>Feuil1!$B$2:$B$10</c:f>
              <c:numCache>
                <c:formatCode>General</c:formatCode>
                <c:ptCount val="9"/>
                <c:pt idx="0">
                  <c:v>47.3</c:v>
                </c:pt>
                <c:pt idx="1">
                  <c:v>32.700000000000003</c:v>
                </c:pt>
                <c:pt idx="2">
                  <c:v>7.5</c:v>
                </c:pt>
                <c:pt idx="3">
                  <c:v>4.3</c:v>
                </c:pt>
                <c:pt idx="4">
                  <c:v>2.7</c:v>
                </c:pt>
                <c:pt idx="5">
                  <c:v>2.7</c:v>
                </c:pt>
                <c:pt idx="6">
                  <c:v>1.1000000000000001</c:v>
                </c:pt>
                <c:pt idx="7">
                  <c:v>1.1000000000000001</c:v>
                </c:pt>
                <c:pt idx="8">
                  <c:v>0.53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648512"/>
        <c:axId val="21650048"/>
        <c:axId val="0"/>
      </c:bar3DChart>
      <c:catAx>
        <c:axId val="21648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21650048"/>
        <c:crosses val="autoZero"/>
        <c:auto val="1"/>
        <c:lblAlgn val="ctr"/>
        <c:lblOffset val="100"/>
        <c:noMultiLvlLbl val="0"/>
      </c:catAx>
      <c:valAx>
        <c:axId val="21650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648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2165962481387698"/>
          <c:y val="0.89313948934319942"/>
          <c:w val="0.49946024316916571"/>
          <c:h val="9.929323906700539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B583F-D58F-421B-95B7-D347832727A2}" type="datetimeFigureOut">
              <a:rPr lang="fr-FR" smtClean="0"/>
              <a:t>30/03/2017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A5652-3087-42A1-9DBE-922CD88701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361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5652-3087-42A1-9DBE-922CD887011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985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5652-3087-42A1-9DBE-922CD887011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686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5652-3087-42A1-9DBE-922CD887011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138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5652-3087-42A1-9DBE-922CD887011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5130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5652-3087-42A1-9DBE-922CD887011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068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5652-3087-42A1-9DBE-922CD887011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506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5652-3087-42A1-9DBE-922CD887011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466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5652-3087-42A1-9DBE-922CD887011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28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A5652-3087-42A1-9DBE-922CD887011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160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58FE-2BC6-464A-82AF-A8A8376240F6}" type="datetime1">
              <a:rPr lang="fr-FR" smtClean="0"/>
              <a:t>30/03/2017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EARHC                                                                                     Bujumbura                                                                       Carmen Havyarimana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73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5DFF-8E67-44D7-A032-B91D7DA48055}" type="datetime1">
              <a:rPr lang="fr-FR" smtClean="0"/>
              <a:t>30/03/2017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EARHC                                                                                     Bujumbura                                                                       Carmen Havyarimana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98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EC03-8880-4A76-A360-809F6D7C2088}" type="datetime1">
              <a:rPr lang="fr-FR" smtClean="0"/>
              <a:t>30/03/2017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EARHC                                                                                     Bujumbura                                                                       Carmen Havyarimana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26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3D101-DD83-4EB8-B44B-08F936D1D555}" type="datetime1">
              <a:rPr lang="fr-FR" smtClean="0"/>
              <a:t>30/03/2017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EARHC                                                                                     Bujumbura                                                                       Carmen Havyarimana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01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DAD3-2E29-4335-845E-3C066E73059E}" type="datetime1">
              <a:rPr lang="fr-FR" smtClean="0"/>
              <a:t>30/03/2017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EARHC                                                                                     Bujumbura                                                                       Carmen Havyarimana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413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E33A-D6FD-4A24-BC00-D3A49726ACAC}" type="datetime1">
              <a:rPr lang="fr-FR" smtClean="0"/>
              <a:t>30/03/2017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EARHC                                                                                     Bujumbura                                                                       Carmen Havyarimana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52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9E7D-7831-4000-BEF5-F2FD171E0743}" type="datetime1">
              <a:rPr lang="fr-FR" smtClean="0"/>
              <a:t>30/03/2017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EARHC                                                                                     Bujumbura                                                                       Carmen Havyarimana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717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F2AB-4C0E-41F4-8E1A-B11FC6AC066F}" type="datetime1">
              <a:rPr lang="fr-FR" smtClean="0"/>
              <a:t>30/03/2017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EARHC                                                                                     Bujumbura                                                                       Carmen Havyarimana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07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44E1-5350-41A5-891D-53CA9ADAF647}" type="datetime1">
              <a:rPr lang="fr-FR" smtClean="0"/>
              <a:t>30/03/2017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EARHC                                                                                     Bujumbura                                                                       Carmen Havyarimana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08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3138-8030-4A6F-95AF-228C4E8F2E5F}" type="datetime1">
              <a:rPr lang="fr-FR" smtClean="0"/>
              <a:t>30/03/2017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EARHC                                                                                     Bujumbura                                                                       Carmen Havyarimana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34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102A-B0B1-4BC2-B0C3-B504B5DF2821}" type="datetime1">
              <a:rPr lang="fr-FR" smtClean="0"/>
              <a:t>30/03/2017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EARHC                                                                                     Bujumbura                                                                       Carmen Havyarimana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93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2D84B-932F-4607-84BC-3C0F58B32AE6}" type="datetime1">
              <a:rPr lang="fr-FR" smtClean="0"/>
              <a:t>30/03/2017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EARHC                                                                                     Bujumbura                                                                       Carmen Havyarimana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22A0A-7DDB-4464-BFAD-FE35747A7B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67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836712"/>
            <a:ext cx="8136904" cy="5328592"/>
          </a:xfrm>
        </p:spPr>
        <p:txBody>
          <a:bodyPr>
            <a:normAutofit fontScale="47500" lnSpcReduction="20000"/>
          </a:bodyPr>
          <a:lstStyle/>
          <a:p>
            <a:pPr lvl="2"/>
            <a:endParaRPr lang="en-US" dirty="0"/>
          </a:p>
          <a:p>
            <a:pPr lvl="2"/>
            <a:r>
              <a:rPr lang="en-US" sz="4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The </a:t>
            </a:r>
            <a:r>
              <a:rPr lang="en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6th </a:t>
            </a:r>
            <a:r>
              <a:rPr lang="en-US" sz="4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EAHRC</a:t>
            </a:r>
          </a:p>
          <a:p>
            <a:pPr lvl="2"/>
            <a:endParaRPr lang="en-US" sz="4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sz="59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Evaluation on regulation of antibiotics consumption in </a:t>
            </a:r>
            <a:r>
              <a:rPr lang="en-US" sz="59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Bujumbura</a:t>
            </a:r>
          </a:p>
          <a:p>
            <a:endParaRPr lang="en-US" sz="59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US" sz="59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fr-FR" sz="59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n-US" sz="34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34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Makuraza</a:t>
            </a:r>
            <a:r>
              <a:rPr lang="en-US" sz="3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F.</a:t>
            </a:r>
            <a:r>
              <a:rPr lang="en-US" sz="3400" baseline="30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  <a:r>
              <a:rPr lang="en-US" sz="3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340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Havyarimana</a:t>
            </a:r>
            <a:r>
              <a:rPr lang="en-US" sz="3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C.</a:t>
            </a:r>
            <a:r>
              <a:rPr lang="en-US" sz="3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34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Manirakiza</a:t>
            </a:r>
            <a:r>
              <a:rPr lang="en-US" sz="3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M.</a:t>
            </a:r>
            <a:r>
              <a:rPr lang="en-US" sz="3400" baseline="30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  </a:t>
            </a:r>
            <a:r>
              <a:rPr lang="en-US" sz="34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Muneza</a:t>
            </a:r>
            <a:r>
              <a:rPr lang="en-US" sz="3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F.</a:t>
            </a:r>
            <a:r>
              <a:rPr lang="en-US" sz="3400" baseline="30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3</a:t>
            </a:r>
            <a:r>
              <a:rPr lang="en-US" sz="3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  <a:r>
              <a:rPr lang="en-US" sz="34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Nkengurutse</a:t>
            </a:r>
            <a:r>
              <a:rPr lang="en-US" sz="3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D.</a:t>
            </a:r>
            <a:r>
              <a:rPr lang="en-US" sz="3400" baseline="30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4</a:t>
            </a:r>
            <a:r>
              <a:rPr lang="en-US" sz="3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  <a:r>
              <a:rPr lang="en-US" sz="34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Nyandwi</a:t>
            </a:r>
            <a:r>
              <a:rPr lang="en-US" sz="3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J</a:t>
            </a:r>
            <a:r>
              <a:rPr lang="en-US" sz="3400" baseline="30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  <a:r>
              <a:rPr lang="en-US" sz="3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en-US" sz="3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n-US" sz="3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fr-FR" sz="3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34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1 </a:t>
            </a:r>
            <a:r>
              <a:rPr lang="en-US" sz="3400" dirty="0">
                <a:solidFill>
                  <a:schemeClr val="tx1"/>
                </a:solidFill>
                <a:latin typeface="Century Gothic" panose="020B0502020202020204" pitchFamily="34" charset="0"/>
              </a:rPr>
              <a:t>Faculty of </a:t>
            </a:r>
            <a:r>
              <a:rPr lang="en-US" sz="3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Health </a:t>
            </a:r>
            <a:r>
              <a:rPr lang="en-US" sz="3400" dirty="0">
                <a:solidFill>
                  <a:schemeClr val="tx1"/>
                </a:solidFill>
                <a:latin typeface="Century Gothic" panose="020B0502020202020204" pitchFamily="34" charset="0"/>
              </a:rPr>
              <a:t>Sciences department of Medicine, Hope Africa University </a:t>
            </a:r>
            <a:endParaRPr lang="fr-FR" sz="3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34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2</a:t>
            </a:r>
            <a:r>
              <a:rPr lang="en-US" sz="3400" dirty="0">
                <a:solidFill>
                  <a:schemeClr val="tx1"/>
                </a:solidFill>
                <a:latin typeface="Century Gothic" panose="020B0502020202020204" pitchFamily="34" charset="0"/>
              </a:rPr>
              <a:t> Internal medicine department, Kamenge University Hospital</a:t>
            </a:r>
            <a:endParaRPr lang="fr-FR" sz="3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34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3</a:t>
            </a:r>
            <a:r>
              <a:rPr lang="en-US" sz="3400" dirty="0">
                <a:solidFill>
                  <a:schemeClr val="tx1"/>
                </a:solidFill>
                <a:latin typeface="Century Gothic" panose="020B0502020202020204" pitchFamily="34" charset="0"/>
              </a:rPr>
              <a:t> Public Health Department, College of Public Health, University of Makerere</a:t>
            </a:r>
            <a:endParaRPr lang="fr-FR" sz="3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3400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4</a:t>
            </a:r>
            <a:r>
              <a:rPr lang="en-US" sz="3400" dirty="0">
                <a:solidFill>
                  <a:schemeClr val="tx1"/>
                </a:solidFill>
                <a:latin typeface="Century Gothic" panose="020B0502020202020204" pitchFamily="34" charset="0"/>
              </a:rPr>
              <a:t>Public health Department, Faculty of Medicine, Aix-Marseille University, France</a:t>
            </a:r>
            <a:endParaRPr lang="fr-FR" sz="3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2"/>
            <a:endParaRPr lang="fr-FR" sz="2000" dirty="0"/>
          </a:p>
          <a:p>
            <a:pPr lvl="2"/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755576" y="306896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solidFill>
            <a:schemeClr val="bg1"/>
          </a:solidFill>
        </p:spPr>
        <p:txBody>
          <a:bodyPr/>
          <a:lstStyle/>
          <a:p>
            <a:fld id="{83022A0A-7DDB-4464-BFAD-FE35747A7B0E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05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77"/>
    </mc:Choice>
    <mc:Fallback xmlns="">
      <p:transition spd="slow" advTm="1767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fr-FR" sz="2800" b="1" dirty="0" smtClean="0">
                <a:latin typeface="Century Gothic" panose="020B0502020202020204" pitchFamily="34" charset="0"/>
              </a:rPr>
              <a:t>CONCLUSION</a:t>
            </a:r>
            <a:endParaRPr lang="fr-FR" sz="2800" b="1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136904" cy="525658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sz="2000" dirty="0">
                <a:latin typeface="Century Gothic" panose="020B0502020202020204" pitchFamily="34" charset="0"/>
              </a:rPr>
              <a:t>Antibiotic resistance is accelerated by the misuse and overuse of antibiotics, as well as poor infection prevention and </a:t>
            </a:r>
            <a:r>
              <a:rPr lang="en-US" sz="2000" dirty="0" smtClean="0">
                <a:latin typeface="Century Gothic" panose="020B0502020202020204" pitchFamily="34" charset="0"/>
              </a:rPr>
              <a:t>control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  <a:r>
              <a:rPr lang="en-US" sz="2000" dirty="0" smtClean="0">
                <a:latin typeface="Century Gothic" panose="020B0502020202020204" pitchFamily="34" charset="0"/>
              </a:rPr>
              <a:t>and frequencies are very high.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000" dirty="0">
                <a:latin typeface="Century Gothic" panose="020B0502020202020204" pitchFamily="34" charset="0"/>
              </a:rPr>
              <a:t>Steps can be taken at all levels of society to reduce the impact and limit the spread of resistance especially </a:t>
            </a:r>
            <a:r>
              <a:rPr lang="en-US" sz="2000" dirty="0" smtClean="0">
                <a:latin typeface="Century Gothic" panose="020B0502020202020204" pitchFamily="34" charset="0"/>
              </a:rPr>
              <a:t>for policy </a:t>
            </a:r>
            <a:r>
              <a:rPr lang="en-US" sz="2000" dirty="0">
                <a:latin typeface="Century Gothic" panose="020B0502020202020204" pitchFamily="34" charset="0"/>
              </a:rPr>
              <a:t>makers who should:</a:t>
            </a:r>
          </a:p>
          <a:p>
            <a:pPr marL="0" indent="0" algn="just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0" indent="0" fontAlgn="base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pPr fontAlgn="base">
              <a:buFont typeface="Arial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Ensure a robust national action plan to tackle antibiotic resistance is in place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 fontAlgn="base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pPr fontAlgn="base">
              <a:buFont typeface="Arial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Improve surveillance of antibiotic-resistant infections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 fontAlgn="base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pPr fontAlgn="base">
              <a:buFont typeface="Arial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Strengthen policies, </a:t>
            </a:r>
            <a:r>
              <a:rPr lang="en-US" sz="2000" dirty="0" smtClean="0">
                <a:latin typeface="Century Gothic" panose="020B0502020202020204" pitchFamily="34" charset="0"/>
              </a:rPr>
              <a:t>programs</a:t>
            </a:r>
            <a:r>
              <a:rPr lang="en-US" sz="2000" dirty="0">
                <a:latin typeface="Century Gothic" panose="020B0502020202020204" pitchFamily="34" charset="0"/>
              </a:rPr>
              <a:t>, and implementation of infection prevention and control measures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 fontAlgn="base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pPr fontAlgn="base">
              <a:buFont typeface="Arial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Regulate and promote the appropriate use and disposal of quality medicines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 fontAlgn="base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pPr fontAlgn="base">
              <a:buFont typeface="Arial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Make information available on the impact of antibiotic resistance.</a:t>
            </a:r>
          </a:p>
          <a:p>
            <a:endParaRPr lang="fr-FR" sz="1900" dirty="0">
              <a:latin typeface="Century Gothic" panose="020B0502020202020204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1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869"/>
    </mc:Choice>
    <mc:Fallback xmlns="">
      <p:transition spd="slow" advTm="6986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Acknowledgement</a:t>
            </a:r>
            <a:endParaRPr lang="fr-FR" dirty="0"/>
          </a:p>
        </p:txBody>
      </p:sp>
      <p:pic>
        <p:nvPicPr>
          <p:cNvPr id="6" name="Espace réservé du contenu 5" descr="logo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3832"/>
            <a:ext cx="1080120" cy="15841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547664" y="4437112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 smtClean="0"/>
              <a:t>Thank</a:t>
            </a:r>
            <a:r>
              <a:rPr lang="fr-FR" sz="3200" dirty="0" smtClean="0"/>
              <a:t> </a:t>
            </a:r>
            <a:r>
              <a:rPr lang="fr-FR" sz="3200" dirty="0" err="1" smtClean="0"/>
              <a:t>you</a:t>
            </a:r>
            <a:r>
              <a:rPr lang="fr-FR" sz="3200" dirty="0" smtClean="0"/>
              <a:t> for </a:t>
            </a:r>
            <a:r>
              <a:rPr lang="fr-FR" sz="3200" dirty="0" err="1" smtClean="0"/>
              <a:t>your</a:t>
            </a:r>
            <a:r>
              <a:rPr lang="fr-FR" sz="3200" dirty="0" smtClean="0"/>
              <a:t> attention</a:t>
            </a:r>
            <a:endParaRPr lang="fr-FR" sz="3200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11</a:t>
            </a:fld>
            <a:endParaRPr lang="fr-FR"/>
          </a:p>
        </p:txBody>
      </p:sp>
      <p:pic>
        <p:nvPicPr>
          <p:cNvPr id="1026" name="Picture 2" descr="http://univ-ngozi.bi/wp-content/uploads/2015/10/univ-burund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060848"/>
            <a:ext cx="1485900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62104"/>
            <a:ext cx="1440160" cy="194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909639"/>
      </p:ext>
    </p:extLst>
  </p:cSld>
  <p:clrMapOvr>
    <a:masterClrMapping/>
  </p:clrMapOvr>
  <p:transition spd="slow" advTm="4699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fr-FR" sz="4000" b="1" dirty="0" smtClean="0"/>
              <a:t>INTRODUCTION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08720"/>
            <a:ext cx="4680520" cy="5544616"/>
          </a:xfrm>
        </p:spPr>
        <p:txBody>
          <a:bodyPr>
            <a:normAutofit fontScale="47500" lnSpcReduction="20000"/>
          </a:bodyPr>
          <a:lstStyle/>
          <a:p>
            <a:pPr marL="0" lvl="0" indent="0" algn="just">
              <a:buNone/>
            </a:pPr>
            <a:endParaRPr lang="en-US" sz="2000" b="1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en-US" sz="29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Antibiotics </a:t>
            </a:r>
            <a:r>
              <a:rPr lang="en-US" sz="29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are</a:t>
            </a:r>
            <a:r>
              <a:rPr lang="en-US" sz="29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</a:t>
            </a:r>
            <a:r>
              <a:rPr lang="en-US" sz="2900" dirty="0">
                <a:solidFill>
                  <a:prstClr val="black"/>
                </a:solidFill>
                <a:latin typeface="Century Gothic" panose="020B0502020202020204" pitchFamily="34" charset="0"/>
              </a:rPr>
              <a:t>m</a:t>
            </a:r>
            <a:r>
              <a:rPr lang="en-US" sz="29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edicines </a:t>
            </a:r>
            <a:r>
              <a:rPr lang="en-US" sz="2900" dirty="0">
                <a:solidFill>
                  <a:prstClr val="black"/>
                </a:solidFill>
                <a:latin typeface="Century Gothic" panose="020B0502020202020204" pitchFamily="34" charset="0"/>
              </a:rPr>
              <a:t>used to prevent and treat bacterial infections.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n-US" sz="29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Antibiotic resistance </a:t>
            </a:r>
            <a:r>
              <a:rPr lang="en-US" sz="28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is a phenomenon that</a:t>
            </a:r>
            <a:r>
              <a:rPr lang="en-US" sz="28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occurs </a:t>
            </a:r>
            <a:r>
              <a:rPr lang="en-US" sz="2800" dirty="0">
                <a:solidFill>
                  <a:prstClr val="black"/>
                </a:solidFill>
                <a:latin typeface="Century Gothic" panose="020B0502020202020204" pitchFamily="34" charset="0"/>
              </a:rPr>
              <a:t>naturally, but misuse of antibiotics in humans and </a:t>
            </a:r>
            <a:r>
              <a:rPr lang="en-US" sz="2900" dirty="0">
                <a:solidFill>
                  <a:prstClr val="black"/>
                </a:solidFill>
                <a:latin typeface="Century Gothic" panose="020B0502020202020204" pitchFamily="34" charset="0"/>
              </a:rPr>
              <a:t>animals is accelerating the process. </a:t>
            </a:r>
            <a:r>
              <a:rPr lang="en-US" sz="29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Bacteria </a:t>
            </a:r>
            <a:r>
              <a:rPr lang="en-US" sz="2900" dirty="0">
                <a:solidFill>
                  <a:prstClr val="black"/>
                </a:solidFill>
                <a:latin typeface="Century Gothic" panose="020B0502020202020204" pitchFamily="34" charset="0"/>
              </a:rPr>
              <a:t>become antibiotic-resistant. These bacteria may infect humans and animals, and </a:t>
            </a:r>
            <a:r>
              <a:rPr lang="en-US" sz="29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infections </a:t>
            </a:r>
            <a:r>
              <a:rPr lang="en-US" sz="2900" dirty="0">
                <a:solidFill>
                  <a:prstClr val="black"/>
                </a:solidFill>
                <a:latin typeface="Century Gothic" panose="020B0502020202020204" pitchFamily="34" charset="0"/>
              </a:rPr>
              <a:t>they cause are harder to treat than those caused by non-resistant bacteria</a:t>
            </a:r>
            <a:r>
              <a:rPr lang="en-US" sz="29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n-US" sz="29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indent="0" algn="just" fontAlgn="base">
              <a:lnSpc>
                <a:spcPct val="120000"/>
              </a:lnSpc>
              <a:buNone/>
            </a:pPr>
            <a:r>
              <a:rPr lang="en-US" sz="2900" dirty="0">
                <a:solidFill>
                  <a:prstClr val="black"/>
                </a:solidFill>
                <a:latin typeface="Century Gothic" panose="020B0502020202020204" pitchFamily="34" charset="0"/>
              </a:rPr>
              <a:t>Antibiotic resistance leads to </a:t>
            </a:r>
            <a:r>
              <a:rPr lang="en-US" sz="2900" b="1" dirty="0">
                <a:solidFill>
                  <a:prstClr val="black"/>
                </a:solidFill>
                <a:latin typeface="Century Gothic" panose="020B0502020202020204" pitchFamily="34" charset="0"/>
              </a:rPr>
              <a:t>higher medical costs, prolonged hospital stays, and increased mortality</a:t>
            </a:r>
            <a:r>
              <a:rPr lang="en-US" sz="29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.</a:t>
            </a:r>
          </a:p>
          <a:p>
            <a:pPr marL="0" indent="0" algn="just" fontAlgn="base">
              <a:lnSpc>
                <a:spcPct val="120000"/>
              </a:lnSpc>
              <a:buNone/>
            </a:pPr>
            <a:r>
              <a:rPr lang="en-US" sz="29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Actually, tackling </a:t>
            </a:r>
            <a:r>
              <a:rPr lang="en-US" sz="2900" dirty="0">
                <a:solidFill>
                  <a:prstClr val="black"/>
                </a:solidFill>
                <a:latin typeface="Century Gothic" panose="020B0502020202020204" pitchFamily="34" charset="0"/>
              </a:rPr>
              <a:t>antibiotic resistance is a high priority for </a:t>
            </a:r>
            <a:r>
              <a:rPr lang="en-US" sz="29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WHO</a:t>
            </a:r>
          </a:p>
          <a:p>
            <a:pPr marL="0" indent="0" algn="just" fontAlgn="base">
              <a:lnSpc>
                <a:spcPct val="120000"/>
              </a:lnSpc>
              <a:buNone/>
            </a:pPr>
            <a:endParaRPr lang="en-US" sz="29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indent="0" algn="just" fontAlgn="base">
              <a:lnSpc>
                <a:spcPct val="120000"/>
              </a:lnSpc>
              <a:buNone/>
            </a:pPr>
            <a:endParaRPr lang="en-US" sz="29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indent="0" algn="just" fontAlgn="base">
              <a:lnSpc>
                <a:spcPct val="120000"/>
              </a:lnSpc>
              <a:buNone/>
            </a:pPr>
            <a:endParaRPr lang="en-US" sz="29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indent="0" algn="just" fontAlgn="base">
              <a:lnSpc>
                <a:spcPct val="120000"/>
              </a:lnSpc>
              <a:buNone/>
            </a:pPr>
            <a:r>
              <a:rPr lang="en-US" sz="29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We addressed one </a:t>
            </a:r>
            <a:r>
              <a:rPr lang="en-US" sz="29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of </a:t>
            </a:r>
            <a:r>
              <a:rPr lang="en-US" sz="29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the factors influencing it and we did it in pharmacies where we met pharmacists who are the first ones to receive clients who practice self-medication with antibiotics and clients doing this practice </a:t>
            </a:r>
            <a:endParaRPr lang="en-US" sz="29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indent="0" algn="just" fontAlgn="base">
              <a:buNone/>
            </a:pPr>
            <a:endParaRPr lang="en-US" sz="20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2</a:t>
            </a:fld>
            <a:endParaRPr lang="fr-FR"/>
          </a:p>
        </p:txBody>
      </p:sp>
      <p:pic>
        <p:nvPicPr>
          <p:cNvPr id="1026" name="Picture 2" descr="Résultat de recherche d'images pour &quot;antibiotics resistanc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189" y="548680"/>
            <a:ext cx="3459182" cy="424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05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4424"/>
            <a:ext cx="8250120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fr-FR" sz="4000" b="1" dirty="0" smtClean="0"/>
              <a:t>MATERIAL AND METHODS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entury Gothic" panose="020B0502020202020204" pitchFamily="34" charset="0"/>
              </a:rPr>
              <a:t>Study area</a:t>
            </a:r>
          </a:p>
          <a:p>
            <a:pPr marL="0" indent="0">
              <a:buNone/>
            </a:pPr>
            <a:r>
              <a:rPr lang="en-US" sz="2000" dirty="0" smtClean="0">
                <a:latin typeface="Century Gothic" panose="020B0502020202020204" pitchFamily="34" charset="0"/>
              </a:rPr>
              <a:t>Urban area of Bujumbura</a:t>
            </a:r>
            <a:endParaRPr lang="en-US" sz="2000" b="1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entury Gothic" panose="020B0502020202020204" pitchFamily="34" charset="0"/>
              </a:rPr>
              <a:t>Study design</a:t>
            </a:r>
          </a:p>
          <a:p>
            <a:pPr marL="0" indent="0">
              <a:buNone/>
            </a:pP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fr-FR" sz="2000" dirty="0">
                <a:latin typeface="Century Gothic" panose="020B0502020202020204" pitchFamily="34" charset="0"/>
              </a:rPr>
              <a:t>Cross sectionnal </a:t>
            </a:r>
            <a:r>
              <a:rPr lang="fr-FR" sz="2000" dirty="0" smtClean="0">
                <a:latin typeface="Century Gothic" panose="020B0502020202020204" pitchFamily="34" charset="0"/>
              </a:rPr>
              <a:t>study</a:t>
            </a:r>
            <a:endParaRPr lang="fr-FR" sz="2000" b="1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sz="2000" b="1" dirty="0" smtClean="0">
                <a:latin typeface="Century Gothic" panose="020B0502020202020204" pitchFamily="34" charset="0"/>
              </a:rPr>
              <a:t>Study population </a:t>
            </a:r>
          </a:p>
          <a:p>
            <a:pPr marL="0" indent="0" algn="just">
              <a:buNone/>
            </a:pPr>
            <a:r>
              <a:rPr lang="en-US" sz="2000" dirty="0" smtClean="0">
                <a:latin typeface="Century Gothic" panose="020B0502020202020204" pitchFamily="34" charset="0"/>
              </a:rPr>
              <a:t>Clients </a:t>
            </a:r>
            <a:r>
              <a:rPr lang="en-US" sz="2000" dirty="0">
                <a:latin typeface="Century Gothic" panose="020B0502020202020204" pitchFamily="34" charset="0"/>
              </a:rPr>
              <a:t>who visited the 26 private and 6 public pharmacies of the urban area of Bujumbura from January 2015 and September </a:t>
            </a:r>
            <a:r>
              <a:rPr lang="en-US" sz="2000" dirty="0" smtClean="0">
                <a:latin typeface="Century Gothic" panose="020B0502020202020204" pitchFamily="34" charset="0"/>
              </a:rPr>
              <a:t>2015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Century Gothic" panose="020B0502020202020204" pitchFamily="34" charset="0"/>
              </a:rPr>
              <a:t>Sellers of pharmacies we visited</a:t>
            </a:r>
            <a:endParaRPr lang="fr-FR" sz="2000" b="1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sz="2000" b="1" dirty="0" smtClean="0">
                <a:latin typeface="Century Gothic" panose="020B0502020202020204" pitchFamily="34" charset="0"/>
              </a:rPr>
              <a:t>Sampling</a:t>
            </a:r>
            <a:endParaRPr lang="fr-FR" sz="2000" b="1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Century Gothic" panose="020B0502020202020204" pitchFamily="34" charset="0"/>
              </a:rPr>
              <a:t>Systematic </a:t>
            </a:r>
            <a:r>
              <a:rPr lang="en-US" sz="2000" dirty="0">
                <a:latin typeface="Century Gothic" panose="020B0502020202020204" pitchFamily="34" charset="0"/>
              </a:rPr>
              <a:t>random </a:t>
            </a:r>
            <a:r>
              <a:rPr lang="en-US" sz="2000" dirty="0" smtClean="0">
                <a:latin typeface="Century Gothic" panose="020B0502020202020204" pitchFamily="34" charset="0"/>
              </a:rPr>
              <a:t>sampling</a:t>
            </a:r>
          </a:p>
          <a:p>
            <a:pPr marL="0" indent="0" algn="just">
              <a:buNone/>
            </a:pPr>
            <a:r>
              <a:rPr lang="en-US" sz="2000" dirty="0">
                <a:latin typeface="Century Gothic" panose="020B0502020202020204" pitchFamily="34" charset="0"/>
              </a:rPr>
              <a:t>E</a:t>
            </a:r>
            <a:r>
              <a:rPr lang="en-US" sz="2000" dirty="0" smtClean="0">
                <a:latin typeface="Century Gothic" panose="020B0502020202020204" pitchFamily="34" charset="0"/>
              </a:rPr>
              <a:t>ach </a:t>
            </a:r>
            <a:r>
              <a:rPr lang="en-US" sz="2000" dirty="0">
                <a:latin typeface="Century Gothic" panose="020B0502020202020204" pitchFamily="34" charset="0"/>
              </a:rPr>
              <a:t>4th or 5th </a:t>
            </a:r>
            <a:r>
              <a:rPr lang="en-US" sz="2000" dirty="0" smtClean="0">
                <a:latin typeface="Century Gothic" panose="020B0502020202020204" pitchFamily="34" charset="0"/>
              </a:rPr>
              <a:t>client </a:t>
            </a:r>
            <a:r>
              <a:rPr lang="en-US" sz="2000" dirty="0">
                <a:latin typeface="Century Gothic" panose="020B0502020202020204" pitchFamily="34" charset="0"/>
              </a:rPr>
              <a:t>was asked to complete the </a:t>
            </a:r>
            <a:r>
              <a:rPr lang="en-US" sz="2000" dirty="0" smtClean="0">
                <a:latin typeface="Century Gothic" panose="020B0502020202020204" pitchFamily="34" charset="0"/>
              </a:rPr>
              <a:t>questionnaire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en-US" sz="2000" dirty="0">
                <a:latin typeface="Century Gothic" panose="020B0502020202020204" pitchFamily="34" charset="0"/>
              </a:rPr>
              <a:t>One seller per pharmacy </a:t>
            </a:r>
            <a:r>
              <a:rPr lang="en-US" sz="2000" dirty="0" smtClean="0">
                <a:latin typeface="Century Gothic" panose="020B0502020202020204" pitchFamily="34" charset="0"/>
              </a:rPr>
              <a:t>was </a:t>
            </a:r>
            <a:r>
              <a:rPr lang="en-US" sz="2000" dirty="0">
                <a:latin typeface="Century Gothic" panose="020B0502020202020204" pitchFamily="34" charset="0"/>
              </a:rPr>
              <a:t>also given a specific questionnaire to </a:t>
            </a:r>
            <a:r>
              <a:rPr lang="en-US" sz="2000" dirty="0" smtClean="0">
                <a:latin typeface="Century Gothic" panose="020B0502020202020204" pitchFamily="34" charset="0"/>
              </a:rPr>
              <a:t>complete</a:t>
            </a:r>
          </a:p>
          <a:p>
            <a:pPr marL="0" indent="0" algn="just">
              <a:buNone/>
            </a:pPr>
            <a:r>
              <a:rPr lang="en-US" sz="2000" dirty="0" smtClean="0">
                <a:latin typeface="Century Gothic" panose="020B0502020202020204" pitchFamily="34" charset="0"/>
              </a:rPr>
              <a:t>We alternated visits of those pharmacies after  15 days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en-US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r-FR" sz="2400" dirty="0" smtClean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508"/>
    </mc:Choice>
    <mc:Fallback xmlns="">
      <p:transition spd="slow" advTm="7250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801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404664"/>
            <a:ext cx="8424936" cy="575009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Data collection tools and procedures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>
                <a:latin typeface="Century Gothic" panose="020B0502020202020204" pitchFamily="34" charset="0"/>
              </a:rPr>
              <a:t>Clients were asked to answer an anonymous questionnaire regarding their use of medicines in the eight months preceding the present illness</a:t>
            </a:r>
            <a:r>
              <a:rPr lang="en-US" sz="2200" dirty="0" smtClean="0">
                <a:latin typeface="Century Gothic" panose="020B0502020202020204" pitchFamily="34" charset="0"/>
              </a:rPr>
              <a:t>. Those who had practiced self-medication with antibiotics where asked questions about how they took those medicines, what medicines they used, the reasons that motivated them to choose the antibiotics presented,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 smtClean="0">
                <a:latin typeface="Century Gothic" panose="020B0502020202020204" pitchFamily="34" charset="0"/>
              </a:rPr>
              <a:t>Sellers were asked about their knowledge about self-medication with antibiotics but also about how is organized selling antibiotics in pharmacies they were working for.</a:t>
            </a:r>
          </a:p>
          <a:p>
            <a:pPr marL="0" indent="0" algn="just">
              <a:buNone/>
              <a:tabLst>
                <a:tab pos="4030663" algn="l"/>
              </a:tabLst>
            </a:pPr>
            <a:endParaRPr lang="en-US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Survey tool</a:t>
            </a:r>
          </a:p>
          <a:p>
            <a:pPr marL="0" indent="0" algn="just">
              <a:buNone/>
            </a:pPr>
            <a:r>
              <a:rPr lang="en-US" sz="2400" dirty="0" smtClean="0">
                <a:latin typeface="Century Gothic" panose="020B0502020202020204" pitchFamily="34" charset="0"/>
              </a:rPr>
              <a:t>Questionnaire</a:t>
            </a:r>
          </a:p>
          <a:p>
            <a:pPr marL="0" indent="0" algn="just">
              <a:buNone/>
            </a:pPr>
            <a:r>
              <a:rPr lang="en-US" sz="2400" dirty="0" smtClean="0">
                <a:latin typeface="Century Gothic" panose="020B0502020202020204" pitchFamily="34" charset="0"/>
              </a:rPr>
              <a:t> </a:t>
            </a:r>
            <a:endParaRPr lang="en-US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Data analysis</a:t>
            </a:r>
            <a:r>
              <a:rPr lang="en-US" sz="2400" dirty="0">
                <a:latin typeface="Century Gothic" panose="020B0502020202020204" pitchFamily="34" charset="0"/>
              </a:rPr>
              <a:t> </a:t>
            </a:r>
            <a:endParaRPr lang="fr-FR" sz="2400" dirty="0">
              <a:latin typeface="Century Gothic" panose="020B0502020202020204" pitchFamily="34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200" dirty="0">
                <a:latin typeface="Century Gothic" panose="020B0502020202020204" pitchFamily="34" charset="0"/>
              </a:rPr>
              <a:t>Analyzation with Epi info 3.5.3 using mean and standard deviation for continuous variables, frequencies and proportions for categorical variables.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19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706090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smtClean="0"/>
              <a:t>RESULTS</a:t>
            </a:r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755576" y="6093296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Graph </a:t>
            </a:r>
            <a:r>
              <a:rPr lang="en-US" dirty="0"/>
              <a:t>1</a:t>
            </a:r>
            <a:r>
              <a:rPr lang="en-US" dirty="0" smtClean="0"/>
              <a:t>: </a:t>
            </a:r>
            <a:r>
              <a:rPr lang="en-US" dirty="0"/>
              <a:t>Symptoms leading to </a:t>
            </a:r>
            <a:r>
              <a:rPr lang="en-US" dirty="0" smtClean="0"/>
              <a:t>self-medication with </a:t>
            </a:r>
            <a:r>
              <a:rPr lang="en-US" dirty="0"/>
              <a:t>antibiotics</a:t>
            </a:r>
            <a:endParaRPr lang="fr-FR" b="1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5</a:t>
            </a:fld>
            <a:endParaRPr lang="fr-FR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595384"/>
              </p:ext>
            </p:extLst>
          </p:nvPr>
        </p:nvGraphicFramePr>
        <p:xfrm>
          <a:off x="395536" y="1134036"/>
          <a:ext cx="8291264" cy="4992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105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804"/>
    </mc:Choice>
    <mc:Fallback xmlns="">
      <p:transition spd="slow" advTm="2880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99592" y="5949280"/>
            <a:ext cx="71287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smtClean="0">
                <a:latin typeface="Century Gothic" panose="020B0502020202020204" pitchFamily="34" charset="0"/>
              </a:rPr>
              <a:t>Graph </a:t>
            </a:r>
            <a:r>
              <a:rPr lang="en-US" sz="1600" dirty="0" smtClean="0">
                <a:latin typeface="Century Gothic" panose="020B0502020202020204" pitchFamily="34" charset="0"/>
              </a:rPr>
              <a:t>2: Commonly used antibiotics in self-medication </a:t>
            </a:r>
            <a:endParaRPr lang="fr-FR" sz="1600" b="1" dirty="0">
              <a:latin typeface="Century Gothic" panose="020B0502020202020204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6</a:t>
            </a:fld>
            <a:endParaRPr lang="fr-FR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92958"/>
              </p:ext>
            </p:extLst>
          </p:nvPr>
        </p:nvGraphicFramePr>
        <p:xfrm>
          <a:off x="179512" y="404664"/>
          <a:ext cx="8424936" cy="54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1795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70"/>
    </mc:Choice>
    <mc:Fallback xmlns="">
      <p:transition spd="slow" advTm="1257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-45719"/>
            <a:ext cx="7571184" cy="45719"/>
          </a:xfrm>
        </p:spPr>
        <p:txBody>
          <a:bodyPr>
            <a:noAutofit/>
          </a:bodyPr>
          <a:lstStyle/>
          <a:p>
            <a:endParaRPr lang="fr-FR" sz="32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708096"/>
              </p:ext>
            </p:extLst>
          </p:nvPr>
        </p:nvGraphicFramePr>
        <p:xfrm>
          <a:off x="323528" y="1268761"/>
          <a:ext cx="8363272" cy="5165485"/>
        </p:xfrm>
        <a:graphic>
          <a:graphicData uri="http://schemas.openxmlformats.org/drawingml/2006/table">
            <a:tbl>
              <a:tblPr firstRow="1" firstCol="1" lastRow="1" bandRow="1">
                <a:tableStyleId>{9D7B26C5-4107-4FEC-AEDC-1716B250A1EF}</a:tableStyleId>
              </a:tblPr>
              <a:tblGrid>
                <a:gridCol w="6459147"/>
                <a:gridCol w="1140603"/>
                <a:gridCol w="763522"/>
              </a:tblGrid>
              <a:tr h="576063">
                <a:tc>
                  <a:txBody>
                    <a:bodyPr/>
                    <a:lstStyle/>
                    <a:p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N=192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36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Lack of financial resources enabling access to </a:t>
                      </a:r>
                      <a:r>
                        <a:rPr lang="en-US" sz="2000" dirty="0" smtClean="0">
                          <a:effectLst/>
                        </a:rPr>
                        <a:t>health </a:t>
                      </a:r>
                      <a:r>
                        <a:rPr lang="en-US" sz="2000" dirty="0">
                          <a:effectLst/>
                        </a:rPr>
                        <a:t>care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108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56,25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318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Consideration of the last prescription of the physician for the same symptoms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52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27,08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3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Avoiding queues in public health services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25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13,02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36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Ignorance of the importance of visiting physicians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6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3,12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36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Self assessment of an emergency situation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1,04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36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Trusting the pharmacist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0,52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36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Total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192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100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95536" y="332656"/>
            <a:ext cx="65350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 </a:t>
            </a:r>
            <a:r>
              <a:rPr lang="en-US" sz="2000" dirty="0" smtClean="0">
                <a:latin typeface="Century Gothic" panose="020B0502020202020204" pitchFamily="34" charset="0"/>
              </a:rPr>
              <a:t>Table </a:t>
            </a:r>
            <a:r>
              <a:rPr lang="en-US" sz="2000" dirty="0">
                <a:latin typeface="Century Gothic" panose="020B0502020202020204" pitchFamily="34" charset="0"/>
              </a:rPr>
              <a:t>1</a:t>
            </a:r>
            <a:r>
              <a:rPr lang="en-US" sz="2000" dirty="0" smtClean="0">
                <a:latin typeface="Century Gothic" panose="020B0502020202020204" pitchFamily="34" charset="0"/>
              </a:rPr>
              <a:t>: </a:t>
            </a:r>
            <a:r>
              <a:rPr lang="en-US" sz="2000" dirty="0">
                <a:latin typeface="Century Gothic" panose="020B0502020202020204" pitchFamily="34" charset="0"/>
              </a:rPr>
              <a:t>Reasons to self-medication with antibiotics</a:t>
            </a:r>
            <a:endParaRPr lang="fr-FR" sz="2000" dirty="0">
              <a:latin typeface="Century Gothic" panose="020B0502020202020204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05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54"/>
    </mc:Choice>
    <mc:Fallback xmlns="">
      <p:transition spd="slow" advTm="1845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5937523"/>
          </a:xfrm>
        </p:spPr>
        <p:txBody>
          <a:bodyPr>
            <a:normAutofit/>
          </a:bodyPr>
          <a:lstStyle/>
          <a:p>
            <a:pPr algn="just"/>
            <a:endParaRPr lang="en-US" sz="1600" dirty="0" smtClean="0">
              <a:latin typeface="Century Gothic" panose="020B0502020202020204" pitchFamily="34" charset="0"/>
            </a:endParaRPr>
          </a:p>
          <a:p>
            <a:pPr algn="just"/>
            <a:endParaRPr lang="en-US" sz="1600" dirty="0">
              <a:latin typeface="Century Gothic" panose="020B0502020202020204" pitchFamily="34" charset="0"/>
            </a:endParaRPr>
          </a:p>
          <a:p>
            <a:pPr algn="just"/>
            <a:r>
              <a:rPr lang="en-US" sz="1600" dirty="0" smtClean="0">
                <a:latin typeface="Century Gothic" panose="020B0502020202020204" pitchFamily="34" charset="0"/>
              </a:rPr>
              <a:t>In </a:t>
            </a:r>
            <a:r>
              <a:rPr lang="en-US" sz="1600" b="1" dirty="0" smtClean="0">
                <a:latin typeface="Century Gothic" panose="020B0502020202020204" pitchFamily="34" charset="0"/>
              </a:rPr>
              <a:t>84,4</a:t>
            </a:r>
            <a:r>
              <a:rPr lang="en-US" sz="1600" b="1" dirty="0">
                <a:latin typeface="Century Gothic" panose="020B0502020202020204" pitchFamily="34" charset="0"/>
              </a:rPr>
              <a:t>% </a:t>
            </a:r>
            <a:r>
              <a:rPr lang="en-US" sz="1600" dirty="0">
                <a:latin typeface="Century Gothic" panose="020B0502020202020204" pitchFamily="34" charset="0"/>
              </a:rPr>
              <a:t>of </a:t>
            </a:r>
            <a:r>
              <a:rPr lang="en-US" sz="1600" dirty="0" smtClean="0">
                <a:latin typeface="Century Gothic" panose="020B0502020202020204" pitchFamily="34" charset="0"/>
              </a:rPr>
              <a:t>the cases, self-medicated </a:t>
            </a:r>
            <a:r>
              <a:rPr lang="en-US" sz="1600" dirty="0">
                <a:latin typeface="Century Gothic" panose="020B0502020202020204" pitchFamily="34" charset="0"/>
              </a:rPr>
              <a:t>antibiotics were from community pharmacies. </a:t>
            </a:r>
            <a:endParaRPr lang="en-US" sz="16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en-US" sz="1600" b="1" dirty="0" smtClean="0">
              <a:latin typeface="Century Gothic" panose="020B0502020202020204" pitchFamily="34" charset="0"/>
            </a:endParaRPr>
          </a:p>
          <a:p>
            <a:pPr algn="just"/>
            <a:r>
              <a:rPr lang="en-US" sz="1600" b="1" dirty="0" smtClean="0">
                <a:latin typeface="Century Gothic" panose="020B0502020202020204" pitchFamily="34" charset="0"/>
              </a:rPr>
              <a:t>61.82</a:t>
            </a:r>
            <a:r>
              <a:rPr lang="en-US" sz="1600" b="1" dirty="0">
                <a:latin typeface="Century Gothic" panose="020B0502020202020204" pitchFamily="34" charset="0"/>
              </a:rPr>
              <a:t>% </a:t>
            </a:r>
            <a:r>
              <a:rPr lang="en-US" sz="1600" dirty="0">
                <a:latin typeface="Century Gothic" panose="020B0502020202020204" pitchFamily="34" charset="0"/>
              </a:rPr>
              <a:t>of our participants who practice self-medication to antibiotics normally pay the total amount of the fees without or not </a:t>
            </a:r>
            <a:r>
              <a:rPr lang="en-US" sz="1600" dirty="0" smtClean="0">
                <a:latin typeface="Century Gothic" panose="020B0502020202020204" pitchFamily="34" charset="0"/>
              </a:rPr>
              <a:t>prescription,</a:t>
            </a:r>
          </a:p>
          <a:p>
            <a:pPr marL="0" indent="0" algn="just">
              <a:buNone/>
            </a:pPr>
            <a:endParaRPr lang="fr-FR" sz="1600" dirty="0">
              <a:latin typeface="Century Gothic" panose="020B0502020202020204" pitchFamily="34" charset="0"/>
            </a:endParaRPr>
          </a:p>
          <a:p>
            <a:pPr algn="just"/>
            <a:r>
              <a:rPr lang="en-US" sz="1600" b="1" dirty="0" smtClean="0">
                <a:latin typeface="Century Gothic" panose="020B0502020202020204" pitchFamily="34" charset="0"/>
              </a:rPr>
              <a:t>93,7 % </a:t>
            </a:r>
            <a:r>
              <a:rPr lang="en-US" sz="1600" dirty="0" smtClean="0">
                <a:latin typeface="Century Gothic" panose="020B0502020202020204" pitchFamily="34" charset="0"/>
              </a:rPr>
              <a:t>of the sellers interviewed </a:t>
            </a:r>
            <a:r>
              <a:rPr lang="en-US" sz="1600" dirty="0">
                <a:latin typeface="Century Gothic" panose="020B0502020202020204" pitchFamily="34" charset="0"/>
              </a:rPr>
              <a:t>responded they </a:t>
            </a:r>
            <a:r>
              <a:rPr lang="en-US" sz="1600" b="1" dirty="0">
                <a:latin typeface="Century Gothic" panose="020B0502020202020204" pitchFamily="34" charset="0"/>
              </a:rPr>
              <a:t>often </a:t>
            </a:r>
            <a:r>
              <a:rPr lang="en-US" sz="1600" dirty="0">
                <a:latin typeface="Century Gothic" panose="020B0502020202020204" pitchFamily="34" charset="0"/>
              </a:rPr>
              <a:t>ask a written prescription from those willing to buy antibiotics. Only one person </a:t>
            </a:r>
            <a:r>
              <a:rPr lang="en-US" sz="1600" b="1" dirty="0">
                <a:latin typeface="Century Gothic" panose="020B0502020202020204" pitchFamily="34" charset="0"/>
              </a:rPr>
              <a:t>always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smtClean="0">
                <a:latin typeface="Century Gothic" panose="020B0502020202020204" pitchFamily="34" charset="0"/>
              </a:rPr>
              <a:t>asked </a:t>
            </a:r>
            <a:r>
              <a:rPr lang="en-US" sz="1600" dirty="0">
                <a:latin typeface="Century Gothic" panose="020B0502020202020204" pitchFamily="34" charset="0"/>
              </a:rPr>
              <a:t>for the prescription.     </a:t>
            </a:r>
            <a:endParaRPr lang="en-US" sz="16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en-US" sz="1600" dirty="0" smtClean="0">
                <a:latin typeface="Century Gothic" panose="020B0502020202020204" pitchFamily="34" charset="0"/>
              </a:rPr>
              <a:t>  </a:t>
            </a:r>
            <a:endParaRPr lang="fr-FR" sz="1600" b="1" dirty="0">
              <a:latin typeface="Century Gothic" panose="020B0502020202020204" pitchFamily="34" charset="0"/>
            </a:endParaRPr>
          </a:p>
          <a:p>
            <a:pPr algn="just"/>
            <a:r>
              <a:rPr lang="en-US" sz="1600" b="1" dirty="0">
                <a:latin typeface="Century Gothic" panose="020B0502020202020204" pitchFamily="34" charset="0"/>
              </a:rPr>
              <a:t>82% </a:t>
            </a:r>
            <a:r>
              <a:rPr lang="en-US" sz="1600" dirty="0">
                <a:latin typeface="Century Gothic" panose="020B0502020202020204" pitchFamily="34" charset="0"/>
              </a:rPr>
              <a:t>of the sellers </a:t>
            </a:r>
            <a:r>
              <a:rPr lang="en-US" sz="1600" dirty="0" smtClean="0">
                <a:latin typeface="Century Gothic" panose="020B0502020202020204" pitchFamily="34" charset="0"/>
              </a:rPr>
              <a:t>declared </a:t>
            </a:r>
            <a:r>
              <a:rPr lang="en-US" sz="1600" dirty="0">
                <a:latin typeface="Century Gothic" panose="020B0502020202020204" pitchFamily="34" charset="0"/>
              </a:rPr>
              <a:t>they sell always non prescribed </a:t>
            </a:r>
            <a:r>
              <a:rPr lang="en-US" sz="1600" dirty="0" smtClean="0">
                <a:latin typeface="Century Gothic" panose="020B0502020202020204" pitchFamily="34" charset="0"/>
              </a:rPr>
              <a:t>antibiotics whenever they receive prescription or not from the clients. </a:t>
            </a:r>
          </a:p>
          <a:p>
            <a:pPr marL="0" indent="0" algn="just">
              <a:buNone/>
            </a:pPr>
            <a:endParaRPr lang="en-US" sz="1600" dirty="0" smtClean="0">
              <a:latin typeface="Century Gothic" panose="020B0502020202020204" pitchFamily="34" charset="0"/>
            </a:endParaRPr>
          </a:p>
          <a:p>
            <a:pPr lvl="0" algn="just"/>
            <a:r>
              <a:rPr lang="en-US" sz="1600" dirty="0" smtClean="0">
                <a:latin typeface="Century Gothic" panose="020B0502020202020204" pitchFamily="34" charset="0"/>
              </a:rPr>
              <a:t>Actually in Burundi, </a:t>
            </a:r>
            <a:r>
              <a:rPr lang="en-US" sz="1600" dirty="0">
                <a:latin typeface="Century Gothic" panose="020B0502020202020204" pitchFamily="34" charset="0"/>
              </a:rPr>
              <a:t>there is not yet </a:t>
            </a:r>
            <a:r>
              <a:rPr lang="en-US" sz="1600" dirty="0" smtClean="0">
                <a:latin typeface="Century Gothic" panose="020B0502020202020204" pitchFamily="34" charset="0"/>
              </a:rPr>
              <a:t>policy and control services that are efficient reducing the phenomenon. As an example, there is no policy </a:t>
            </a:r>
            <a:r>
              <a:rPr lang="en-US" sz="1600" dirty="0">
                <a:latin typeface="Century Gothic" panose="020B0502020202020204" pitchFamily="34" charset="0"/>
              </a:rPr>
              <a:t>against commercialization of antibiotics without prescriptions in Burundi.</a:t>
            </a:r>
            <a:endParaRPr lang="fr-FR" sz="16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22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176"/>
    </mc:Choice>
    <mc:Fallback xmlns="">
      <p:transition spd="slow" advTm="8517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211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fr-FR" sz="2800" b="1" dirty="0" smtClean="0">
                <a:latin typeface="Century Gothic" panose="020B0502020202020204" pitchFamily="34" charset="0"/>
              </a:rPr>
              <a:t>DISCUSSION</a:t>
            </a:r>
            <a:endParaRPr lang="fr-FR" sz="2800" b="1" dirty="0">
              <a:latin typeface="Century Gothic" panose="020B050202020202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0" y="1196752"/>
            <a:ext cx="8748464" cy="566124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endParaRPr lang="en-US" sz="1700" dirty="0" err="1">
              <a:latin typeface="Century Gothic" panose="020B0502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700" dirty="0" smtClean="0">
                <a:latin typeface="Century Gothic" panose="020B0502020202020204" pitchFamily="34" charset="0"/>
              </a:rPr>
              <a:t>Frequencies are generally high in countries where similar studies were done (Lithuania (39,9%), Sudan (48%), Nairobi (53.5%), Abu </a:t>
            </a:r>
            <a:r>
              <a:rPr lang="en-US" sz="1700" dirty="0">
                <a:latin typeface="Century Gothic" panose="020B0502020202020204" pitchFamily="34" charset="0"/>
              </a:rPr>
              <a:t>Dhabi (</a:t>
            </a:r>
            <a:r>
              <a:rPr lang="en-US" sz="1700" dirty="0" smtClean="0">
                <a:latin typeface="Century Gothic" panose="020B0502020202020204" pitchFamily="34" charset="0"/>
              </a:rPr>
              <a:t>56%) , Bujumbura (46%)) </a:t>
            </a:r>
            <a:r>
              <a:rPr lang="en-US" sz="1700" dirty="0">
                <a:latin typeface="Century Gothic" panose="020B0502020202020204" pitchFamily="34" charset="0"/>
              </a:rPr>
              <a:t>. </a:t>
            </a:r>
            <a:endParaRPr lang="en-US" sz="17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latin typeface="Century Gothic" panose="020B0502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700" dirty="0">
                <a:latin typeface="Century Gothic" panose="020B0502020202020204" pitchFamily="34" charset="0"/>
              </a:rPr>
              <a:t>S</a:t>
            </a:r>
            <a:r>
              <a:rPr lang="en-US" sz="1700" dirty="0" smtClean="0">
                <a:latin typeface="Century Gothic" panose="020B0502020202020204" pitchFamily="34" charset="0"/>
              </a:rPr>
              <a:t>ymptoms </a:t>
            </a:r>
            <a:r>
              <a:rPr lang="en-US" sz="1700" dirty="0">
                <a:latin typeface="Century Gothic" panose="020B0502020202020204" pitchFamily="34" charset="0"/>
              </a:rPr>
              <a:t>like cough, throat pain, thoracic pain related to pathologies of the respiratory airways motivate most self-medication to antibiotics. In our study, cough is in the second position after abdominal pain in the symptoms motivating self-medication</a:t>
            </a:r>
            <a:r>
              <a:rPr lang="en-US" sz="1700" dirty="0" smtClean="0">
                <a:latin typeface="Century Gothic" panose="020B0502020202020204" pitchFamily="34" charset="0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latin typeface="Century Gothic" panose="020B0502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700" dirty="0" smtClean="0">
                <a:latin typeface="Century Gothic" panose="020B0502020202020204" pitchFamily="34" charset="0"/>
              </a:rPr>
              <a:t>The omnipresence </a:t>
            </a:r>
            <a:r>
              <a:rPr lang="en-US" sz="1700" dirty="0">
                <a:latin typeface="Century Gothic" panose="020B0502020202020204" pitchFamily="34" charset="0"/>
              </a:rPr>
              <a:t>of the molecule of amoxicillin </a:t>
            </a:r>
            <a:r>
              <a:rPr lang="en-US" sz="1700" dirty="0" smtClean="0">
                <a:latin typeface="Century Gothic" panose="020B0502020202020204" pitchFamily="34" charset="0"/>
              </a:rPr>
              <a:t>in our study but also in other similar studies can </a:t>
            </a:r>
            <a:r>
              <a:rPr lang="en-US" sz="1700" dirty="0">
                <a:latin typeface="Century Gothic" panose="020B0502020202020204" pitchFamily="34" charset="0"/>
              </a:rPr>
              <a:t>be explained by the fact the group of beta lactamines is most of the time used for pathologies of the respiratory pathway in outpatients consultation , and consequently they are the most known of the public. </a:t>
            </a:r>
            <a:endParaRPr lang="en-US" sz="1700" dirty="0" smtClean="0">
              <a:latin typeface="Century Gothic" panose="020B0502020202020204" pitchFamily="34" charset="0"/>
            </a:endParaRPr>
          </a:p>
          <a:p>
            <a:endParaRPr lang="en-US" sz="21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A0A-7DDB-4464-BFAD-FE35747A7B0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027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776"/>
    </mc:Choice>
    <mc:Fallback xmlns="">
      <p:transition spd="slow" advTm="8077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3706</TotalTime>
  <Words>777</Words>
  <Application>Microsoft Office PowerPoint</Application>
  <PresentationFormat>Affichage à l'écran (4:3)</PresentationFormat>
  <Paragraphs>135</Paragraphs>
  <Slides>11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INTRODUCTION</vt:lpstr>
      <vt:lpstr>MATERIAL AND METHODS</vt:lpstr>
      <vt:lpstr>Présentation PowerPoint</vt:lpstr>
      <vt:lpstr>RESULTS</vt:lpstr>
      <vt:lpstr>Présentation PowerPoint</vt:lpstr>
      <vt:lpstr>Présentation PowerPoint</vt:lpstr>
      <vt:lpstr>Présentation PowerPoint</vt:lpstr>
      <vt:lpstr>DISCUSSION</vt:lpstr>
      <vt:lpstr>CONCLUSION</vt:lpstr>
      <vt:lpstr>Acknowledgement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182</cp:revision>
  <dcterms:created xsi:type="dcterms:W3CDTF">2016-05-06T08:15:09Z</dcterms:created>
  <dcterms:modified xsi:type="dcterms:W3CDTF">2017-03-30T10:04:21Z</dcterms:modified>
</cp:coreProperties>
</file>