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300" r:id="rId4"/>
    <p:sldId id="326" r:id="rId5"/>
    <p:sldId id="325" r:id="rId6"/>
    <p:sldId id="324" r:id="rId7"/>
    <p:sldId id="316" r:id="rId8"/>
    <p:sldId id="275" r:id="rId9"/>
    <p:sldId id="328" r:id="rId10"/>
    <p:sldId id="327" r:id="rId11"/>
    <p:sldId id="329" r:id="rId12"/>
    <p:sldId id="330" r:id="rId13"/>
    <p:sldId id="331" r:id="rId14"/>
    <p:sldId id="332" r:id="rId15"/>
    <p:sldId id="333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4AFE3-4B21-3B42-A40E-5F3F9ADF0EFF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C5964-BF3C-DD40-86CF-A09E06EBC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Efforts to develop an effective malaria vaccine are yet to be successful and thus chemotherapy may remain the mainstay of malaria control strategy for a long time. 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falciparum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parasite that causes about 90% of all global malaria cases is increasingly becoming resistant to most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antimalarial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drugs in clinical use.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reports from Southeast Asia, of the parasite becoming resistant to the “magic bullet”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artemisinins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last line of defense in malaria chemotherapy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5964-BF3C-DD40-86CF-A09E06EBCA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273884C6-678E-4189-9479-FD1879BB11F3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prstClr val="black"/>
                </a:solidFill>
              </a:rPr>
              <a:t>MKU</a:t>
            </a:r>
          </a:p>
        </p:txBody>
      </p:sp>
    </p:spTree>
    <p:extLst>
      <p:ext uri="{BB962C8B-B14F-4D97-AF65-F5344CB8AC3E}">
        <p14:creationId xmlns:p14="http://schemas.microsoft.com/office/powerpoint/2010/main" val="388601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1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675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68" tIns="46035" rIns="92068" bIns="46035" anchor="ctr"/>
          <a:lstStyle>
            <a:lvl1pPr marL="0" indent="0" algn="ctr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C939-B8DA-41B9-B7F0-6EFB03662A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3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F87D-0505-4A5F-BD2A-3879B57AFD5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03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F45B-3A18-4DCA-B91B-C30B90E0196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0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1846-9200-4514-82E0-B91D8D1A130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6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2868C-3DB8-4BF6-95AF-85E5F5EDBA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9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6F1B-088E-430C-8067-5E948F78292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D75D-E4E4-4111-95F0-65C38B18EA3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37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B5D9E-F1E0-4E42-9B17-1873D7F097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0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9A7D6-4D7A-4708-B808-0B778008D8B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0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C5B7-BD3E-409B-A039-1C9A8CC73E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12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4703-FB3A-4511-A7C5-10BCACE02B1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5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0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2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1723-28D0-6A46-84BE-F8DB700F8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5" rIns="92068" bIns="460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5" rIns="92068" bIns="46035" numCol="1" anchor="ctr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5" rIns="92068" bIns="46035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5" rIns="92068" bIns="46035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0098FA5-39D1-4ECF-AE4E-298379897303}" type="slidenum">
              <a:rPr lang="en-US">
                <a:solidFill>
                  <a:prstClr val="white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529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654" y="2208216"/>
            <a:ext cx="8724900" cy="18457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GB" sz="4900" b="1" dirty="0" smtClean="0">
                <a:solidFill>
                  <a:schemeClr val="bg1"/>
                </a:solidFill>
              </a:rPr>
              <a:t>Fitness </a:t>
            </a:r>
            <a:r>
              <a:rPr lang="en-GB" sz="4900" b="1" dirty="0">
                <a:solidFill>
                  <a:schemeClr val="bg1"/>
                </a:solidFill>
              </a:rPr>
              <a:t>cost of resistance for </a:t>
            </a:r>
            <a:r>
              <a:rPr lang="en-GB" sz="4900" b="1" dirty="0" err="1">
                <a:solidFill>
                  <a:schemeClr val="bg1"/>
                </a:solidFill>
              </a:rPr>
              <a:t>lumefantrine</a:t>
            </a:r>
            <a:r>
              <a:rPr lang="en-GB" sz="4900" b="1" dirty="0">
                <a:solidFill>
                  <a:schemeClr val="bg1"/>
                </a:solidFill>
              </a:rPr>
              <a:t> and </a:t>
            </a:r>
            <a:r>
              <a:rPr lang="en-GB" sz="4900" b="1" dirty="0" err="1">
                <a:solidFill>
                  <a:schemeClr val="bg1"/>
                </a:solidFill>
              </a:rPr>
              <a:t>piperaquine</a:t>
            </a:r>
            <a:r>
              <a:rPr lang="en-GB" sz="4900" b="1" dirty="0">
                <a:solidFill>
                  <a:schemeClr val="bg1"/>
                </a:solidFill>
              </a:rPr>
              <a:t>-resistant </a:t>
            </a:r>
            <a:r>
              <a:rPr lang="en-GB" sz="4900" b="1" i="1" dirty="0">
                <a:solidFill>
                  <a:schemeClr val="bg1"/>
                </a:solidFill>
              </a:rPr>
              <a:t>Plasmodium </a:t>
            </a:r>
            <a:r>
              <a:rPr lang="en-GB" sz="4900" b="1" i="1" dirty="0" err="1">
                <a:solidFill>
                  <a:schemeClr val="bg1"/>
                </a:solidFill>
              </a:rPr>
              <a:t>berghei</a:t>
            </a:r>
            <a:r>
              <a:rPr lang="en-GB" sz="4900" b="1" i="1" dirty="0">
                <a:solidFill>
                  <a:schemeClr val="bg1"/>
                </a:solidFill>
              </a:rPr>
              <a:t> </a:t>
            </a:r>
            <a:r>
              <a:rPr lang="en-GB" sz="4900" b="1" dirty="0">
                <a:solidFill>
                  <a:schemeClr val="bg1"/>
                </a:solidFill>
              </a:rPr>
              <a:t>in a mouse model</a:t>
            </a:r>
            <a:r>
              <a:rPr lang="en-GB" sz="4900" dirty="0">
                <a:solidFill>
                  <a:schemeClr val="bg1"/>
                </a:solidFill>
              </a:rPr>
              <a:t/>
            </a:r>
            <a:br>
              <a:rPr lang="en-GB" sz="4900" dirty="0">
                <a:solidFill>
                  <a:schemeClr val="bg1"/>
                </a:solidFill>
              </a:rPr>
            </a:br>
            <a:endParaRPr lang="en-US" sz="4900" b="1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654" y="4814150"/>
            <a:ext cx="8724900" cy="152855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Francis W. Muregi</a:t>
            </a:r>
            <a:r>
              <a:rPr lang="en-US" sz="2800" b="1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and Winnie R. Gimode</a:t>
            </a:r>
            <a:r>
              <a:rPr lang="en-US" sz="2800" b="1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baseline="30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Mount Kenya University, P.O. Box 342-01000,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Thika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Kenya</a:t>
            </a:r>
          </a:p>
          <a:p>
            <a:r>
              <a:rPr lang="en-US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Kenyatta University, P.O. Box 43844 Nairobi, Kenya</a:t>
            </a:r>
            <a:endParaRPr lang="en-U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" y="617057"/>
            <a:ext cx="8724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400" b="1" baseline="300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East African Health and Scientific Conference </a:t>
            </a:r>
            <a:r>
              <a:rPr lang="en-US" alt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International Health Exhibition and Trade Fair</a:t>
            </a:r>
            <a:endParaRPr lang="en-US" altLang="en-US" sz="2400" b="1" dirty="0">
              <a:solidFill>
                <a:srgbClr val="FFC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9803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Results and Discussion:4</a:t>
            </a:r>
            <a:endParaRPr lang="en-US" sz="36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46161"/>
            <a:ext cx="9144000" cy="798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ct val="20000"/>
              </a:spcBef>
              <a:defRPr/>
            </a:pPr>
            <a:endParaRPr lang="en-US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PQ-resistance is stable and imposes a fitness cost on the resistant line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478" y="1594708"/>
            <a:ext cx="8911988" cy="4562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4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9803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Results and Discussion:5</a:t>
            </a:r>
            <a:endParaRPr lang="en-US" sz="36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06" y="1064525"/>
            <a:ext cx="9027994" cy="5291825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PQR showed significantly low (P&lt;0.05) growth rates (mean </a:t>
            </a:r>
            <a:r>
              <a:rPr lang="en-US" altLang="en-US" dirty="0" err="1">
                <a:solidFill>
                  <a:schemeClr val="bg1"/>
                </a:solidFill>
              </a:rPr>
              <a:t>parasitemia</a:t>
            </a:r>
            <a:r>
              <a:rPr lang="en-US" altLang="en-US" dirty="0">
                <a:solidFill>
                  <a:schemeClr val="bg1"/>
                </a:solidFill>
              </a:rPr>
              <a:t>=5.6) relative to the wild-type parasite (28.4) at D</a:t>
            </a:r>
            <a:r>
              <a:rPr lang="en-US" altLang="en-US" baseline="-25000" dirty="0">
                <a:solidFill>
                  <a:schemeClr val="bg1"/>
                </a:solidFill>
              </a:rPr>
              <a:t>7 </a:t>
            </a:r>
            <a:r>
              <a:rPr lang="en-US" altLang="en-US" dirty="0" smtClean="0">
                <a:solidFill>
                  <a:schemeClr val="bg1"/>
                </a:solidFill>
              </a:rPr>
              <a:t>pi</a:t>
            </a:r>
            <a:endParaRPr lang="en-US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This translates into a five-fold faster growth rate for the wild-type parasite by D</a:t>
            </a:r>
            <a:r>
              <a:rPr lang="en-US" altLang="en-US" baseline="-25000" dirty="0">
                <a:solidFill>
                  <a:schemeClr val="bg1"/>
                </a:solidFill>
              </a:rPr>
              <a:t>7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pi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An overall resistance cost of fitness of </a:t>
            </a:r>
            <a:r>
              <a:rPr lang="en-US" altLang="en-US" b="1" dirty="0">
                <a:solidFill>
                  <a:srgbClr val="FF9900"/>
                </a:solidFill>
              </a:rPr>
              <a:t>80.3</a:t>
            </a:r>
            <a:r>
              <a:rPr lang="en-US" altLang="en-US" dirty="0">
                <a:solidFill>
                  <a:srgbClr val="FF9900"/>
                </a:solidFill>
              </a:rPr>
              <a:t>%</a:t>
            </a:r>
            <a:r>
              <a:rPr lang="en-US" altLang="en-US" dirty="0">
                <a:solidFill>
                  <a:schemeClr val="bg1"/>
                </a:solidFill>
              </a:rPr>
              <a:t> for the PQ-resistant line was realized. </a:t>
            </a:r>
            <a:endParaRPr lang="en-GB" alt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9803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Results and Discussion:6</a:t>
            </a:r>
            <a:endParaRPr lang="en-US" sz="36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2" y="928047"/>
            <a:ext cx="9085997" cy="56365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3000" dirty="0">
                <a:solidFill>
                  <a:schemeClr val="bg1"/>
                </a:solidFill>
              </a:rPr>
              <a:t>Previously, we had shown that parasite resistance to 5-fluoroorate (TS inhibitor) </a:t>
            </a:r>
            <a:r>
              <a:rPr lang="en-GB" sz="3000" b="1" dirty="0">
                <a:solidFill>
                  <a:schemeClr val="bg1"/>
                </a:solidFill>
              </a:rPr>
              <a:t>imposes a fitness cost of </a:t>
            </a:r>
            <a:r>
              <a:rPr lang="en-GB" sz="3000" dirty="0">
                <a:solidFill>
                  <a:schemeClr val="bg1"/>
                </a:solidFill>
              </a:rPr>
              <a:t>resistance of 66.0%, relative to the wild-type (</a:t>
            </a:r>
            <a:r>
              <a:rPr lang="en-GB" sz="3000" dirty="0" err="1">
                <a:solidFill>
                  <a:schemeClr val="bg1"/>
                </a:solidFill>
              </a:rPr>
              <a:t>Muregi</a:t>
            </a:r>
            <a:r>
              <a:rPr lang="en-GB" sz="3000" dirty="0">
                <a:solidFill>
                  <a:schemeClr val="bg1"/>
                </a:solidFill>
              </a:rPr>
              <a:t> et al., 2011</a:t>
            </a:r>
            <a:r>
              <a:rPr lang="en-GB" sz="3000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endParaRPr lang="en-GB" sz="3000" dirty="0">
              <a:solidFill>
                <a:schemeClr val="bg1"/>
              </a:solidFill>
            </a:endParaRPr>
          </a:p>
          <a:p>
            <a:pPr algn="just"/>
            <a:r>
              <a:rPr lang="en-GB" sz="3000" dirty="0">
                <a:solidFill>
                  <a:schemeClr val="bg1"/>
                </a:solidFill>
              </a:rPr>
              <a:t>There are similar reports from studies of other pathogens including different species of bacteria, </a:t>
            </a:r>
            <a:r>
              <a:rPr lang="en-GB" sz="3000" i="1" dirty="0">
                <a:solidFill>
                  <a:schemeClr val="bg1"/>
                </a:solidFill>
              </a:rPr>
              <a:t>Toxoplasma </a:t>
            </a:r>
            <a:r>
              <a:rPr lang="en-GB" sz="3000" i="1" dirty="0" err="1">
                <a:solidFill>
                  <a:schemeClr val="bg1"/>
                </a:solidFill>
              </a:rPr>
              <a:t>gondii</a:t>
            </a:r>
            <a:r>
              <a:rPr lang="en-GB" sz="3000" dirty="0">
                <a:solidFill>
                  <a:schemeClr val="bg1"/>
                </a:solidFill>
              </a:rPr>
              <a:t>, and viruses, indicating concomitant fitness cost in the absence of selection (</a:t>
            </a:r>
            <a:r>
              <a:rPr lang="en-GB" sz="3000" dirty="0" err="1">
                <a:solidFill>
                  <a:schemeClr val="bg1"/>
                </a:solidFill>
              </a:rPr>
              <a:t>Schrag</a:t>
            </a:r>
            <a:r>
              <a:rPr lang="en-GB" sz="3000" dirty="0">
                <a:solidFill>
                  <a:schemeClr val="bg1"/>
                </a:solidFill>
              </a:rPr>
              <a:t> &amp; Perrot, 1996; Levin et al., 2000; Bjorkman  et al., 1998; Bjorkman &amp; </a:t>
            </a:r>
            <a:r>
              <a:rPr lang="en-GB" sz="3000" dirty="0" err="1">
                <a:solidFill>
                  <a:schemeClr val="bg1"/>
                </a:solidFill>
              </a:rPr>
              <a:t>Andersson</a:t>
            </a:r>
            <a:r>
              <a:rPr lang="en-GB" sz="3000" dirty="0">
                <a:solidFill>
                  <a:schemeClr val="bg1"/>
                </a:solidFill>
              </a:rPr>
              <a:t>, 2000; Mariam et al., 2004; </a:t>
            </a:r>
            <a:r>
              <a:rPr lang="en-GB" sz="3000" dirty="0" err="1">
                <a:solidFill>
                  <a:schemeClr val="bg1"/>
                </a:solidFill>
              </a:rPr>
              <a:t>Borman</a:t>
            </a:r>
            <a:r>
              <a:rPr lang="en-GB" sz="3000" dirty="0">
                <a:solidFill>
                  <a:schemeClr val="bg1"/>
                </a:solidFill>
              </a:rPr>
              <a:t>  et al., 1996; Leigh et al., 2003; Lu et al., 2004; </a:t>
            </a:r>
            <a:r>
              <a:rPr lang="en-GB" sz="3000" dirty="0" err="1">
                <a:solidFill>
                  <a:schemeClr val="bg1"/>
                </a:solidFill>
              </a:rPr>
              <a:t>Fohl</a:t>
            </a:r>
            <a:r>
              <a:rPr lang="en-GB" sz="3000" dirty="0">
                <a:solidFill>
                  <a:schemeClr val="bg1"/>
                </a:solidFill>
              </a:rPr>
              <a:t> &amp; </a:t>
            </a:r>
            <a:r>
              <a:rPr lang="en-GB" sz="3000" dirty="0" err="1">
                <a:solidFill>
                  <a:schemeClr val="bg1"/>
                </a:solidFill>
              </a:rPr>
              <a:t>Roos</a:t>
            </a:r>
            <a:r>
              <a:rPr lang="en-GB" sz="3000" dirty="0">
                <a:solidFill>
                  <a:schemeClr val="bg1"/>
                </a:solidFill>
              </a:rPr>
              <a:t>, 2003; </a:t>
            </a:r>
            <a:r>
              <a:rPr lang="en-GB" sz="3000" dirty="0" err="1">
                <a:solidFill>
                  <a:schemeClr val="bg1"/>
                </a:solidFill>
              </a:rPr>
              <a:t>Nagaev</a:t>
            </a:r>
            <a:r>
              <a:rPr lang="en-GB" sz="3000" dirty="0">
                <a:solidFill>
                  <a:schemeClr val="bg1"/>
                </a:solidFill>
              </a:rPr>
              <a:t> et al., 2001)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9803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Conclusion and recommendation</a:t>
            </a:r>
            <a:endParaRPr lang="en-US" sz="36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1474"/>
            <a:ext cx="9085997" cy="5636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 malaria-endemic countries, even partial resumption of drug sensitivity may positively impact public </a:t>
            </a:r>
            <a:r>
              <a:rPr lang="en-US" alt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health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Monitoring development of resistance and prompt withdrawal of drugs from clinical use is necessary to allow for possible re-introduction of these drugs</a:t>
            </a:r>
          </a:p>
          <a:p>
            <a:pPr marL="0" indent="0" algn="ctr">
              <a:buNone/>
            </a:pPr>
            <a:r>
              <a:rPr lang="en-GB" sz="12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_________________________________________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1.Gimode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et al</a:t>
            </a:r>
            <a:r>
              <a:rPr lang="en-GB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 (2015).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Malaria </a:t>
            </a:r>
            <a:r>
              <a:rPr lang="en-GB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Journal14:38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2. </a:t>
            </a:r>
            <a:r>
              <a:rPr lang="en-GB" sz="24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Muregi</a:t>
            </a:r>
            <a:r>
              <a:rPr lang="en-GB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et al. (2011). </a:t>
            </a:r>
            <a:r>
              <a:rPr lang="en-GB" sz="24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Plos</a:t>
            </a:r>
            <a:r>
              <a:rPr lang="en-GB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6(6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):</a:t>
            </a:r>
            <a:r>
              <a:rPr lang="en-GB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e21251</a:t>
            </a:r>
          </a:p>
          <a:p>
            <a:pPr marL="0" indent="0" algn="ctr">
              <a:buNone/>
            </a:pPr>
            <a:endParaRPr lang="en-GB" sz="2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30" y="1295400"/>
            <a:ext cx="8701569" cy="5029200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TTWA</a:t>
            </a:r>
            <a:endParaRPr lang="en-US" sz="2800" dirty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7" y="1707922"/>
            <a:ext cx="2416448" cy="154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04" y="1707923"/>
            <a:ext cx="2447925" cy="15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5600"/>
            <a:ext cx="2373312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31" y="4081172"/>
            <a:ext cx="2430876" cy="1718378"/>
          </a:xfrm>
          <a:prstGeom prst="rect">
            <a:avLst/>
          </a:prstGeom>
        </p:spPr>
      </p:pic>
      <p:pic>
        <p:nvPicPr>
          <p:cNvPr id="1028" name="Picture 4" descr="https://twas.org/sites/all/themes/twa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39" y="4279193"/>
            <a:ext cx="3326628" cy="14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54864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sz="2800" dirty="0" smtClean="0"/>
              <a:t>						</a:t>
            </a:r>
          </a:p>
          <a:p>
            <a:pPr algn="just">
              <a:buFont typeface="Wingdings" pitchFamily="2" charset="2"/>
              <a:buNone/>
            </a:pPr>
            <a:r>
              <a:rPr lang="en-US" sz="2800" dirty="0" smtClean="0"/>
              <a:t>					</a:t>
            </a:r>
          </a:p>
          <a:p>
            <a:pPr algn="just">
              <a:buFont typeface="Wingdings" pitchFamily="2" charset="2"/>
              <a:buNone/>
            </a:pPr>
            <a:r>
              <a:rPr lang="en-US" sz="2800" dirty="0" smtClean="0"/>
              <a:t>				</a:t>
            </a:r>
          </a:p>
          <a:p>
            <a:pPr algn="just">
              <a:buFont typeface="Wingdings" pitchFamily="2" charset="2"/>
              <a:buNone/>
            </a:pPr>
            <a:r>
              <a:rPr lang="en-US" sz="2800" dirty="0" smtClean="0"/>
              <a:t>				</a:t>
            </a:r>
            <a:endParaRPr lang="en-US" dirty="0" smtClean="0"/>
          </a:p>
        </p:txBody>
      </p:sp>
      <p:pic>
        <p:nvPicPr>
          <p:cNvPr id="18436" name="Picture 4" descr="log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00763"/>
            <a:ext cx="762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88E2F01-782C-437A-8CDE-8AE4F5396AF1}" type="slidenum">
              <a:rPr lang="en-US" sz="1400" smtClean="0">
                <a:solidFill>
                  <a:prstClr val="white"/>
                </a:solidFill>
              </a:rPr>
              <a:pPr eaLnBrk="1" hangingPunct="1"/>
              <a:t>15</a:t>
            </a:fld>
            <a:endParaRPr lang="en-US" sz="140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7187" y="342900"/>
            <a:ext cx="6181725" cy="1143000"/>
          </a:xfrm>
        </p:spPr>
        <p:txBody>
          <a:bodyPr/>
          <a:lstStyle/>
          <a:p>
            <a:r>
              <a:rPr lang="en-US" sz="8000" dirty="0">
                <a:solidFill>
                  <a:schemeClr val="tx2">
                    <a:lumMod val="75000"/>
                  </a:schemeClr>
                </a:solidFill>
              </a:rPr>
              <a:t>Thank you</a:t>
            </a:r>
            <a:endParaRPr lang="en-GB" sz="8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Background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9543"/>
            <a:ext cx="9144000" cy="57984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altLang="en-US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Definition and key facts</a:t>
            </a:r>
          </a:p>
          <a:p>
            <a:pPr marL="0" indent="0" algn="just">
              <a:buNone/>
            </a:pPr>
            <a:endParaRPr lang="en-US" altLang="en-US" sz="19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alt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Resistance 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cost of </a:t>
            </a:r>
            <a:r>
              <a:rPr lang="en-US" alt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fitness refer to loss 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of fitness imposed on the </a:t>
            </a:r>
            <a:r>
              <a:rPr lang="en-US" alt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pathogen 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by </a:t>
            </a:r>
            <a:r>
              <a:rPr lang="en-US" alt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resistance</a:t>
            </a:r>
          </a:p>
          <a:p>
            <a:pPr algn="just"/>
            <a:endParaRPr lang="en-US" altLang="en-US" sz="1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Chemotherapy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is the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mainstay of malaria control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strategy</a:t>
            </a:r>
          </a:p>
          <a:p>
            <a:pPr algn="just"/>
            <a:endParaRPr lang="en-US" altLang="en-US" sz="19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Global malaria situation exacerbated by emergence of </a:t>
            </a:r>
            <a:r>
              <a:rPr lang="en-US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drug </a:t>
            </a:r>
            <a:r>
              <a:rPr lang="en-US" u="sng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resistance</a:t>
            </a:r>
          </a:p>
          <a:p>
            <a:pPr algn="just"/>
            <a:endParaRPr lang="en-US" sz="1900" u="sng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Recent reports of resistance to artemisinin combination therapy (ACT) from SE Asia and our region increasing</a:t>
            </a:r>
            <a:endParaRPr lang="en-US" alt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Rationale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28474"/>
            <a:ext cx="9042400" cy="5693001"/>
          </a:xfrm>
        </p:spPr>
        <p:txBody>
          <a:bodyPr>
            <a:normAutofit/>
          </a:bodyPr>
          <a:lstStyle/>
          <a:p>
            <a:pPr algn="ctr"/>
            <a:r>
              <a:rPr lang="en-US" alt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LM and PQ are both long-acting </a:t>
            </a:r>
            <a:r>
              <a:rPr lang="en-US" alt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drugs, with mismatched </a:t>
            </a:r>
            <a:r>
              <a:rPr lang="en-US" altLang="en-US" sz="3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pharmaco</a:t>
            </a:r>
            <a:r>
              <a:rPr lang="en-US" alt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kinetics </a:t>
            </a:r>
            <a:r>
              <a:rPr lang="en-US" alt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with </a:t>
            </a:r>
            <a:r>
              <a:rPr lang="en-US" altLang="en-US" sz="3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artemisinins</a:t>
            </a:r>
            <a:r>
              <a:rPr lang="en-US" alt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which may </a:t>
            </a:r>
            <a:r>
              <a:rPr lang="en-US" alt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promote </a:t>
            </a:r>
            <a:r>
              <a:rPr lang="en-US" alt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 of resistance</a:t>
            </a:r>
          </a:p>
          <a:p>
            <a:pPr marL="0" indent="0" algn="ctr">
              <a:buNone/>
            </a:pPr>
            <a:endParaRPr lang="en-GB" sz="3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GB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greatest impediment to effective malaria control is drug resistance in Plasmodium falciparum, and thus understanding how </a:t>
            </a:r>
            <a:r>
              <a:rPr lang="en-GB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resistance-conferred </a:t>
            </a:r>
            <a:r>
              <a:rPr lang="en-GB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traits may influence parasite fitness </a:t>
            </a:r>
            <a:r>
              <a:rPr lang="en-GB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pathogenicity/virulence  </a:t>
            </a:r>
            <a:r>
              <a:rPr lang="en-GB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may aid in malaria control strategy</a:t>
            </a:r>
            <a:endParaRPr lang="en-US" altLang="en-US" sz="3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Objective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6188"/>
            <a:ext cx="9144000" cy="4936898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find out how resistance against two </a:t>
            </a:r>
            <a:r>
              <a:rPr lang="en-US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quinoline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-based antimalarial drugs, </a:t>
            </a:r>
            <a:r>
              <a:rPr lang="en-US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Lumefantrine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(LM) and </a:t>
            </a:r>
            <a:r>
              <a:rPr lang="en-US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Piperaquine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(PQ), two partner drugs in ACT impacts on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parasite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fitness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Clinical significance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28474"/>
            <a:ext cx="9042400" cy="5693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alt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Behaviour </a:t>
            </a: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GB" alt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drug-resistant mutants </a:t>
            </a:r>
            <a:r>
              <a:rPr lang="en-GB" alt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in the absence of drug is of clinical </a:t>
            </a:r>
            <a:r>
              <a:rPr lang="en-GB" alt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relevance since the drug that induced resistance can be reintroduced </a:t>
            </a:r>
          </a:p>
          <a:p>
            <a:pPr algn="ctr"/>
            <a:endParaRPr lang="en-GB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alt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That is the rationale behind WHO recommendation that at 10% level of resistance, </a:t>
            </a:r>
            <a:r>
              <a:rPr lang="en-US" alt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withdraw the drug: Reports on CQ-resistance phenotypes shrinking in Malawi where withdrawal was done in1993</a:t>
            </a:r>
            <a:endParaRPr lang="en-US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Experimental design and methods</a:t>
            </a:r>
            <a:endParaRPr lang="en-US" sz="36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534" y="1054101"/>
            <a:ext cx="9239534" cy="5803899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Generation of resistance: </a:t>
            </a:r>
            <a:r>
              <a:rPr lang="en-US" sz="26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P. </a:t>
            </a:r>
            <a:r>
              <a:rPr lang="en-US" sz="2600" i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berghei</a:t>
            </a:r>
            <a:r>
              <a:rPr lang="en-US" sz="26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ANKA  subjected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to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LM and PQ pressure using 2% relapses technique (Peters &amp; Robinson, 1999) in mice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over several generations; kindly donated by </a:t>
            </a:r>
            <a:r>
              <a:rPr lang="en-US" sz="26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Dr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Daniel </a:t>
            </a:r>
            <a:r>
              <a:rPr lang="en-US" sz="26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Kiboi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of KEMRI</a:t>
            </a:r>
          </a:p>
          <a:p>
            <a:pPr algn="just"/>
            <a:endParaRPr lang="en-US" sz="2600" dirty="0" smtClean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Resistance cost of fitness; 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Considering the </a:t>
            </a:r>
            <a:r>
              <a:rPr lang="en-GB" sz="2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isogenicity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of the parasites, their growth rate </a:t>
            </a: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(serial passaging in 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wiss albino mice) was 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used as a measure of </a:t>
            </a: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fitness</a:t>
            </a:r>
          </a:p>
          <a:p>
            <a:pPr algn="just">
              <a:buFont typeface="Arial" charset="0"/>
              <a:buChar char="•"/>
              <a:defRPr/>
            </a:pPr>
            <a:endParaRPr lang="en-GB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Percentage % Loss 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of fitness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= </a:t>
            </a: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100 – {(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mean </a:t>
            </a:r>
            <a:r>
              <a:rPr lang="en-GB" sz="2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parasitaemia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mutant/mean </a:t>
            </a:r>
            <a:r>
              <a:rPr lang="en-GB" sz="2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parasitaemia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wildtype</a:t>
            </a: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× </a:t>
            </a:r>
            <a:r>
              <a:rPr lang="en-GB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100</a:t>
            </a: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} ; (</a:t>
            </a:r>
            <a:r>
              <a:rPr lang="en-GB" sz="2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Muregi</a:t>
            </a:r>
            <a:r>
              <a:rPr lang="en-GB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et al. 2011)</a:t>
            </a:r>
            <a:endParaRPr lang="en-US" sz="2600" dirty="0" smtClean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312"/>
            <a:ext cx="9144000" cy="98038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Results and Discussion:1</a:t>
            </a:r>
            <a:br>
              <a:rPr 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endParaRPr lang="en-US" sz="36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64827" y="721506"/>
            <a:ext cx="90177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>
                <a:solidFill>
                  <a:schemeClr val="bg1"/>
                </a:solidFill>
              </a:rPr>
              <a:t>ED</a:t>
            </a:r>
            <a:r>
              <a:rPr lang="en-US" altLang="en-US" sz="2800" baseline="-25000" dirty="0" smtClean="0">
                <a:solidFill>
                  <a:schemeClr val="bg1"/>
                </a:solidFill>
              </a:rPr>
              <a:t>50</a:t>
            </a:r>
            <a:r>
              <a:rPr lang="en-US" altLang="en-US" sz="2800" dirty="0" smtClean="0">
                <a:solidFill>
                  <a:schemeClr val="bg1"/>
                </a:solidFill>
              </a:rPr>
              <a:t> and corresponding I</a:t>
            </a:r>
            <a:r>
              <a:rPr lang="en-US" altLang="en-US" sz="2800" baseline="-25000" dirty="0" smtClean="0">
                <a:solidFill>
                  <a:schemeClr val="bg1"/>
                </a:solidFill>
              </a:rPr>
              <a:t>50</a:t>
            </a:r>
            <a:r>
              <a:rPr lang="en-US" altLang="en-US" sz="2800" dirty="0" smtClean="0">
                <a:solidFill>
                  <a:schemeClr val="bg1"/>
                </a:solidFill>
              </a:rPr>
              <a:t> values of respective parasite lines were obtained to determine the level of resistance</a:t>
            </a:r>
            <a:endParaRPr lang="en-GB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2" y="1878927"/>
            <a:ext cx="9080875" cy="484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9803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Results and Discussion:2</a:t>
            </a:r>
            <a:endParaRPr lang="en-US" sz="36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893774"/>
            <a:ext cx="9048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LM- resistance is unstable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LM-exposed parasites persisted only up to the 16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passage, after which no parasites could be microscopically observed after treatment with 30mg/kg cumulative dose of </a:t>
            </a:r>
            <a:r>
              <a:rPr lang="en-US" dirty="0" smtClean="0">
                <a:solidFill>
                  <a:schemeClr val="bg1"/>
                </a:solidFill>
              </a:rPr>
              <a:t>LM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30684"/>
            <a:ext cx="7467600" cy="4946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9803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Results and Discussion:3</a:t>
            </a:r>
            <a:endParaRPr lang="en-US" sz="36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1723-28D0-6A46-84BE-F8DB700F85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893774"/>
            <a:ext cx="90484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There was no significant difference in %P for the respective parasite lines at D7pi: No fitness cost on the LM-exposed line</a:t>
            </a:r>
            <a:br>
              <a:rPr lang="en-US" altLang="en-U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922" y="1705972"/>
            <a:ext cx="7492621" cy="42462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012" y="5952216"/>
            <a:ext cx="8911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Transience: Is it epigenetic modification? Is it compensatory mutations? What is clinical significance?</a:t>
            </a:r>
            <a:endParaRPr lang="en-US" alt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aring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1852</TotalTime>
  <Words>704</Words>
  <Application>Microsoft Office PowerPoint</Application>
  <PresentationFormat>On-screen Show (4:3)</PresentationFormat>
  <Paragraphs>102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Office Theme</vt:lpstr>
      <vt:lpstr>Soaring</vt:lpstr>
      <vt:lpstr> Fitness cost of resistance for lumefantrine and piperaquine-resistant Plasmodium berghei in a mouse model </vt:lpstr>
      <vt:lpstr>Background</vt:lpstr>
      <vt:lpstr>Rationale</vt:lpstr>
      <vt:lpstr>Objective</vt:lpstr>
      <vt:lpstr>Clinical significance</vt:lpstr>
      <vt:lpstr>Experimental design and methods</vt:lpstr>
      <vt:lpstr>Results and Discussion:1 </vt:lpstr>
      <vt:lpstr>Results and Discussion:2</vt:lpstr>
      <vt:lpstr>Results and Discussion:3</vt:lpstr>
      <vt:lpstr>Results and Discussion:4</vt:lpstr>
      <vt:lpstr>Results and Discussion:5</vt:lpstr>
      <vt:lpstr>Results and Discussion:6</vt:lpstr>
      <vt:lpstr>Conclusion and recommendation</vt:lpstr>
      <vt:lpstr>ACKNOWLEDGEMENTS</vt:lpstr>
      <vt:lpstr>Thank you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quinoline-trioxane and quinoline-chemosensitizer hybrid drugs</dc:title>
  <dc:creator>Muregi</dc:creator>
  <cp:lastModifiedBy>Microsoft</cp:lastModifiedBy>
  <cp:revision>84</cp:revision>
  <dcterms:created xsi:type="dcterms:W3CDTF">2013-08-20T15:44:44Z</dcterms:created>
  <dcterms:modified xsi:type="dcterms:W3CDTF">2017-03-30T11:46:02Z</dcterms:modified>
</cp:coreProperties>
</file>