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1" r:id="rId4"/>
    <p:sldId id="260" r:id="rId5"/>
    <p:sldId id="265" r:id="rId6"/>
    <p:sldId id="280" r:id="rId7"/>
    <p:sldId id="281" r:id="rId8"/>
    <p:sldId id="282" r:id="rId9"/>
    <p:sldId id="284" r:id="rId10"/>
    <p:sldId id="283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978076-3779-4385-88F4-9B6D2002C887}">
          <p14:sldIdLst>
            <p14:sldId id="256"/>
            <p14:sldId id="258"/>
            <p14:sldId id="261"/>
            <p14:sldId id="260"/>
            <p14:sldId id="265"/>
            <p14:sldId id="280"/>
            <p14:sldId id="281"/>
            <p14:sldId id="282"/>
            <p14:sldId id="284"/>
            <p14:sldId id="283"/>
            <p14:sldId id="28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86420" autoAdjust="0"/>
  </p:normalViewPr>
  <p:slideViewPr>
    <p:cSldViewPr snapToGrid="0">
      <p:cViewPr varScale="1">
        <p:scale>
          <a:sx n="63" d="100"/>
          <a:sy n="63" d="100"/>
        </p:scale>
        <p:origin x="-99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720FA-A01F-4737-8D2D-879C2977A201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369FE-C15E-4323-894A-8DD49886B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#_ENREF_2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#_ENREF_3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#_ENREF_2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2014, globally 14.9 million (40%) people living with HIV were receiving ART, of which 13.5 million were in low- and middle-income countries [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WHO,  #157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]. In Uganda, 750,896 (50%) HIV infected people were receiving ART by December 2014 [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UNAIDS,  #138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69FE-C15E-4323-894A-8DD49886B2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04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2014, globally 14.9 million (40%) people living with HIV were receiving ART, of which 13.5 million were in low- and middle-income countries [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WHO,  #157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]. In Uganda, 750,896 (50%) HIV infected people were receiving ART by December 2014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emergence of HIV drug resistance may limit the sustained benefits of antiretroviral therapy (ART) in settings with limited laboratory monitoring and drug options.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69FE-C15E-4323-894A-8DD49886B2E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09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69FE-C15E-4323-894A-8DD49886B2E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16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69FE-C15E-4323-894A-8DD49886B2E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24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69FE-C15E-4323-894A-8DD49886B2E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89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69FE-C15E-4323-894A-8DD49886B2E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9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3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7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5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2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7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7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8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7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4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CCE83-4E73-4A2E-806A-4CCB971C539A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52DB-D574-4F58-8433-1E19BC85FFF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242" y="6311900"/>
            <a:ext cx="2005758" cy="48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4594"/>
            <a:ext cx="12192000" cy="35127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From </a:t>
            </a:r>
            <a:r>
              <a:rPr lang="en-US" sz="3100" b="1" dirty="0"/>
              <a:t>Antiretroviral Therapy Access to provision of Third Line regimens: evidence of HIV Drug Resistance Mutations to first and second line regimens among Ugandan adults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 smtClean="0"/>
              <a:t>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700" b="1" dirty="0" smtClean="0"/>
              <a:t>Dr</a:t>
            </a:r>
            <a:r>
              <a:rPr lang="en-US" sz="2700" dirty="0" smtClean="0"/>
              <a:t>.</a:t>
            </a:r>
            <a:r>
              <a:rPr lang="en-GB" sz="2700" b="1" dirty="0" smtClean="0"/>
              <a:t>Ivan Namakoola</a:t>
            </a:r>
            <a:br>
              <a:rPr lang="en-GB" sz="2700" b="1" dirty="0" smtClean="0"/>
            </a:br>
            <a:r>
              <a:rPr lang="en-GB" sz="2700" b="1" dirty="0"/>
              <a:t>on behalf of the CoLTART study </a:t>
            </a:r>
            <a:r>
              <a:rPr lang="en-GB" sz="2700" b="1" dirty="0" smtClean="0"/>
              <a:t>team</a:t>
            </a:r>
            <a:br>
              <a:rPr lang="en-GB" sz="2700" b="1" dirty="0" smtClean="0"/>
            </a:br>
            <a:r>
              <a:rPr lang="en-GB" sz="2700" b="1" dirty="0"/>
              <a:t>MRC/UVRI, </a:t>
            </a:r>
            <a:r>
              <a:rPr lang="en-GB" sz="2700" b="1" dirty="0" smtClean="0"/>
              <a:t>Entebbe</a:t>
            </a:r>
            <a:r>
              <a:rPr lang="en-GB" sz="3200" b="1" dirty="0" smtClean="0"/>
              <a:t>	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30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069" y="425945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Acknowledgements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070" y="1763336"/>
            <a:ext cx="5157787" cy="368709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research was jointly funded by the </a:t>
            </a:r>
            <a:r>
              <a:rPr lang="en-US" dirty="0"/>
              <a:t>UK Medical Research Council (MRC) and the </a:t>
            </a:r>
            <a:r>
              <a:rPr lang="en-US" dirty="0" smtClean="0"/>
              <a:t>UK Department </a:t>
            </a:r>
            <a:r>
              <a:rPr lang="en-US" dirty="0"/>
              <a:t>for International Development (DFID) under the MRC/DFID Concordant </a:t>
            </a:r>
            <a:r>
              <a:rPr lang="en-US" dirty="0" smtClean="0"/>
              <a:t>agreement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7209" y="1763336"/>
            <a:ext cx="5183188" cy="3684588"/>
          </a:xfrm>
        </p:spPr>
        <p:txBody>
          <a:bodyPr>
            <a:normAutofit/>
          </a:bodyPr>
          <a:lstStyle/>
          <a:p>
            <a:r>
              <a:rPr lang="en-US" dirty="0" err="1" smtClean="0"/>
              <a:t>CoLTART</a:t>
            </a:r>
            <a:r>
              <a:rPr lang="en-US" dirty="0" smtClean="0"/>
              <a:t> </a:t>
            </a:r>
            <a:r>
              <a:rPr lang="en-US" dirty="0"/>
              <a:t>study </a:t>
            </a:r>
            <a:r>
              <a:rPr lang="en-US" dirty="0" smtClean="0"/>
              <a:t>participants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MRC/UVRI Research Unit</a:t>
            </a:r>
          </a:p>
          <a:p>
            <a:pPr marL="457200" lvl="1" indent="0">
              <a:buNone/>
            </a:pPr>
            <a:r>
              <a:rPr lang="en-US" sz="2800" dirty="0" err="1" smtClean="0"/>
              <a:t>CoLTART</a:t>
            </a:r>
            <a:r>
              <a:rPr lang="en-US" sz="2800" dirty="0" smtClean="0"/>
              <a:t> </a:t>
            </a:r>
            <a:r>
              <a:rPr lang="en-US" sz="2800" dirty="0"/>
              <a:t>study </a:t>
            </a:r>
            <a:r>
              <a:rPr lang="en-US" sz="2800" dirty="0" smtClean="0"/>
              <a:t>team</a:t>
            </a:r>
          </a:p>
          <a:p>
            <a:pPr marL="457200" lvl="1" indent="0">
              <a:buNone/>
            </a:pPr>
            <a:r>
              <a:rPr lang="en-US" sz="2800" dirty="0" smtClean="0"/>
              <a:t>CDLS Laboratory</a:t>
            </a:r>
          </a:p>
          <a:p>
            <a:pPr marL="457200" lvl="1" indent="0">
              <a:buNone/>
            </a:pPr>
            <a:r>
              <a:rPr lang="en-US" sz="2800" dirty="0" smtClean="0"/>
              <a:t>Basic Sciences Laboratory</a:t>
            </a:r>
          </a:p>
          <a:p>
            <a:pPr marL="457200" lvl="1" indent="0">
              <a:buNone/>
            </a:pPr>
            <a:r>
              <a:rPr lang="en-US" sz="2800" dirty="0" smtClean="0"/>
              <a:t>Statistics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8758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Thank you.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040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723" y="117994"/>
            <a:ext cx="1168072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endParaRPr lang="en-US" sz="28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Antiretroviral therapy (ART) improves survival of HIV-infected individuals, reduces risk of AIDS and non-AIDS diseases and reduces  HIV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Globally, numbers of new HIV infections and mortality due to AIDS are declining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Acquired HIV drug resistance (HIVDR) limits sustained benefits of lifelong </a:t>
            </a:r>
            <a:r>
              <a:rPr lang="en-US" sz="1600" dirty="0" smtClean="0">
                <a:latin typeface="Century Gothic" panose="020B0502020202020204" pitchFamily="34" charset="0"/>
              </a:rPr>
              <a:t>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Revised ART guidelines in resource limited settings urge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Routine viral load monitoring 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Drug resistance testing at treatment failure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HIV Drug Resistance Surveillance in national programs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HIV drug resistance profiling prior to initiating ART </a:t>
            </a:r>
            <a:r>
              <a:rPr lang="en-US" sz="1600" dirty="0" smtClean="0">
                <a:latin typeface="Century Gothic" panose="020B0502020202020204" pitchFamily="34" charset="0"/>
              </a:rPr>
              <a:t>is </a:t>
            </a:r>
            <a:r>
              <a:rPr lang="en-US" sz="1600" b="1" u="sng" dirty="0" smtClean="0">
                <a:latin typeface="Century Gothic" panose="020B0502020202020204" pitchFamily="34" charset="0"/>
              </a:rPr>
              <a:t>not </a:t>
            </a:r>
            <a:r>
              <a:rPr lang="en-US" sz="1600" b="1" u="sng" dirty="0">
                <a:latin typeface="Century Gothic" panose="020B0502020202020204" pitchFamily="34" charset="0"/>
              </a:rPr>
              <a:t>yet standard HIV care </a:t>
            </a:r>
            <a:r>
              <a:rPr lang="en-US" sz="1600" dirty="0">
                <a:latin typeface="Century Gothic" panose="020B0502020202020204" pitchFamily="34" charset="0"/>
              </a:rPr>
              <a:t>in resource limited settings</a:t>
            </a:r>
          </a:p>
        </p:txBody>
      </p:sp>
    </p:spTree>
    <p:extLst>
      <p:ext uri="{BB962C8B-B14F-4D97-AF65-F5344CB8AC3E}">
        <p14:creationId xmlns:p14="http://schemas.microsoft.com/office/powerpoint/2010/main" val="902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861" y="340676"/>
            <a:ext cx="117397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</a:rPr>
              <a:t>ART roll out in Africa began as an emergency response with no access to wide spread Viral Load monitoring to guide early ART switches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</a:rPr>
              <a:t>In these conditions prolonged viral replication results in acquired HIVDR potentially compromising future treatment options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</a:rPr>
              <a:t>We report on a cross-sectional cohort study to determine patterns of acquired HIVDR among </a:t>
            </a:r>
            <a:r>
              <a:rPr lang="en-US" sz="2400" dirty="0" smtClean="0">
                <a:latin typeface="Century Gothic" panose="020B0502020202020204" pitchFamily="34" charset="0"/>
              </a:rPr>
              <a:t>953  </a:t>
            </a:r>
            <a:r>
              <a:rPr lang="en-US" sz="2400" dirty="0">
                <a:latin typeface="Century Gothic" panose="020B0502020202020204" pitchFamily="34" charset="0"/>
              </a:rPr>
              <a:t>HIV infected adults who had been on ART </a:t>
            </a:r>
            <a:r>
              <a:rPr lang="en-US" sz="2400" dirty="0" smtClean="0">
                <a:latin typeface="Century Gothic" panose="020B0502020202020204" pitchFamily="34" charset="0"/>
              </a:rPr>
              <a:t>for 6 or more months with a </a:t>
            </a:r>
            <a:r>
              <a:rPr lang="en-US" sz="2400" dirty="0">
                <a:latin typeface="Century Gothic" panose="020B0502020202020204" pitchFamily="34" charset="0"/>
              </a:rPr>
              <a:t>median of </a:t>
            </a:r>
            <a:r>
              <a:rPr lang="en-US" sz="2400" dirty="0" smtClean="0">
                <a:latin typeface="Century Gothic" panose="020B0502020202020204" pitchFamily="34" charset="0"/>
              </a:rPr>
              <a:t>9 years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729" y="88496"/>
            <a:ext cx="11872452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</a:p>
          <a:p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cross-sectional study of HIV-Positive adults at enrolment into a prospective clinical cohort established to study the complications of long-term ART (CoLTART).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recruited individuals from </a:t>
            </a: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 ART cohorts; </a:t>
            </a:r>
            <a:endParaRPr lang="en-US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former </a:t>
            </a: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Antiretroviral 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Therapy </a:t>
            </a: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Africa (DART) Trial cohort established in 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2003, and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former Rural Clinical Cohort in south western Uganda </a:t>
            </a:r>
            <a:r>
              <a:rPr lang="en-US" sz="2400" spc="-15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 ART was introduced in </a:t>
            </a:r>
            <a:r>
              <a:rPr lang="en-US" sz="2400" spc="-15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2004. </a:t>
            </a:r>
            <a:endParaRPr lang="en-GB" sz="2400" spc="-15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spc="-15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subject we obtained: ART history, CD4 count and Viral Load at cohort entry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Genotyping was performed on every sample with HIV RNA viral load of ≥ 1000 copies/mL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 drug resistance mutations (DRMs) were interpreted using the Stanford HIVdb Program, the 2009 WHO list for epidemiological surveillance of TDR alongside the IAS 2014 Update of DRMs of HIV-1.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spc="-15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pc="-15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9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6916" y="368710"/>
            <a:ext cx="112825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Findings</a:t>
            </a:r>
          </a:p>
          <a:p>
            <a:endParaRPr lang="en-GB" sz="2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44" y="981244"/>
            <a:ext cx="10516511" cy="48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8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98199" y="719527"/>
          <a:ext cx="9175191" cy="5793736"/>
        </p:xfrm>
        <a:graphic>
          <a:graphicData uri="http://schemas.openxmlformats.org/drawingml/2006/table">
            <a:tbl>
              <a:tblPr firstRow="1" firstCol="1" bandRow="1"/>
              <a:tblGrid>
                <a:gridCol w="30592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3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36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88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participants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 regimen 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line ART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line ART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Females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  (66.4)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  (71.6)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 (55.6)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Males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 (33.6)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 (28.4)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 (44.4)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Age, years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18-34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 (13.6)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 (8.1)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 (25.0)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35-49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  (65.5)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 (67.6)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 (61.1)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50+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 (20.9)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 (24.3)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 (13.9)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HIV subtype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(33.6)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(33.8)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(33.3)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B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 (4.5)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 (4.1)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(5.6)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C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 (5.5)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 (6.8)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(2.8)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 (34.5)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 (29.7)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 (44.4)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CRF01_AE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 (21.8)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 (25.7)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 (13.9)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CD4 cell counts at </a:t>
                      </a:r>
                      <a:r>
                        <a:rPr lang="en-GB" sz="1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cohort</a:t>
                      </a:r>
                      <a:r>
                        <a:rPr lang="en-GB" sz="12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entry </a:t>
                      </a:r>
                      <a:r>
                        <a:rPr lang="en-GB" sz="1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Cells/ml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&lt;=350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  (63.7)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  (60.3)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 (70.6)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351–500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 (25.5)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 (32.4)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 (11.8)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501+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 (10.8)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 (7.4)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 (17.6)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305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duration on ART, years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0-&lt;5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 (13.6)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 (12.2)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 (16.7)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5-&lt;9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 (5.5)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(2.7)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 (11.1)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9+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  (80.9)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  (85.1)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 (72.2)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 on current ART regimen, years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&lt;5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 (17.5)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 (12.2)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 (34.8)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5-&lt;9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 (17.5)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(2.7)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 (65.2)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15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9+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  (64.9)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  (85.1)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   (0.0)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84" marR="45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44578" y="284813"/>
            <a:ext cx="10283252" cy="434714"/>
          </a:xfrm>
        </p:spPr>
        <p:txBody>
          <a:bodyPr>
            <a:noAutofit/>
          </a:bodyPr>
          <a:lstStyle/>
          <a:p>
            <a:pPr algn="l"/>
            <a:r>
              <a:rPr lang="en-GB" altLang="en-US" sz="2400" b="1" smtClean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Characteristics </a:t>
            </a:r>
            <a:r>
              <a:rPr lang="en-GB" altLang="en-US" sz="24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GB" altLang="en-US" sz="2400" b="1" dirty="0" smtClean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subjects  </a:t>
            </a:r>
            <a:r>
              <a:rPr lang="en-GB" altLang="en-US" sz="24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with viral loads ≥1000 copies/ml at </a:t>
            </a:r>
            <a:r>
              <a:rPr lang="en-GB" altLang="en-US" sz="2400" b="1" dirty="0" smtClean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cohort entry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96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942" y="471223"/>
            <a:ext cx="116610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Commonest Clinically Significant Mutations</a:t>
            </a:r>
          </a:p>
          <a:p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00000"/>
              </a:solidFill>
              <a:latin typeface="Calibri" panose="020F0502020204030204" pitchFamily="34" charset="0"/>
              <a:ea typeface="ArialUnicodeMS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65329"/>
              </p:ext>
            </p:extLst>
          </p:nvPr>
        </p:nvGraphicFramePr>
        <p:xfrm>
          <a:off x="530942" y="1675900"/>
          <a:ext cx="11071445" cy="3437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0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38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89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88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189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200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DRM detected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 of samples </a:t>
                      </a:r>
                      <a:endParaRPr lang="en-US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DRM detected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 of samples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DRM detected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 of samples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DRM detected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 of samples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Non Thymidine Analogue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Mutations </a:t>
                      </a:r>
                      <a:endParaRPr lang="en-US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M184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V   20.7%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K65R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8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Thymidine Analogue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Mutations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M41L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K70R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8.0%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8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NNRTI Mutations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K103N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19.0%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G190A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Y181C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6.0%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56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Major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PI Mutations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V82A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7.0%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I54V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M461I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L33I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8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Accessory PI resistance mutations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L10I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27.0%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L10V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12.0%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L10F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5.0%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7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7189" y="419253"/>
            <a:ext cx="10972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this means for 2</a:t>
            </a:r>
            <a:r>
              <a:rPr lang="en-US" sz="2800" b="1" baseline="30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8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treatment options</a:t>
            </a:r>
          </a:p>
          <a:p>
            <a:endParaRPr lang="en-US" sz="20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Of </a:t>
            </a:r>
            <a:r>
              <a:rPr lang="en-US" dirty="0">
                <a:latin typeface="Century Gothic" panose="020B0502020202020204" pitchFamily="34" charset="0"/>
              </a:rPr>
              <a:t>the 7 patients with major PI </a:t>
            </a:r>
            <a:r>
              <a:rPr lang="en-US" dirty="0" smtClean="0">
                <a:latin typeface="Century Gothic" panose="020B0502020202020204" pitchFamily="34" charset="0"/>
              </a:rPr>
              <a:t>DRMs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5 had </a:t>
            </a:r>
            <a:r>
              <a:rPr lang="en-US" u="sng" dirty="0">
                <a:latin typeface="Century Gothic" panose="020B0502020202020204" pitchFamily="34" charset="0"/>
              </a:rPr>
              <a:t>high level resistance </a:t>
            </a:r>
            <a:r>
              <a:rPr lang="en-US" dirty="0">
                <a:latin typeface="Century Gothic" panose="020B0502020202020204" pitchFamily="34" charset="0"/>
              </a:rPr>
              <a:t>to Indinavir, Fosamprenavir, </a:t>
            </a:r>
            <a:r>
              <a:rPr lang="en-US" dirty="0">
                <a:solidFill>
                  <a:srgbClr val="FF0000"/>
                </a:solidFill>
                <a:latin typeface="Century Gothic" panose="020B0502020202020204" pitchFamily="34" charset="0"/>
              </a:rPr>
              <a:t>Atazanavir, Lopinavir </a:t>
            </a:r>
            <a:r>
              <a:rPr lang="en-US" dirty="0">
                <a:latin typeface="Century Gothic" panose="020B0502020202020204" pitchFamily="34" charset="0"/>
              </a:rPr>
              <a:t>and </a:t>
            </a:r>
            <a:r>
              <a:rPr lang="en-US" dirty="0" smtClean="0">
                <a:latin typeface="Century Gothic" panose="020B0502020202020204" pitchFamily="34" charset="0"/>
              </a:rPr>
              <a:t>Nelfinavir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6 </a:t>
            </a:r>
            <a:r>
              <a:rPr lang="en-US" dirty="0">
                <a:latin typeface="Century Gothic" panose="020B0502020202020204" pitchFamily="34" charset="0"/>
              </a:rPr>
              <a:t>of the 7 </a:t>
            </a:r>
            <a:r>
              <a:rPr lang="en-US" dirty="0" smtClean="0">
                <a:latin typeface="Century Gothic" panose="020B0502020202020204" pitchFamily="34" charset="0"/>
              </a:rPr>
              <a:t>retained susceptibility </a:t>
            </a:r>
            <a:r>
              <a:rPr lang="en-US" dirty="0">
                <a:latin typeface="Century Gothic" panose="020B0502020202020204" pitchFamily="34" charset="0"/>
              </a:rPr>
              <a:t>to </a:t>
            </a:r>
            <a:r>
              <a:rPr lang="en-US" u="sng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Darunavir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 and  1 subject expressed </a:t>
            </a:r>
            <a:r>
              <a:rPr lang="en-US" dirty="0">
                <a:latin typeface="Century Gothic" panose="020B0502020202020204" pitchFamily="34" charset="0"/>
              </a:rPr>
              <a:t>low level resistance to </a:t>
            </a:r>
            <a:r>
              <a:rPr lang="en-US" u="sng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Darunavir</a:t>
            </a:r>
            <a:r>
              <a:rPr lang="en-US" dirty="0" smtClean="0">
                <a:latin typeface="Century Gothic" panose="020B0502020202020204" pitchFamily="34" charset="0"/>
              </a:rPr>
              <a:t>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2 subjects expressed </a:t>
            </a:r>
            <a:r>
              <a:rPr lang="en-US" dirty="0">
                <a:latin typeface="Century Gothic" panose="020B0502020202020204" pitchFamily="34" charset="0"/>
              </a:rPr>
              <a:t>susceptibility to </a:t>
            </a:r>
            <a:r>
              <a:rPr lang="en-US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Tipranavir</a:t>
            </a:r>
            <a:r>
              <a:rPr lang="en-US" dirty="0" smtClean="0">
                <a:latin typeface="Century Gothic" panose="020B050202020202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8202" y="3823900"/>
            <a:ext cx="9850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Lopinavir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000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Atazanavir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the main PIs available for 2</a:t>
            </a:r>
            <a:r>
              <a:rPr lang="en-US" sz="2000" baseline="300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treatment in Uganda and in other resource limited settings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3901" y="4863395"/>
            <a:ext cx="73161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Darunavir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only available in limited centers in Uganda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Tipranavir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not listed </a:t>
            </a:r>
            <a:endParaRPr lang="en-US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220" y="408196"/>
            <a:ext cx="116954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Uganda’s Revised ART Policy (2016)</a:t>
            </a:r>
          </a:p>
          <a:p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outine VL </a:t>
            </a: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 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guide early ART switches is now recommended in Uganda, though not </a:t>
            </a: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yet 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widely available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addition, we now recommend HIV phenotyping at 2</a:t>
            </a:r>
            <a:r>
              <a:rPr lang="en-US" sz="2400" baseline="30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regimen failure to permit selection of effective ART for continued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advocacy for access to 3</a:t>
            </a:r>
            <a:r>
              <a:rPr lang="en-US" sz="2400" baseline="300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regimens is ongoing</a:t>
            </a:r>
          </a:p>
          <a:p>
            <a:endParaRPr lang="en-US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Revised Policy now includes introduction of </a:t>
            </a:r>
            <a:r>
              <a:rPr lang="en-US" sz="2400" dirty="0" err="1" smtClean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Dolutegravir</a:t>
            </a:r>
            <a:r>
              <a:rPr lang="en-US" sz="2400" dirty="0" smtClean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new class of ARV into national program</a:t>
            </a:r>
            <a:endParaRPr lang="en-US" sz="2400" dirty="0" smtClean="0">
              <a:solidFill>
                <a:srgbClr val="FF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4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1061</Words>
  <Application>Microsoft Office PowerPoint</Application>
  <PresentationFormat>Custom</PresentationFormat>
  <Paragraphs>232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   From Antiretroviral Therapy Access to provision of Third Line regimens: evidence of HIV Drug Resistance Mutations to first and second line regimens among Ugandan adults     Dr.Ivan Namakoola on behalf of the CoLTART study team MRC/UVRI, Entebbe  </vt:lpstr>
      <vt:lpstr>PowerPoint Presentation</vt:lpstr>
      <vt:lpstr>PowerPoint Presentation</vt:lpstr>
      <vt:lpstr>PowerPoint Presentation</vt:lpstr>
      <vt:lpstr>PowerPoint Presentation</vt:lpstr>
      <vt:lpstr>Characteristics of subjects  with viral loads ≥1000 copies/ml at cohort entry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Antiretroviral Therapy Access to provision of Third Line regimens: evidence of HIV Drug Resistance Mutations to first and second line regimens among Ugandan adults   Dr.Ivan Namakoola on behalf of the CoLTART study team</dc:title>
  <dc:creator>Namakoola</dc:creator>
  <cp:lastModifiedBy>Emmanuel</cp:lastModifiedBy>
  <cp:revision>49</cp:revision>
  <dcterms:created xsi:type="dcterms:W3CDTF">2016-11-16T10:17:15Z</dcterms:created>
  <dcterms:modified xsi:type="dcterms:W3CDTF">2017-03-30T10:02:11Z</dcterms:modified>
</cp:coreProperties>
</file>