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58" r:id="rId2"/>
    <p:sldId id="375" r:id="rId3"/>
    <p:sldId id="361" r:id="rId4"/>
    <p:sldId id="363" r:id="rId5"/>
    <p:sldId id="371" r:id="rId6"/>
    <p:sldId id="381" r:id="rId7"/>
    <p:sldId id="377" r:id="rId8"/>
    <p:sldId id="384" r:id="rId9"/>
    <p:sldId id="379" r:id="rId10"/>
    <p:sldId id="382" r:id="rId11"/>
    <p:sldId id="383" r:id="rId12"/>
    <p:sldId id="387" r:id="rId13"/>
  </p:sldIdLst>
  <p:sldSz cx="9144000" cy="6858000" type="overhead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9EA"/>
    <a:srgbClr val="E146FF"/>
    <a:srgbClr val="FF877F"/>
    <a:srgbClr val="4BFF3B"/>
    <a:srgbClr val="FFE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94" autoAdjust="0"/>
  </p:normalViewPr>
  <p:slideViewPr>
    <p:cSldViewPr>
      <p:cViewPr>
        <p:scale>
          <a:sx n="121" d="100"/>
          <a:sy n="121" d="100"/>
        </p:scale>
        <p:origin x="-744" y="7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Chart%20in%20Microsoft%20Office%20Word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67704465880053"/>
          <c:y val="0.0172272882959567"/>
          <c:w val="0.722440114955056"/>
          <c:h val="0.889898637077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Microsoft Office Word]Sheet1'!$B$1</c:f>
              <c:strCache>
                <c:ptCount val="1"/>
                <c:pt idx="0">
                  <c:v>aeromomnas 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Word]Sheet1'!$B$2:$B$5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'[Chart in Microsoft Office Word]Sheet1'!$C$1</c:f>
              <c:strCache>
                <c:ptCount val="1"/>
                <c:pt idx="0">
                  <c:v>gram negative rods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Word]Sheet1'!$C$2:$C$5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52.0</c:v>
                </c:pt>
                <c:pt idx="3">
                  <c:v>6.0</c:v>
                </c:pt>
              </c:numCache>
            </c:numRef>
          </c:val>
        </c:ser>
        <c:ser>
          <c:idx val="2"/>
          <c:order val="2"/>
          <c:tx>
            <c:strRef>
              <c:f>'[Chart in Microsoft Office Word]Sheet1'!$D$1</c:f>
              <c:strCache>
                <c:ptCount val="1"/>
                <c:pt idx="0">
                  <c:v>gram positive cocci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Word]Sheet1'!$D$2:$D$5</c:f>
              <c:numCache>
                <c:formatCode>General</c:formatCode>
                <c:ptCount val="4"/>
                <c:pt idx="0">
                  <c:v>2.0</c:v>
                </c:pt>
                <c:pt idx="1">
                  <c:v>0.0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3"/>
          <c:order val="3"/>
          <c:tx>
            <c:strRef>
              <c:f>'[Chart in Microsoft Office Word]Sheet1'!$E$1</c:f>
              <c:strCache>
                <c:ptCount val="1"/>
                <c:pt idx="0">
                  <c:v>cns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Word]Sheet1'!$E$2:$E$5</c:f>
              <c:numCache>
                <c:formatCode>General</c:formatCode>
                <c:ptCount val="4"/>
                <c:pt idx="0">
                  <c:v>3.0</c:v>
                </c:pt>
                <c:pt idx="1">
                  <c:v>2.0</c:v>
                </c:pt>
                <c:pt idx="2">
                  <c:v>18.0</c:v>
                </c:pt>
                <c:pt idx="3">
                  <c:v>2.0</c:v>
                </c:pt>
              </c:numCache>
            </c:numRef>
          </c:val>
        </c:ser>
        <c:ser>
          <c:idx val="4"/>
          <c:order val="4"/>
          <c:tx>
            <c:strRef>
              <c:f>'[Chart in Microsoft Office Word]Sheet1'!$F$1</c:f>
              <c:strCache>
                <c:ptCount val="1"/>
                <c:pt idx="0">
                  <c:v>proteus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Word]Sheet1'!$F$2:$F$5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44.0</c:v>
                </c:pt>
                <c:pt idx="3">
                  <c:v>0.0</c:v>
                </c:pt>
              </c:numCache>
            </c:numRef>
          </c:val>
        </c:ser>
        <c:ser>
          <c:idx val="5"/>
          <c:order val="5"/>
          <c:tx>
            <c:strRef>
              <c:f>'[Chart in Microsoft Office Word]Sheet1'!$G$1</c:f>
              <c:strCache>
                <c:ptCount val="1"/>
                <c:pt idx="0">
                  <c:v>E.coli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Word]Sheet1'!$G$2:$G$5</c:f>
              <c:numCache>
                <c:formatCode>General</c:formatCode>
                <c:ptCount val="4"/>
                <c:pt idx="0">
                  <c:v>4.0</c:v>
                </c:pt>
                <c:pt idx="1">
                  <c:v>11.0</c:v>
                </c:pt>
                <c:pt idx="2">
                  <c:v>24.0</c:v>
                </c:pt>
                <c:pt idx="3">
                  <c:v>5.0</c:v>
                </c:pt>
              </c:numCache>
            </c:numRef>
          </c:val>
        </c:ser>
        <c:ser>
          <c:idx val="6"/>
          <c:order val="6"/>
          <c:tx>
            <c:strRef>
              <c:f>'[Chart in Microsoft Office Word]Sheet1'!$H$1</c:f>
              <c:strCache>
                <c:ptCount val="1"/>
                <c:pt idx="0">
                  <c:v>Klebsiella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Word]Sheet1'!$H$2:$H$5</c:f>
              <c:numCache>
                <c:formatCode>General</c:formatCode>
                <c:ptCount val="4"/>
                <c:pt idx="0">
                  <c:v>0.0</c:v>
                </c:pt>
                <c:pt idx="1">
                  <c:v>3.0</c:v>
                </c:pt>
                <c:pt idx="2">
                  <c:v>28.0</c:v>
                </c:pt>
                <c:pt idx="3">
                  <c:v>7.0</c:v>
                </c:pt>
              </c:numCache>
            </c:numRef>
          </c:val>
        </c:ser>
        <c:ser>
          <c:idx val="7"/>
          <c:order val="7"/>
          <c:tx>
            <c:strRef>
              <c:f>'[Chart in Microsoft Office Word]Sheet1'!$I$1</c:f>
              <c:strCache>
                <c:ptCount val="1"/>
                <c:pt idx="0">
                  <c:v>Streptococcus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Word]Sheet1'!$I$2:$I$5</c:f>
              <c:numCache>
                <c:formatCode>General</c:formatCode>
                <c:ptCount val="4"/>
                <c:pt idx="0">
                  <c:v>1.0</c:v>
                </c:pt>
                <c:pt idx="1">
                  <c:v>0.0</c:v>
                </c:pt>
                <c:pt idx="2">
                  <c:v>7.0</c:v>
                </c:pt>
                <c:pt idx="3">
                  <c:v>9.0</c:v>
                </c:pt>
              </c:numCache>
            </c:numRef>
          </c:val>
        </c:ser>
        <c:ser>
          <c:idx val="8"/>
          <c:order val="8"/>
          <c:tx>
            <c:strRef>
              <c:f>'[Chart in Microsoft Office Word]Sheet1'!$J$1</c:f>
              <c:strCache>
                <c:ptCount val="1"/>
                <c:pt idx="0">
                  <c:v>Pseudomonas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Word]Sheet1'!$J$2:$J$5</c:f>
              <c:numCache>
                <c:formatCode>General</c:formatCode>
                <c:ptCount val="4"/>
                <c:pt idx="0">
                  <c:v>4.0</c:v>
                </c:pt>
                <c:pt idx="1">
                  <c:v>0.0</c:v>
                </c:pt>
                <c:pt idx="2">
                  <c:v>29.0</c:v>
                </c:pt>
                <c:pt idx="3">
                  <c:v>2.0</c:v>
                </c:pt>
              </c:numCache>
            </c:numRef>
          </c:val>
        </c:ser>
        <c:ser>
          <c:idx val="9"/>
          <c:order val="9"/>
          <c:tx>
            <c:strRef>
              <c:f>'[Chart in Microsoft Office Word]Sheet1'!$K$1</c:f>
              <c:strCache>
                <c:ptCount val="1"/>
                <c:pt idx="0">
                  <c:v>Staphylococcus sureus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Word]Sheet1'!$K$2:$K$5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37.0</c:v>
                </c:pt>
                <c:pt idx="3">
                  <c:v>3.0</c:v>
                </c:pt>
              </c:numCache>
            </c:numRef>
          </c:val>
        </c:ser>
        <c:ser>
          <c:idx val="10"/>
          <c:order val="10"/>
          <c:tx>
            <c:strRef>
              <c:f>'[Chart in Microsoft Office Word]Sheet1'!$L$1</c:f>
              <c:strCache>
                <c:ptCount val="1"/>
                <c:pt idx="0">
                  <c:v>Enterobacter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Word]Sheet1'!$L$2:$L$5</c:f>
              <c:numCache>
                <c:formatCode>General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12.0</c:v>
                </c:pt>
                <c:pt idx="3">
                  <c:v>2.0</c:v>
                </c:pt>
              </c:numCache>
            </c:numRef>
          </c:val>
        </c:ser>
        <c:ser>
          <c:idx val="11"/>
          <c:order val="11"/>
          <c:tx>
            <c:strRef>
              <c:f>'[Chart in Microsoft Office Word]Sheet1'!$M$1</c:f>
              <c:strCache>
                <c:ptCount val="1"/>
                <c:pt idx="0">
                  <c:v>acinetobacer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Word]Sheet1'!$M$2:$M$5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3.0</c:v>
                </c:pt>
                <c:pt idx="3">
                  <c:v>2.0</c:v>
                </c:pt>
              </c:numCache>
            </c:numRef>
          </c:val>
        </c:ser>
        <c:ser>
          <c:idx val="12"/>
          <c:order val="12"/>
          <c:tx>
            <c:strRef>
              <c:f>'[Chart in Microsoft Office Word]Sheet1'!$N$1</c:f>
              <c:strCache>
                <c:ptCount val="1"/>
                <c:pt idx="0">
                  <c:v>Bacillus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Word]Sheet1'!$N$2:$N$5</c:f>
              <c:numCache>
                <c:formatCode>General</c:formatCode>
                <c:ptCount val="4"/>
                <c:pt idx="0">
                  <c:v>1.0</c:v>
                </c:pt>
                <c:pt idx="1">
                  <c:v>0.0</c:v>
                </c:pt>
                <c:pt idx="2">
                  <c:v>7.0</c:v>
                </c:pt>
                <c:pt idx="3">
                  <c:v>0.0</c:v>
                </c:pt>
              </c:numCache>
            </c:numRef>
          </c:val>
        </c:ser>
        <c:ser>
          <c:idx val="13"/>
          <c:order val="13"/>
          <c:tx>
            <c:strRef>
              <c:f>'[Chart in Microsoft Office Word]Sheet1'!$O$1</c:f>
              <c:strCache>
                <c:ptCount val="1"/>
                <c:pt idx="0">
                  <c:v>Enterococcus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Word]Sheet1'!$O$2:$O$5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3.0</c:v>
                </c:pt>
                <c:pt idx="3">
                  <c:v>0.0</c:v>
                </c:pt>
              </c:numCache>
            </c:numRef>
          </c:val>
        </c:ser>
        <c:ser>
          <c:idx val="14"/>
          <c:order val="14"/>
          <c:tx>
            <c:strRef>
              <c:f>'[Chart in Microsoft Office Word]Sheet1'!$P$1</c:f>
              <c:strCache>
                <c:ptCount val="1"/>
                <c:pt idx="0">
                  <c:v>Morganella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Word]Sheet1'!$P$2:$P$5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</c:numCache>
            </c:numRef>
          </c:val>
        </c:ser>
        <c:ser>
          <c:idx val="15"/>
          <c:order val="15"/>
          <c:tx>
            <c:strRef>
              <c:f>'[Chart in Microsoft Office Word]Sheet1'!$Q$1</c:f>
              <c:strCache>
                <c:ptCount val="1"/>
                <c:pt idx="0">
                  <c:v>Dithroids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Word]Sheet1'!$Q$2:$Q$5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16"/>
          <c:order val="16"/>
          <c:tx>
            <c:strRef>
              <c:f>'[Chart in Microsoft Office Word]Sheet1'!$R$1</c:f>
              <c:strCache>
                <c:ptCount val="1"/>
                <c:pt idx="0">
                  <c:v>Cytrobacter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Word]Sheet1'!$R$2:$R$5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</c:numCache>
            </c:numRef>
          </c:val>
        </c:ser>
        <c:ser>
          <c:idx val="17"/>
          <c:order val="17"/>
          <c:tx>
            <c:strRef>
              <c:f>'[Chart in Microsoft Office Word]Sheet1'!$S$1</c:f>
              <c:strCache>
                <c:ptCount val="1"/>
                <c:pt idx="0">
                  <c:v>Stenotrophomonas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Word]Sheet1'!$S$2:$S$5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</c:numCache>
            </c:numRef>
          </c:val>
        </c:ser>
        <c:ser>
          <c:idx val="18"/>
          <c:order val="18"/>
          <c:tx>
            <c:strRef>
              <c:f>'[Chart in Microsoft Office Word]Sheet1'!$T$1</c:f>
              <c:strCache>
                <c:ptCount val="1"/>
                <c:pt idx="0">
                  <c:v>Serratia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Word]Sheet1'!$T$2:$T$5</c:f>
              <c:numCache>
                <c:formatCode>General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1.0</c:v>
                </c:pt>
              </c:numCache>
            </c:numRef>
          </c:val>
        </c:ser>
        <c:ser>
          <c:idx val="19"/>
          <c:order val="19"/>
          <c:tx>
            <c:strRef>
              <c:f>'[Chart in Microsoft Office Word]Sheet1'!$U$1</c:f>
              <c:strCache>
                <c:ptCount val="1"/>
                <c:pt idx="0">
                  <c:v>Providentia spp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Word]Sheet1'!$U$2:$U$5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4.0</c:v>
                </c:pt>
                <c:pt idx="3">
                  <c:v>0.0</c:v>
                </c:pt>
              </c:numCache>
            </c:numRef>
          </c:val>
        </c:ser>
        <c:ser>
          <c:idx val="20"/>
          <c:order val="20"/>
          <c:tx>
            <c:strRef>
              <c:f>'[Chart in Microsoft Office Word]Sheet1'!$V$1</c:f>
              <c:strCache>
                <c:ptCount val="1"/>
                <c:pt idx="0">
                  <c:v>Unknown</c:v>
                </c:pt>
              </c:strCache>
            </c:strRef>
          </c:tx>
          <c:invertIfNegative val="0"/>
          <c:cat>
            <c:strRef>
              <c:f>'[Chart in Microsoft Office Word]Sheet1'!$A$2:$A$5</c:f>
              <c:strCache>
                <c:ptCount val="4"/>
                <c:pt idx="0">
                  <c:v>Blood </c:v>
                </c:pt>
                <c:pt idx="1">
                  <c:v>Stool</c:v>
                </c:pt>
                <c:pt idx="2">
                  <c:v>Swab</c:v>
                </c:pt>
                <c:pt idx="3">
                  <c:v>Sputum</c:v>
                </c:pt>
              </c:strCache>
            </c:strRef>
          </c:cat>
          <c:val>
            <c:numRef>
              <c:f>'[Chart in Microsoft Office Word]Sheet1'!$V$2:$V$5</c:f>
              <c:numCache>
                <c:formatCode>General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17.0</c:v>
                </c:pt>
                <c:pt idx="3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9743880"/>
        <c:axId val="-2074420072"/>
      </c:barChart>
      <c:catAx>
        <c:axId val="-2119743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endParaRPr lang="en-US"/>
          </a:p>
        </c:txPr>
        <c:crossAx val="-2074420072"/>
        <c:crosses val="autoZero"/>
        <c:auto val="1"/>
        <c:lblAlgn val="ctr"/>
        <c:lblOffset val="100"/>
        <c:noMultiLvlLbl val="0"/>
      </c:catAx>
      <c:valAx>
        <c:axId val="-2074420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endParaRPr lang="en-US"/>
          </a:p>
        </c:txPr>
        <c:crossAx val="-2119743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80302219606"/>
          <c:y val="0.0729733915262993"/>
          <c:w val="0.220459127678366"/>
          <c:h val="0.854052990867502"/>
        </c:manualLayout>
      </c:layout>
      <c:overlay val="0"/>
      <c:txPr>
        <a:bodyPr/>
        <a:lstStyle/>
        <a:p>
          <a:pPr>
            <a:defRPr sz="1000">
              <a:latin typeface="Century Gothic"/>
              <a:cs typeface="Century Gothic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S.AUREUS</c:v>
                </c:pt>
              </c:strCache>
            </c:strRef>
          </c:tx>
          <c:invertIfNegative val="0"/>
          <c:cat>
            <c:strRef>
              <c:f>Sheet1!$A$2:$A$25</c:f>
              <c:strCache>
                <c:ptCount val="16"/>
                <c:pt idx="0">
                  <c:v>ST-1</c:v>
                </c:pt>
                <c:pt idx="1">
                  <c:v>ST-15</c:v>
                </c:pt>
                <c:pt idx="2">
                  <c:v>ST-152</c:v>
                </c:pt>
                <c:pt idx="3">
                  <c:v>ST-1847</c:v>
                </c:pt>
                <c:pt idx="4">
                  <c:v>ST-188</c:v>
                </c:pt>
                <c:pt idx="5">
                  <c:v>ST-22</c:v>
                </c:pt>
                <c:pt idx="6">
                  <c:v>ST-239</c:v>
                </c:pt>
                <c:pt idx="7">
                  <c:v>ST-30</c:v>
                </c:pt>
                <c:pt idx="8">
                  <c:v>ST-5</c:v>
                </c:pt>
                <c:pt idx="9">
                  <c:v>ST-580</c:v>
                </c:pt>
                <c:pt idx="10">
                  <c:v>ST-6</c:v>
                </c:pt>
                <c:pt idx="11">
                  <c:v>ST-8</c:v>
                </c:pt>
                <c:pt idx="12">
                  <c:v>ST-97</c:v>
                </c:pt>
                <c:pt idx="13">
                  <c:v>UNKNWN ST</c:v>
                </c:pt>
                <c:pt idx="14">
                  <c:v>ST-59</c:v>
                </c:pt>
                <c:pt idx="15">
                  <c:v>ST-ND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4.0</c:v>
                </c:pt>
                <c:pt idx="1">
                  <c:v>2.0</c:v>
                </c:pt>
                <c:pt idx="2">
                  <c:v>3.0</c:v>
                </c:pt>
                <c:pt idx="3">
                  <c:v>2.0</c:v>
                </c:pt>
                <c:pt idx="4">
                  <c:v>1.0</c:v>
                </c:pt>
                <c:pt idx="5">
                  <c:v>2.0</c:v>
                </c:pt>
                <c:pt idx="6">
                  <c:v>2.0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7.0</c:v>
                </c:pt>
                <c:pt idx="12">
                  <c:v>1.0</c:v>
                </c:pt>
                <c:pt idx="13">
                  <c:v>2.0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CNS</c:v>
                </c:pt>
              </c:strCache>
            </c:strRef>
          </c:tx>
          <c:invertIfNegative val="0"/>
          <c:cat>
            <c:strRef>
              <c:f>Sheet1!$A$2:$A$25</c:f>
              <c:strCache>
                <c:ptCount val="16"/>
                <c:pt idx="0">
                  <c:v>ST-1</c:v>
                </c:pt>
                <c:pt idx="1">
                  <c:v>ST-15</c:v>
                </c:pt>
                <c:pt idx="2">
                  <c:v>ST-152</c:v>
                </c:pt>
                <c:pt idx="3">
                  <c:v>ST-1847</c:v>
                </c:pt>
                <c:pt idx="4">
                  <c:v>ST-188</c:v>
                </c:pt>
                <c:pt idx="5">
                  <c:v>ST-22</c:v>
                </c:pt>
                <c:pt idx="6">
                  <c:v>ST-239</c:v>
                </c:pt>
                <c:pt idx="7">
                  <c:v>ST-30</c:v>
                </c:pt>
                <c:pt idx="8">
                  <c:v>ST-5</c:v>
                </c:pt>
                <c:pt idx="9">
                  <c:v>ST-580</c:v>
                </c:pt>
                <c:pt idx="10">
                  <c:v>ST-6</c:v>
                </c:pt>
                <c:pt idx="11">
                  <c:v>ST-8</c:v>
                </c:pt>
                <c:pt idx="12">
                  <c:v>ST-97</c:v>
                </c:pt>
                <c:pt idx="13">
                  <c:v>UNKNWN ST</c:v>
                </c:pt>
                <c:pt idx="14">
                  <c:v>ST-59</c:v>
                </c:pt>
                <c:pt idx="15">
                  <c:v>ST-ND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1.0</c:v>
                </c:pt>
                <c:pt idx="15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-2078110248"/>
        <c:axId val="-2072979896"/>
      </c:barChart>
      <c:valAx>
        <c:axId val="-207297989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600">
                    <a:latin typeface="Century Gothic"/>
                    <a:cs typeface="Century Gothic"/>
                  </a:defRPr>
                </a:pPr>
                <a:r>
                  <a:rPr lang="en-US" sz="1600">
                    <a:latin typeface="Century Gothic"/>
                    <a:cs typeface="Century Gothic"/>
                  </a:rPr>
                  <a:t>Frequency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8110248"/>
        <c:crosses val="autoZero"/>
        <c:crossBetween val="between"/>
      </c:valAx>
      <c:catAx>
        <c:axId val="-2078110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Century Gothic"/>
                    <a:cs typeface="Century Gothic"/>
                  </a:defRPr>
                </a:pPr>
                <a:r>
                  <a:rPr lang="en-US" sz="1600">
                    <a:latin typeface="Century Gothic"/>
                    <a:cs typeface="Century Gothic"/>
                  </a:rPr>
                  <a:t>Sequence type(ST)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Century Gothic"/>
                <a:cs typeface="Century Gothic"/>
              </a:defRPr>
            </a:pPr>
            <a:endParaRPr lang="en-US"/>
          </a:p>
        </c:txPr>
        <c:crossAx val="-2072979896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  <c:txPr>
        <a:bodyPr/>
        <a:lstStyle/>
        <a:p>
          <a:pPr>
            <a:defRPr sz="1200">
              <a:latin typeface="Century Gothic"/>
              <a:cs typeface="Century Gothic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11"/>
            <c:bubble3D val="0"/>
            <c:explosion val="38"/>
          </c:dPt>
          <c:cat>
            <c:strRef>
              <c:f>Sheet1!$A$2:$A$27</c:f>
              <c:strCache>
                <c:ptCount val="26"/>
                <c:pt idx="0">
                  <c:v>blaZ</c:v>
                </c:pt>
                <c:pt idx="1">
                  <c:v>aac(6')-aph(2''</c:v>
                </c:pt>
                <c:pt idx="2">
                  <c:v>ant(6)-Ia</c:v>
                </c:pt>
                <c:pt idx="3">
                  <c:v>aph(3')-III, </c:v>
                </c:pt>
                <c:pt idx="4">
                  <c:v>dfrG</c:v>
                </c:pt>
                <c:pt idx="5">
                  <c:v>erm(B</c:v>
                </c:pt>
                <c:pt idx="6">
                  <c:v>erm(C)</c:v>
                </c:pt>
                <c:pt idx="7">
                  <c:v>lsa(A)-like</c:v>
                </c:pt>
                <c:pt idx="8">
                  <c:v>tet(K)</c:v>
                </c:pt>
                <c:pt idx="9">
                  <c:v>tet(M)</c:v>
                </c:pt>
                <c:pt idx="10">
                  <c:v>erm(A)</c:v>
                </c:pt>
                <c:pt idx="11">
                  <c:v>mecA-like</c:v>
                </c:pt>
                <c:pt idx="12">
                  <c:v>spc-like</c:v>
                </c:pt>
                <c:pt idx="13">
                  <c:v>,dfrA23</c:v>
                </c:pt>
                <c:pt idx="14">
                  <c:v>strA</c:v>
                </c:pt>
                <c:pt idx="15">
                  <c:v>strB</c:v>
                </c:pt>
                <c:pt idx="16">
                  <c:v>sul1</c:v>
                </c:pt>
                <c:pt idx="17">
                  <c:v>sul2</c:v>
                </c:pt>
                <c:pt idx="18">
                  <c:v>tet(31)-like</c:v>
                </c:pt>
                <c:pt idx="19">
                  <c:v>tet(G)</c:v>
                </c:pt>
                <c:pt idx="20">
                  <c:v>fosA</c:v>
                </c:pt>
                <c:pt idx="21">
                  <c:v>,lnu(A)-like</c:v>
                </c:pt>
                <c:pt idx="22">
                  <c:v>msr(A)-like</c:v>
                </c:pt>
                <c:pt idx="23">
                  <c:v>mph(C</c:v>
                </c:pt>
                <c:pt idx="24">
                  <c:v>,aadB-like</c:v>
                </c:pt>
                <c:pt idx="25">
                  <c:v>blaCARB-2,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26.0</c:v>
                </c:pt>
                <c:pt idx="1">
                  <c:v>14.0</c:v>
                </c:pt>
                <c:pt idx="2">
                  <c:v>3.0</c:v>
                </c:pt>
                <c:pt idx="3">
                  <c:v>3.0</c:v>
                </c:pt>
                <c:pt idx="4">
                  <c:v>17.0</c:v>
                </c:pt>
                <c:pt idx="5">
                  <c:v>1.0</c:v>
                </c:pt>
                <c:pt idx="6">
                  <c:v>14.0</c:v>
                </c:pt>
                <c:pt idx="7">
                  <c:v>1.0</c:v>
                </c:pt>
                <c:pt idx="8">
                  <c:v>11.0</c:v>
                </c:pt>
                <c:pt idx="9">
                  <c:v>4.0</c:v>
                </c:pt>
                <c:pt idx="10">
                  <c:v>2.0</c:v>
                </c:pt>
                <c:pt idx="11">
                  <c:v>13.0</c:v>
                </c:pt>
                <c:pt idx="12">
                  <c:v>2.0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3064D7E-3B11-C949-8FFA-F2BF3BE7D0D5}" type="datetimeFigureOut">
              <a:rPr lang="en-US"/>
              <a:pPr>
                <a:defRPr/>
              </a:pPr>
              <a:t>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4E07FF-B60F-B048-A80E-2A8C115E5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66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E5C0092-6EB6-A94D-83C3-C685E5FF6D72}" type="datetimeFigureOut">
              <a:rPr lang="en-US"/>
              <a:pPr>
                <a:defRPr/>
              </a:pPr>
              <a:t>2/19/17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A1CE5EE-2106-9247-8E01-5542F698E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0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100">
                <a:latin typeface="Times New Roman" charset="0"/>
                <a:cs typeface="Times New Roman" charset="0"/>
              </a:rPr>
              <a:t>Enrolled 575 patients, total Samples-590</a:t>
            </a:r>
          </a:p>
          <a:p>
            <a:pPr lvl="1"/>
            <a:r>
              <a:rPr lang="en-US" sz="1100">
                <a:latin typeface="Times New Roman" charset="0"/>
                <a:cs typeface="Times New Roman" charset="0"/>
              </a:rPr>
              <a:t>Wound/pus swabs_286</a:t>
            </a:r>
          </a:p>
          <a:p>
            <a:pPr lvl="1"/>
            <a:r>
              <a:rPr lang="en-US" sz="1100">
                <a:latin typeface="Times New Roman" charset="0"/>
                <a:cs typeface="Times New Roman" charset="0"/>
              </a:rPr>
              <a:t>Blood samples_126</a:t>
            </a:r>
          </a:p>
          <a:p>
            <a:pPr lvl="1"/>
            <a:r>
              <a:rPr lang="en-US" sz="1100">
                <a:latin typeface="Times New Roman" charset="0"/>
                <a:cs typeface="Times New Roman" charset="0"/>
              </a:rPr>
              <a:t>Sputum_122</a:t>
            </a:r>
          </a:p>
          <a:p>
            <a:pPr lvl="1"/>
            <a:r>
              <a:rPr lang="en-US" sz="1100">
                <a:latin typeface="Times New Roman" charset="0"/>
                <a:cs typeface="Times New Roman" charset="0"/>
              </a:rPr>
              <a:t>Stool_56</a:t>
            </a:r>
          </a:p>
          <a:p>
            <a:r>
              <a:rPr lang="en-US" sz="1100">
                <a:latin typeface="Times New Roman" charset="0"/>
                <a:cs typeface="Times New Roman" charset="0"/>
              </a:rPr>
              <a:t>Culture positive 249 (42.2%) –total isolates 377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B113E3-4342-024E-A6D3-7925C874F753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1CE5EE-2106-9247-8E01-5542F698E6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7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FC9-6961-014F-9271-AEF9702CBC0D}" type="datetime1">
              <a:rPr lang="en-US"/>
              <a:pPr>
                <a:defRPr/>
              </a:pPr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3ADE2-987A-954A-8087-F33A5BEB5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2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772A8-EB05-6F45-B7C7-88867F7B0436}" type="datetime1">
              <a:rPr lang="en-US"/>
              <a:pPr>
                <a:defRPr/>
              </a:pPr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4341C-04A3-AF43-B56E-87B891038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2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C33FA32-0249-4344-804D-A5877144F96D}" type="datetime1">
              <a:rPr lang="en-US"/>
              <a:pPr>
                <a:defRPr/>
              </a:pPr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46D434B-F1FB-8C45-BCDE-2E205F03F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bi.ac.uk/ena" TargetMode="Externa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oleObject" Target="../embeddings/oleObject4.bin"/><Relationship Id="rId13" Type="http://schemas.openxmlformats.org/officeDocument/2006/relationships/oleObject" Target="../embeddings/Microsoft_Excel_97_-_2004_Worksheet4.xls"/><Relationship Id="rId1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8.png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Microsoft_Excel_97_-_2004_Worksheet2.xls"/><Relationship Id="rId8" Type="http://schemas.openxmlformats.org/officeDocument/2006/relationships/image" Target="../media/image9.png"/><Relationship Id="rId9" Type="http://schemas.openxmlformats.org/officeDocument/2006/relationships/oleObject" Target="../embeddings/oleObject3.bin"/><Relationship Id="rId10" Type="http://schemas.openxmlformats.org/officeDocument/2006/relationships/oleObject" Target="../embeddings/Microsoft_Excel_97_-_2004_Worksheet3.xls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ge.cbs.dtu.dk/services/all.php" TargetMode="Externa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ctrTitle"/>
          </p:nvPr>
        </p:nvSpPr>
        <p:spPr>
          <a:xfrm>
            <a:off x="381000" y="914400"/>
            <a:ext cx="8077200" cy="22098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THE 6</a:t>
            </a:r>
            <a:r>
              <a:rPr lang="en-US" sz="2800" b="1" baseline="30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TH</a:t>
            </a:r>
            <a:r>
              <a:rPr lang="en-US" sz="2800" b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 HEALTH AND SCIENTIFIC CONFERENCE &amp; INTERNATIONAL HEALTH EXHIBITION AND TRADE FAIR 29</a:t>
            </a:r>
            <a:r>
              <a:rPr lang="en-US" sz="2800" b="1" baseline="30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th</a:t>
            </a:r>
            <a:r>
              <a:rPr lang="en-US" sz="2800" b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 – 31</a:t>
            </a:r>
            <a:r>
              <a:rPr lang="en-US" sz="2800" b="1" baseline="30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st</a:t>
            </a:r>
            <a:r>
              <a:rPr lang="en-US" sz="2800" b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 MARCH 2017, BUJUMBURA BURUNDI</a:t>
            </a:r>
            <a:r>
              <a:rPr lang="en-US" sz="2800">
                <a:solidFill>
                  <a:srgbClr val="0000FF"/>
                </a:solidFill>
                <a:latin typeface="Century Gothic" charset="0"/>
                <a:cs typeface="Century Gothic" charset="0"/>
              </a:rPr>
              <a:t/>
            </a:r>
            <a:br>
              <a:rPr lang="en-US" sz="2800">
                <a:solidFill>
                  <a:srgbClr val="0000FF"/>
                </a:solidFill>
                <a:latin typeface="Century Gothic" charset="0"/>
                <a:cs typeface="Century Gothic" charset="0"/>
              </a:rPr>
            </a:br>
            <a:r>
              <a:rPr lang="en-US" sz="2800">
                <a:latin typeface="Century Gothic" charset="0"/>
                <a:cs typeface="Century Gothic" charset="0"/>
              </a:rPr>
              <a:t> </a:t>
            </a:r>
            <a:br>
              <a:rPr lang="en-US" sz="2800">
                <a:latin typeface="Century Gothic" charset="0"/>
                <a:cs typeface="Century Gothic" charset="0"/>
              </a:rPr>
            </a:br>
            <a:endParaRPr lang="en-US" sz="280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43200"/>
            <a:ext cx="7391400" cy="3733800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Hospital Epidemiology Of Methicillin –Resistant </a:t>
            </a:r>
            <a:r>
              <a:rPr lang="en-US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Staphylococcus aureus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 (MRSA) In A Tertiary Care Hospital In Moshi Tanzania As Determined By Whole Genome Sequencing </a:t>
            </a:r>
            <a:endParaRPr lang="en-US" sz="2400" b="1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Happiness Houka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Kumburu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Tolbert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Sonda,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Marco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Zwetselaar,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Oksana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Lukjancenko,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Pimlapas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Leetcharoenphon,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Michael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Alifrangis,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Ole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Lund,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Blandina Theophil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Mmbaga</a:t>
            </a:r>
            <a:r>
              <a:rPr lang="en-US" sz="1400" baseline="300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Gibson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Kibiki, 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Frank M.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Aarestrup</a:t>
            </a:r>
          </a:p>
          <a:p>
            <a:pPr>
              <a:defRPr/>
            </a:pPr>
            <a:endParaRPr lang="en-US" sz="1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GB" sz="1000" b="1" dirty="0">
                <a:solidFill>
                  <a:srgbClr val="000000"/>
                </a:solidFill>
                <a:latin typeface="Century Gothic"/>
                <a:cs typeface="Century Gothic"/>
              </a:rPr>
              <a:t>Kilimanjaro Clinical Research Institute, Moshi, Tanzania</a:t>
            </a:r>
            <a:endParaRPr lang="en-US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GB" sz="1000" b="1" dirty="0">
                <a:solidFill>
                  <a:srgbClr val="000000"/>
                </a:solidFill>
                <a:latin typeface="Century Gothic"/>
                <a:cs typeface="Century Gothic"/>
              </a:rPr>
              <a:t>Kilimanjaro Christian Medical Centre, Moshi, Tanzania</a:t>
            </a:r>
            <a:endParaRPr lang="en-US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GB" sz="1000" b="1" dirty="0">
                <a:solidFill>
                  <a:srgbClr val="000000"/>
                </a:solidFill>
                <a:latin typeface="Century Gothic"/>
                <a:cs typeface="Century Gothic"/>
              </a:rPr>
              <a:t>Kilimanjaro Christian Medical University College, Moshi, Tanzania</a:t>
            </a:r>
          </a:p>
          <a:p>
            <a:pPr>
              <a:defRPr/>
            </a:pPr>
            <a:r>
              <a:rPr lang="en-GB" sz="1000" b="1" dirty="0">
                <a:solidFill>
                  <a:srgbClr val="000000"/>
                </a:solidFill>
                <a:latin typeface="Century Gothic"/>
                <a:cs typeface="Century Gothic"/>
              </a:rPr>
              <a:t>Centre for Medical Parasitology, Department of Immunology and Microbiology, University of Copenhagen, Denmark</a:t>
            </a:r>
            <a:endParaRPr lang="en-US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Century Gothic"/>
                <a:cs typeface="Century Gothic"/>
              </a:rPr>
              <a:t>Centre for Biological Sequence Analysis, Department of Bioinformatics, Technical University of Denmark</a:t>
            </a:r>
          </a:p>
          <a:p>
            <a:pPr>
              <a:defRPr/>
            </a:pPr>
            <a:r>
              <a:rPr lang="en-GB" sz="1000" b="1" dirty="0">
                <a:solidFill>
                  <a:srgbClr val="000000"/>
                </a:solidFill>
                <a:latin typeface="Century Gothic"/>
                <a:cs typeface="Century Gothic"/>
              </a:rPr>
              <a:t>DTU-Food, Technical University of Denmark</a:t>
            </a:r>
            <a:endParaRPr lang="en-US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defRPr/>
            </a:pPr>
            <a:endParaRPr lang="en-US" sz="1600" baseline="300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defRPr/>
            </a:pPr>
            <a:endParaRPr lang="en-US" sz="1000" baseline="30000" dirty="0" smtClean="0">
              <a:latin typeface="Century Gothic"/>
              <a:cs typeface="Century Gothic"/>
            </a:endParaRPr>
          </a:p>
          <a:p>
            <a:pPr algn="l">
              <a:defRPr/>
            </a:pPr>
            <a:endParaRPr lang="en-US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l">
              <a:defRPr/>
            </a:pPr>
            <a:endParaRPr lang="en-US" sz="1000" b="1" dirty="0"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1600" dirty="0">
                <a:latin typeface="Century Gothic"/>
                <a:cs typeface="Century Gothic"/>
              </a:rPr>
              <a:t> </a:t>
            </a:r>
          </a:p>
          <a:p>
            <a:pPr algn="l">
              <a:defRPr/>
            </a:pPr>
            <a:endParaRPr lang="en-US" sz="24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CD9AE8-82B7-7841-9E85-CB930E00916A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229600" cy="1143000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For the most common MLST (sequence type-8), additional 24-genome  from ENA </a:t>
            </a:r>
            <a:r>
              <a:rPr lang="en-US" sz="1400" dirty="0" smtClean="0">
                <a:latin typeface="Century Gothic"/>
                <a:cs typeface="Century Gothic"/>
              </a:rPr>
              <a:t/>
            </a:r>
            <a:br>
              <a:rPr lang="en-US" sz="1400" dirty="0" smtClean="0">
                <a:latin typeface="Century Gothic"/>
                <a:cs typeface="Century Gothic"/>
              </a:rPr>
            </a:br>
            <a:r>
              <a:rPr lang="en-US" sz="1400" dirty="0" smtClean="0">
                <a:latin typeface="Century Gothic"/>
                <a:cs typeface="Century Gothic"/>
              </a:rPr>
              <a:t>(</a:t>
            </a:r>
            <a:r>
              <a:rPr lang="en-US" sz="1400" u="sng" dirty="0">
                <a:latin typeface="Century Gothic"/>
                <a:cs typeface="Century Gothic"/>
                <a:hlinkClick r:id="rId2"/>
              </a:rPr>
              <a:t>http://www.ebi.ac.uk/ena</a:t>
            </a:r>
            <a:r>
              <a:rPr lang="en-US" sz="1400" dirty="0">
                <a:latin typeface="Century Gothic"/>
                <a:cs typeface="Century Gothic"/>
              </a:rPr>
              <a:t>) and the isolates were compared using single nucleotide polymorphisms (SNPs).</a:t>
            </a:r>
            <a:br>
              <a:rPr lang="en-US" sz="1400" dirty="0">
                <a:latin typeface="Century Gothic"/>
                <a:cs typeface="Century Gothic"/>
              </a:rPr>
            </a:b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4341C-04A3-AF43-B56E-87B8910380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Content Placeholder 3" descr="Macintosh HD:Users:HJHK:Desktop:SNPtree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7" r="-3467"/>
          <a:stretch>
            <a:fillRect/>
          </a:stretch>
        </p:blipFill>
        <p:spPr>
          <a:xfrm>
            <a:off x="457200" y="1219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2965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941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1400" dirty="0">
                <a:latin typeface="Century Gothic"/>
                <a:cs typeface="Century Gothic"/>
              </a:rPr>
              <a:t>SNP sequences were used for reconstructing temporal phylogenetic tree, using Bayesian Evolutionary Analysis Sampling Trees version 1.8.3 (BEAST) to estimate mutation rate and divergence time. </a:t>
            </a:r>
            <a:br>
              <a:rPr lang="en-US" sz="1400" dirty="0">
                <a:latin typeface="Century Gothic"/>
                <a:cs typeface="Century Gothic"/>
              </a:rPr>
            </a:br>
            <a:r>
              <a:rPr lang="en-US" sz="1400" dirty="0">
                <a:latin typeface="Century Gothic"/>
                <a:cs typeface="Century Gothic"/>
              </a:rPr>
              <a:t/>
            </a:r>
            <a:br>
              <a:rPr lang="en-US" sz="1400" dirty="0">
                <a:latin typeface="Century Gothic"/>
                <a:cs typeface="Century Gothic"/>
              </a:rPr>
            </a:b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4341C-04A3-AF43-B56E-87B8910380E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Content Placeholder 3" descr="Macintosh HD:Users:HJHK:Desktop:gradient beast copy.jp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1" r="-667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1214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90600"/>
            <a:ext cx="3162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10904"/>
            <a:ext cx="8229600" cy="674896"/>
          </a:xfrm>
        </p:spPr>
        <p:txBody>
          <a:bodyPr/>
          <a:lstStyle/>
          <a:p>
            <a:r>
              <a:rPr lang="en-US" sz="2800" b="1" dirty="0">
                <a:latin typeface="Century Gothic"/>
                <a:cs typeface="Century Gothic"/>
              </a:rPr>
              <a:t>Acknowledgements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3452813" y="4687888"/>
            <a:ext cx="3024187" cy="3455570"/>
            <a:chOff x="0" y="4688259"/>
            <a:chExt cx="3024188" cy="6157545"/>
          </a:xfrm>
        </p:grpSpPr>
        <p:pic>
          <p:nvPicPr>
            <p:cNvPr id="4199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88259"/>
              <a:ext cx="3024188" cy="250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7" name="TextBox 1"/>
            <p:cNvSpPr txBox="1">
              <a:spLocks noChangeArrowheads="1"/>
            </p:cNvSpPr>
            <p:nvPr/>
          </p:nvSpPr>
          <p:spPr bwMode="auto">
            <a:xfrm>
              <a:off x="280987" y="7061618"/>
              <a:ext cx="2363499" cy="378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Century Gothic"/>
                  <a:ea typeface="MS PGothic" charset="0"/>
                  <a:cs typeface="Century Gothic"/>
                </a:rPr>
                <a:t>Michael Alifrangis</a:t>
              </a:r>
            </a:p>
            <a:p>
              <a:pPr eaLnBrk="1" hangingPunct="1"/>
              <a:endParaRPr lang="en-US" sz="2800" b="1" dirty="0">
                <a:solidFill>
                  <a:schemeClr val="tx2"/>
                </a:solidFill>
                <a:latin typeface="Arial Narrow" charset="0"/>
                <a:ea typeface="MS PGothic" charset="0"/>
                <a:cs typeface="MS PGothic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Trebuchet MS" charset="0"/>
                <a:cs typeface="Trebuchet MS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Trebuchet MS" charset="0"/>
                <a:cs typeface="Trebuchet MS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Trebuchet MS" charset="0"/>
                <a:cs typeface="Trebuchet MS" charset="0"/>
              </a:endParaRPr>
            </a:p>
          </p:txBody>
        </p:sp>
      </p:grp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6388100" y="3124200"/>
            <a:ext cx="2984500" cy="4488357"/>
            <a:chOff x="6464300" y="3048000"/>
            <a:chExt cx="2984500" cy="4487760"/>
          </a:xfrm>
        </p:grpSpPr>
        <p:pic>
          <p:nvPicPr>
            <p:cNvPr id="41994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300" y="3048000"/>
              <a:ext cx="2679700" cy="161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5" name="TextBox 1"/>
            <p:cNvSpPr txBox="1">
              <a:spLocks noChangeArrowheads="1"/>
            </p:cNvSpPr>
            <p:nvPr/>
          </p:nvSpPr>
          <p:spPr bwMode="auto">
            <a:xfrm>
              <a:off x="6477000" y="4766140"/>
              <a:ext cx="2971800" cy="2769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  <a:latin typeface="Century Gothic"/>
                  <a:ea typeface="MS PGothic" charset="0"/>
                  <a:cs typeface="Century Gothic"/>
                </a:rPr>
                <a:t>Prof Ole Lund</a:t>
              </a:r>
            </a:p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  <a:latin typeface="Century Gothic"/>
                  <a:ea typeface="MS PGothic" charset="0"/>
                  <a:cs typeface="Century Gothic"/>
                </a:rPr>
                <a:t>Prof Frank Moller</a:t>
              </a:r>
            </a:p>
            <a:p>
              <a:pPr eaLnBrk="1" hangingPunct="1"/>
              <a:r>
                <a:rPr lang="en-US" sz="1800" b="1" dirty="0" err="1">
                  <a:solidFill>
                    <a:srgbClr val="FF0000"/>
                  </a:solidFill>
                  <a:latin typeface="Century Gothic"/>
                  <a:ea typeface="MS PGothic" charset="0"/>
                  <a:cs typeface="Century Gothic"/>
                </a:rPr>
                <a:t>Johanne</a:t>
              </a:r>
              <a:r>
                <a:rPr lang="en-US" sz="1800" b="1" dirty="0">
                  <a:solidFill>
                    <a:srgbClr val="FF0000"/>
                  </a:solidFill>
                  <a:latin typeface="Century Gothic"/>
                  <a:ea typeface="MS PGothic" charset="0"/>
                  <a:cs typeface="Century Gothic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Ahrenfeldt</a:t>
              </a:r>
              <a:endParaRPr lang="en-US" sz="18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  <a:latin typeface="Century Gothic"/>
                  <a:ea typeface="MS PGothic" charset="0"/>
                  <a:cs typeface="Century Gothic"/>
                </a:rPr>
                <a:t>Christina </a:t>
              </a:r>
              <a:r>
                <a:rPr lang="en-US" sz="1800" b="1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Aaby</a:t>
              </a:r>
              <a:r>
                <a:rPr lang="en-US" sz="1800" b="1" dirty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800" b="1" dirty="0">
                  <a:solidFill>
                    <a:srgbClr val="FF0000"/>
                  </a:solidFill>
                  <a:latin typeface="Century Gothic"/>
                  <a:ea typeface="MS PGothic" charset="0"/>
                  <a:cs typeface="Century Gothic"/>
                </a:rPr>
                <a:t> </a:t>
              </a:r>
            </a:p>
            <a:p>
              <a:pPr eaLnBrk="1" hangingPunct="1"/>
              <a:endParaRPr lang="en-US" sz="1800" b="1" dirty="0">
                <a:solidFill>
                  <a:schemeClr val="tx2"/>
                </a:solidFill>
                <a:latin typeface="Century Gothic"/>
                <a:ea typeface="MS PGothic" charset="0"/>
                <a:cs typeface="Century Gothic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Arial Narrow" charset="0"/>
                <a:cs typeface="Arial Narrow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Arial Narrow" charset="0"/>
                <a:cs typeface="Arial Narrow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Arial Narrow" charset="0"/>
                <a:cs typeface="Arial Narrow" charset="0"/>
              </a:endParaRPr>
            </a:p>
          </p:txBody>
        </p:sp>
      </p:grpSp>
      <p:grpSp>
        <p:nvGrpSpPr>
          <p:cNvPr id="41989" name="Group 2"/>
          <p:cNvGrpSpPr>
            <a:grpSpLocks/>
          </p:cNvGrpSpPr>
          <p:nvPr/>
        </p:nvGrpSpPr>
        <p:grpSpPr bwMode="auto">
          <a:xfrm>
            <a:off x="0" y="3124200"/>
            <a:ext cx="3429000" cy="4134464"/>
            <a:chOff x="2895600" y="3124200"/>
            <a:chExt cx="3674311" cy="4133853"/>
          </a:xfrm>
        </p:grpSpPr>
        <p:sp>
          <p:nvSpPr>
            <p:cNvPr id="41992" name="TextBox 1"/>
            <p:cNvSpPr txBox="1">
              <a:spLocks noChangeArrowheads="1"/>
            </p:cNvSpPr>
            <p:nvPr/>
          </p:nvSpPr>
          <p:spPr bwMode="auto">
            <a:xfrm>
              <a:off x="2971800" y="5257800"/>
              <a:ext cx="3152290" cy="2000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tx2"/>
                  </a:solidFill>
                  <a:latin typeface="Century Gothic"/>
                  <a:ea typeface="MS PGothic" charset="0"/>
                  <a:cs typeface="Century Gothic"/>
                </a:rPr>
                <a:t>Marco </a:t>
              </a:r>
              <a:r>
                <a:rPr lang="en-US" sz="2000" b="1" dirty="0">
                  <a:solidFill>
                    <a:schemeClr val="tx2"/>
                  </a:solidFill>
                  <a:latin typeface="Century Gothic"/>
                  <a:ea typeface="MS PGothic" charset="0"/>
                  <a:cs typeface="Century Gothic"/>
                </a:rPr>
                <a:t>van Zwetselaar</a:t>
              </a:r>
            </a:p>
            <a:p>
              <a:pPr eaLnBrk="1" hangingPunct="1"/>
              <a:r>
                <a:rPr lang="en-US" sz="2000" b="1" dirty="0" smtClean="0">
                  <a:solidFill>
                    <a:schemeClr val="tx2"/>
                  </a:solidFill>
                  <a:latin typeface="Century Gothic"/>
                  <a:ea typeface="MS PGothic" charset="0"/>
                  <a:cs typeface="Century Gothic"/>
                </a:rPr>
                <a:t>Tolbert Sonda</a:t>
              </a:r>
              <a:endParaRPr lang="en-US" sz="2000" b="1" dirty="0">
                <a:solidFill>
                  <a:schemeClr val="tx2"/>
                </a:solidFill>
                <a:latin typeface="Century Gothic"/>
                <a:ea typeface="MS PGothic" charset="0"/>
                <a:cs typeface="Century Gothic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Arial Narrow" charset="0"/>
                <a:cs typeface="Arial Narrow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Arial Narrow" charset="0"/>
                <a:cs typeface="Arial Narrow" charset="0"/>
              </a:endParaRPr>
            </a:p>
            <a:p>
              <a:pPr eaLnBrk="1" hangingPunct="1"/>
              <a:endParaRPr lang="en-US" sz="2800" dirty="0">
                <a:solidFill>
                  <a:srgbClr val="0000FF"/>
                </a:solidFill>
                <a:latin typeface="Arial Narrow" charset="0"/>
                <a:cs typeface="Arial Narrow" charset="0"/>
              </a:endParaRPr>
            </a:p>
          </p:txBody>
        </p:sp>
        <p:pic>
          <p:nvPicPr>
            <p:cNvPr id="41993" name="Picture 12" descr="KCRI_logo_cu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124200"/>
              <a:ext cx="3674311" cy="203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1905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"/>
          <p:cNvSpPr txBox="1">
            <a:spLocks noChangeArrowheads="1"/>
          </p:cNvSpPr>
          <p:nvPr/>
        </p:nvSpPr>
        <p:spPr bwMode="auto">
          <a:xfrm>
            <a:off x="3581400" y="3810000"/>
            <a:ext cx="2833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366FF"/>
                </a:solidFill>
                <a:latin typeface="Century Gothic"/>
                <a:cs typeface="Century Gothic"/>
              </a:rPr>
              <a:t>Study Participants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990600"/>
            <a:ext cx="2514600" cy="24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2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3"/>
          <p:cNvSpPr/>
          <p:nvPr/>
        </p:nvSpPr>
        <p:spPr>
          <a:xfrm>
            <a:off x="280988" y="5394325"/>
            <a:ext cx="1104900" cy="2762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975" algn="ctr" defTabSz="1244600"/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1960s</a:t>
            </a:r>
          </a:p>
        </p:txBody>
      </p:sp>
      <p:sp>
        <p:nvSpPr>
          <p:cNvPr id="6" name="Shape 184"/>
          <p:cNvSpPr/>
          <p:nvPr/>
        </p:nvSpPr>
        <p:spPr>
          <a:xfrm>
            <a:off x="2027238" y="5384800"/>
            <a:ext cx="741362" cy="2762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975" algn="ctr" defTabSz="1244600"/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1970s</a:t>
            </a:r>
          </a:p>
        </p:txBody>
      </p:sp>
      <p:sp>
        <p:nvSpPr>
          <p:cNvPr id="7" name="Shape 185"/>
          <p:cNvSpPr/>
          <p:nvPr/>
        </p:nvSpPr>
        <p:spPr>
          <a:xfrm>
            <a:off x="3544888" y="5384800"/>
            <a:ext cx="741362" cy="2762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975" algn="ctr" defTabSz="1244600"/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1980s</a:t>
            </a:r>
          </a:p>
        </p:txBody>
      </p:sp>
      <p:sp>
        <p:nvSpPr>
          <p:cNvPr id="8" name="Shape 186"/>
          <p:cNvSpPr/>
          <p:nvPr/>
        </p:nvSpPr>
        <p:spPr>
          <a:xfrm rot="21581431">
            <a:off x="5062538" y="5372100"/>
            <a:ext cx="741362" cy="2778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975" algn="ctr" defTabSz="1244600"/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1990s</a:t>
            </a:r>
          </a:p>
        </p:txBody>
      </p:sp>
      <p:sp>
        <p:nvSpPr>
          <p:cNvPr id="9" name="Shape 187"/>
          <p:cNvSpPr/>
          <p:nvPr/>
        </p:nvSpPr>
        <p:spPr>
          <a:xfrm rot="21581431">
            <a:off x="6564313" y="5373688"/>
            <a:ext cx="741362" cy="2778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975" algn="ctr" defTabSz="1244600"/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2000s</a:t>
            </a:r>
          </a:p>
        </p:txBody>
      </p:sp>
      <p:sp>
        <p:nvSpPr>
          <p:cNvPr id="10" name="Shape 188"/>
          <p:cNvSpPr/>
          <p:nvPr/>
        </p:nvSpPr>
        <p:spPr>
          <a:xfrm rot="21581431">
            <a:off x="8064500" y="5373688"/>
            <a:ext cx="741363" cy="2778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975" algn="ctr" defTabSz="1244600"/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2010s</a:t>
            </a:r>
          </a:p>
        </p:txBody>
      </p:sp>
      <p:sp>
        <p:nvSpPr>
          <p:cNvPr id="18439" name="TextBox 37"/>
          <p:cNvSpPr txBox="1">
            <a:spLocks noChangeArrowheads="1"/>
          </p:cNvSpPr>
          <p:nvPr/>
        </p:nvSpPr>
        <p:spPr bwMode="auto">
          <a:xfrm>
            <a:off x="2514600" y="152400"/>
            <a:ext cx="4097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entury Gothic" charset="0"/>
                <a:cs typeface="Century Gothic" charset="0"/>
              </a:rPr>
              <a:t>Epidemiology of MRSA</a:t>
            </a:r>
          </a:p>
        </p:txBody>
      </p:sp>
      <p:grpSp>
        <p:nvGrpSpPr>
          <p:cNvPr id="18440" name="Group 46"/>
          <p:cNvGrpSpPr>
            <a:grpSpLocks/>
          </p:cNvGrpSpPr>
          <p:nvPr/>
        </p:nvGrpSpPr>
        <p:grpSpPr bwMode="auto">
          <a:xfrm>
            <a:off x="133350" y="2857500"/>
            <a:ext cx="8402638" cy="2422525"/>
            <a:chOff x="133242" y="2857735"/>
            <a:chExt cx="8403539" cy="2422963"/>
          </a:xfrm>
        </p:grpSpPr>
        <p:sp>
          <p:nvSpPr>
            <p:cNvPr id="18445" name="Shape 189"/>
            <p:cNvSpPr>
              <a:spLocks noChangeShapeType="1"/>
            </p:cNvSpPr>
            <p:nvPr/>
          </p:nvSpPr>
          <p:spPr bwMode="auto">
            <a:xfrm flipV="1">
              <a:off x="723304" y="5277385"/>
              <a:ext cx="7813477" cy="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8" name="Up Arrow 27"/>
            <p:cNvSpPr/>
            <p:nvPr/>
          </p:nvSpPr>
          <p:spPr>
            <a:xfrm>
              <a:off x="723855" y="4820240"/>
              <a:ext cx="274667" cy="43822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Up Arrow 28"/>
            <p:cNvSpPr/>
            <p:nvPr/>
          </p:nvSpPr>
          <p:spPr>
            <a:xfrm>
              <a:off x="3551496" y="3481736"/>
              <a:ext cx="292131" cy="179896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Up Arrow 29"/>
            <p:cNvSpPr/>
            <p:nvPr/>
          </p:nvSpPr>
          <p:spPr>
            <a:xfrm>
              <a:off x="5062959" y="2857735"/>
              <a:ext cx="334998" cy="242296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Up Arrow 30"/>
            <p:cNvSpPr/>
            <p:nvPr/>
          </p:nvSpPr>
          <p:spPr>
            <a:xfrm>
              <a:off x="6623638" y="3900912"/>
              <a:ext cx="350876" cy="135755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Up Arrow 31"/>
            <p:cNvSpPr/>
            <p:nvPr/>
          </p:nvSpPr>
          <p:spPr>
            <a:xfrm>
              <a:off x="7869960" y="4510622"/>
              <a:ext cx="387392" cy="74784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Up Arrow 32"/>
            <p:cNvSpPr/>
            <p:nvPr/>
          </p:nvSpPr>
          <p:spPr>
            <a:xfrm>
              <a:off x="2027333" y="3900912"/>
              <a:ext cx="263553" cy="135755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52" name="TextBox 38"/>
            <p:cNvSpPr txBox="1">
              <a:spLocks noChangeArrowheads="1"/>
            </p:cNvSpPr>
            <p:nvPr/>
          </p:nvSpPr>
          <p:spPr bwMode="auto">
            <a:xfrm>
              <a:off x="133242" y="3572170"/>
              <a:ext cx="1729289" cy="93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imes New Roman" charset="0"/>
                  <a:cs typeface="Times New Roman" charset="0"/>
                </a:rPr>
                <a:t>1</a:t>
              </a:r>
              <a:r>
                <a:rPr lang="en-US" sz="1400" baseline="30000">
                  <a:latin typeface="Times New Roman" charset="0"/>
                  <a:cs typeface="Times New Roman" charset="0"/>
                </a:rPr>
                <a:t>st</a:t>
              </a:r>
              <a:r>
                <a:rPr lang="en-US" sz="1400">
                  <a:latin typeface="Times New Roman" charset="0"/>
                  <a:cs typeface="Times New Roman" charset="0"/>
                </a:rPr>
                <a:t> MRSA isolate in 1961in USA</a:t>
              </a:r>
            </a:p>
            <a:p>
              <a:pPr eaLnBrk="1" hangingPunct="1"/>
              <a:r>
                <a:rPr lang="en-US" sz="1100">
                  <a:latin typeface="Times New Roman" charset="0"/>
                  <a:cs typeface="Times New Roman" charset="0"/>
                </a:rPr>
                <a:t>Barret McGebee et al, 1968</a:t>
              </a:r>
            </a:p>
            <a:p>
              <a:pPr eaLnBrk="1" hangingPunct="1"/>
              <a:r>
                <a:rPr lang="en-US" sz="1600">
                  <a:latin typeface="Times New Roman" charset="0"/>
                  <a:cs typeface="Times New Roman" charset="0"/>
                </a:rPr>
                <a:t> </a:t>
              </a:r>
            </a:p>
          </p:txBody>
        </p:sp>
      </p:grpSp>
      <p:sp>
        <p:nvSpPr>
          <p:cNvPr id="18441" name="TextBox 39"/>
          <p:cNvSpPr txBox="1">
            <a:spLocks noChangeArrowheads="1"/>
          </p:cNvSpPr>
          <p:nvPr/>
        </p:nvSpPr>
        <p:spPr bwMode="auto">
          <a:xfrm>
            <a:off x="1674813" y="3109913"/>
            <a:ext cx="187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Times New Roman" charset="0"/>
                <a:cs typeface="Times New Roman" charset="0"/>
              </a:rPr>
              <a:t>Serious hospital infections worldwide</a:t>
            </a:r>
          </a:p>
          <a:p>
            <a:pPr eaLnBrk="1" hangingPunct="1"/>
            <a:r>
              <a:rPr lang="en-US" sz="1100" dirty="0" err="1">
                <a:latin typeface="Times New Roman" charset="0"/>
                <a:cs typeface="Times New Roman" charset="0"/>
              </a:rPr>
              <a:t>Himaratsu</a:t>
            </a:r>
            <a:r>
              <a:rPr lang="en-US" sz="1100" dirty="0">
                <a:latin typeface="Times New Roman" charset="0"/>
                <a:cs typeface="Times New Roman" charset="0"/>
              </a:rPr>
              <a:t> K et al, 1997</a:t>
            </a:r>
          </a:p>
          <a:p>
            <a:pPr eaLnBrk="1" hangingPunct="1"/>
            <a:r>
              <a:rPr lang="en-US" sz="1400" dirty="0">
                <a:latin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8442" name="TextBox 40"/>
          <p:cNvSpPr txBox="1">
            <a:spLocks noChangeArrowheads="1"/>
          </p:cNvSpPr>
          <p:nvPr/>
        </p:nvSpPr>
        <p:spPr bwMode="auto">
          <a:xfrm>
            <a:off x="3100388" y="2506663"/>
            <a:ext cx="14874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Times New Roman" charset="0"/>
                <a:cs typeface="Times New Roman" charset="0"/>
              </a:rPr>
              <a:t>Increase infection rates in hospitals</a:t>
            </a:r>
          </a:p>
          <a:p>
            <a:pPr eaLnBrk="1" hangingPunct="1"/>
            <a:r>
              <a:rPr lang="en-US" sz="1400">
                <a:latin typeface="Times New Roman" charset="0"/>
                <a:cs typeface="Times New Roman" charset="0"/>
              </a:rPr>
              <a:t>(1975-1991)</a:t>
            </a:r>
          </a:p>
          <a:p>
            <a:pPr eaLnBrk="1" hangingPunct="1"/>
            <a:r>
              <a:rPr lang="en-US" sz="1000">
                <a:latin typeface="Times New Roman" charset="0"/>
                <a:cs typeface="Times New Roman" charset="0"/>
              </a:rPr>
              <a:t>Panillio AL et al ,1992</a:t>
            </a:r>
          </a:p>
        </p:txBody>
      </p:sp>
      <p:sp>
        <p:nvSpPr>
          <p:cNvPr id="18443" name="TextBox 41"/>
          <p:cNvSpPr txBox="1">
            <a:spLocks noChangeArrowheads="1"/>
          </p:cNvSpPr>
          <p:nvPr/>
        </p:nvSpPr>
        <p:spPr bwMode="auto">
          <a:xfrm>
            <a:off x="4375150" y="1565275"/>
            <a:ext cx="22494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Times New Roman" charset="0"/>
                <a:cs typeface="Times New Roman" charset="0"/>
              </a:rPr>
              <a:t>1</a:t>
            </a:r>
            <a:r>
              <a:rPr lang="en-US" sz="1400" baseline="30000">
                <a:latin typeface="Times New Roman" charset="0"/>
                <a:cs typeface="Times New Roman" charset="0"/>
              </a:rPr>
              <a:t>st</a:t>
            </a:r>
            <a:r>
              <a:rPr lang="en-US" sz="1400">
                <a:latin typeface="Times New Roman" charset="0"/>
                <a:cs typeface="Times New Roman" charset="0"/>
              </a:rPr>
              <a:t> Va resistant MRSA in Japan 1996, Both CA-MRSA &amp;HA-MRSA</a:t>
            </a:r>
          </a:p>
          <a:p>
            <a:pPr eaLnBrk="1" hangingPunct="1"/>
            <a:r>
              <a:rPr lang="en-US" sz="1100">
                <a:latin typeface="Times New Roman" charset="0"/>
                <a:cs typeface="Times New Roman" charset="0"/>
              </a:rPr>
              <a:t>Himaratsu K et al, 1997, Hallin M et al,2008 ,Harbath S et al, 2005</a:t>
            </a:r>
          </a:p>
          <a:p>
            <a:pPr eaLnBrk="1" hangingPunct="1"/>
            <a:endParaRPr lang="en-US" sz="1400">
              <a:latin typeface="Times New Roman" charset="0"/>
              <a:cs typeface="Times New Roman" charset="0"/>
            </a:endParaRPr>
          </a:p>
        </p:txBody>
      </p:sp>
      <p:sp>
        <p:nvSpPr>
          <p:cNvPr id="18444" name="TextBox 42"/>
          <p:cNvSpPr txBox="1">
            <a:spLocks noChangeArrowheads="1"/>
          </p:cNvSpPr>
          <p:nvPr/>
        </p:nvSpPr>
        <p:spPr bwMode="auto">
          <a:xfrm>
            <a:off x="6505575" y="2925763"/>
            <a:ext cx="23018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Times New Roman" charset="0"/>
                <a:cs typeface="Times New Roman" charset="0"/>
              </a:rPr>
              <a:t>Effective control measures(“Search &amp; destroy” )</a:t>
            </a:r>
          </a:p>
          <a:p>
            <a:pPr eaLnBrk="1" hangingPunct="1"/>
            <a:r>
              <a:rPr lang="en-US" sz="1100">
                <a:latin typeface="Times New Roman" charset="0"/>
                <a:cs typeface="Times New Roman" charset="0"/>
              </a:rPr>
              <a:t>Holzknecht BJ et al ,2010</a:t>
            </a:r>
          </a:p>
          <a:p>
            <a:pPr eaLnBrk="1" hangingPunct="1"/>
            <a:endParaRPr lang="en-US" sz="1400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  <a:cs typeface="Times New Roman" charset="0"/>
            </a:endParaRPr>
          </a:p>
        </p:txBody>
      </p:sp>
      <p:pic>
        <p:nvPicPr>
          <p:cNvPr id="1843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503" r="-113503"/>
          <a:stretch>
            <a:fillRect/>
          </a:stretch>
        </p:blipFill>
        <p:spPr>
          <a:xfrm>
            <a:off x="1831975" y="1325563"/>
            <a:ext cx="5995988" cy="3036887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18435" name="Picture 3" descr="IMG-20140418-WA0004#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" t="39297" r="41434" b="2"/>
          <a:stretch>
            <a:fillRect/>
          </a:stretch>
        </p:blipFill>
        <p:spPr bwMode="auto">
          <a:xfrm>
            <a:off x="457200" y="1325563"/>
            <a:ext cx="3459163" cy="3036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4100513" y="59642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pic>
        <p:nvPicPr>
          <p:cNvPr id="1843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2" t="10741" r="29208" b="8224"/>
          <a:stretch>
            <a:fillRect/>
          </a:stretch>
        </p:blipFill>
        <p:spPr bwMode="auto">
          <a:xfrm>
            <a:off x="584200" y="4335463"/>
            <a:ext cx="1619250" cy="2043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584200" y="955675"/>
            <a:ext cx="161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entury Gothic" charset="0"/>
                <a:cs typeface="Century Gothic" charset="0"/>
              </a:rPr>
              <a:t>Blood samples</a:t>
            </a:r>
          </a:p>
        </p:txBody>
      </p:sp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4284663" y="955675"/>
            <a:ext cx="915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entury Gothic" charset="0"/>
                <a:cs typeface="Century Gothic" charset="0"/>
              </a:rPr>
              <a:t>sputum</a:t>
            </a:r>
          </a:p>
        </p:txBody>
      </p:sp>
      <p:pic>
        <p:nvPicPr>
          <p:cNvPr id="18441" name="Content Placeholder 3" descr="numbr2 2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11243"/>
          <a:stretch>
            <a:fillRect/>
          </a:stretch>
        </p:blipFill>
        <p:spPr bwMode="auto">
          <a:xfrm>
            <a:off x="5753100" y="1325563"/>
            <a:ext cx="2965450" cy="3036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95"/>
          <a:stretch>
            <a:fillRect/>
          </a:stretch>
        </p:blipFill>
        <p:spPr bwMode="auto">
          <a:xfrm>
            <a:off x="2203450" y="4362450"/>
            <a:ext cx="4227513" cy="2016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203700"/>
            <a:ext cx="2965450" cy="2174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itle 5"/>
          <p:cNvSpPr txBox="1">
            <a:spLocks/>
          </p:cNvSpPr>
          <p:nvPr/>
        </p:nvSpPr>
        <p:spPr bwMode="auto">
          <a:xfrm>
            <a:off x="5849938" y="555625"/>
            <a:ext cx="329406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latin typeface="Century Gothic" charset="0"/>
                <a:cs typeface="Century Gothic" charset="0"/>
              </a:rPr>
              <a:t>Wound/pus swabs from infected wounds</a:t>
            </a:r>
          </a:p>
        </p:txBody>
      </p:sp>
      <p:sp>
        <p:nvSpPr>
          <p:cNvPr id="7180" name="TextBox 5"/>
          <p:cNvSpPr txBox="1">
            <a:spLocks noChangeArrowheads="1"/>
          </p:cNvSpPr>
          <p:nvPr/>
        </p:nvSpPr>
        <p:spPr bwMode="auto">
          <a:xfrm>
            <a:off x="438150" y="6192838"/>
            <a:ext cx="1528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entury Gothic" charset="0"/>
                <a:cs typeface="Century Gothic" charset="0"/>
              </a:rPr>
              <a:t>Stool samples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76200"/>
          </a:xfrm>
        </p:spPr>
        <p:txBody>
          <a:bodyPr/>
          <a:lstStyle/>
          <a:p>
            <a:pPr eaLnBrk="1" hangingPunct="1"/>
            <a:r>
              <a:rPr lang="en-GB" sz="2400" b="1">
                <a:latin typeface="Times New Roman" charset="0"/>
                <a:cs typeface="Times New Roman" charset="0"/>
              </a:rPr>
              <a:t>   </a:t>
            </a:r>
            <a:r>
              <a:rPr lang="en-GB" sz="2800" b="1">
                <a:latin typeface="Century Gothic" charset="0"/>
                <a:cs typeface="Century Gothic" charset="0"/>
              </a:rPr>
              <a:t>Bacterial isolates and source of specimen</a:t>
            </a:r>
            <a:r>
              <a:rPr lang="en-GB" sz="2800" b="1" i="1">
                <a:latin typeface="Century Gothic" charset="0"/>
                <a:cs typeface="Century Gothic" charset="0"/>
              </a:rPr>
              <a:t> </a:t>
            </a:r>
            <a:r>
              <a:rPr lang="en-US" sz="2400">
                <a:latin typeface="Times New Roman" charset="0"/>
                <a:cs typeface="Times New Roman" charset="0"/>
              </a:rPr>
              <a:t/>
            </a:r>
            <a:br>
              <a:rPr lang="en-US" sz="2400">
                <a:latin typeface="Times New Roman" charset="0"/>
                <a:cs typeface="Times New Roman" charset="0"/>
              </a:rPr>
            </a:br>
            <a:endParaRPr lang="en-US" sz="2400"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199" y="995313"/>
          <a:ext cx="8399058" cy="442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120900" y="60325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533400" y="5446713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Century Gothic" charset="0"/>
                <a:cs typeface="Century Gothic" charset="0"/>
              </a:rPr>
              <a:t> </a:t>
            </a:r>
          </a:p>
        </p:txBody>
      </p:sp>
      <p:sp>
        <p:nvSpPr>
          <p:cNvPr id="2" name="Donut 1"/>
          <p:cNvSpPr/>
          <p:nvPr/>
        </p:nvSpPr>
        <p:spPr>
          <a:xfrm>
            <a:off x="4267200" y="2514600"/>
            <a:ext cx="609600" cy="533400"/>
          </a:xfrm>
          <a:prstGeom prst="donut">
            <a:avLst>
              <a:gd name="adj" fmla="val 414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55" y="152400"/>
            <a:ext cx="76200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latin typeface="Times New Roman"/>
                <a:cs typeface="Times New Roman"/>
              </a:rPr>
              <a:t> Characteristics 33 </a:t>
            </a:r>
            <a:r>
              <a:rPr lang="en-US" sz="3200" i="1" dirty="0" smtClean="0">
                <a:latin typeface="Times New Roman"/>
                <a:cs typeface="Times New Roman"/>
              </a:rPr>
              <a:t>Staphylococcus </a:t>
            </a:r>
            <a:r>
              <a:rPr lang="en-US" sz="3200" dirty="0" smtClean="0">
                <a:latin typeface="Times New Roman"/>
                <a:cs typeface="Times New Roman"/>
              </a:rPr>
              <a:t>spp sequenced</a:t>
            </a:r>
            <a:endParaRPr lang="en-US" sz="3200" dirty="0">
              <a:latin typeface="Times New Roman"/>
              <a:cs typeface="Times New Roman"/>
            </a:endParaRPr>
          </a:p>
        </p:txBody>
      </p:sp>
      <p:graphicFrame>
        <p:nvGraphicFramePr>
          <p:cNvPr id="19458" name="Content Placeholder 3"/>
          <p:cNvGraphicFramePr>
            <a:graphicFrameLocks noGrp="1"/>
          </p:cNvGraphicFramePr>
          <p:nvPr>
            <p:ph idx="1"/>
          </p:nvPr>
        </p:nvGraphicFramePr>
        <p:xfrm>
          <a:off x="712788" y="1173163"/>
          <a:ext cx="3035300" cy="215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r:id="rId4" imgW="3035557" imgH="2151710" progId="Excel.Chart.8">
                  <p:embed/>
                </p:oleObj>
              </mc:Choice>
              <mc:Fallback>
                <p:oleObj r:id="rId4" imgW="3035557" imgH="2151710" progId="Excel.Char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1173163"/>
                        <a:ext cx="3035300" cy="215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Content Placeholder 3"/>
          <p:cNvGraphicFramePr>
            <a:graphicFrameLocks/>
          </p:cNvGraphicFramePr>
          <p:nvPr/>
        </p:nvGraphicFramePr>
        <p:xfrm>
          <a:off x="4791075" y="1038225"/>
          <a:ext cx="3057525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r:id="rId7" imgW="3059939" imgH="2566204" progId="Excel.Chart.8">
                  <p:embed/>
                </p:oleObj>
              </mc:Choice>
              <mc:Fallback>
                <p:oleObj r:id="rId7" imgW="3059939" imgH="2566204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5" y="1038225"/>
                        <a:ext cx="3057525" cy="2562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Content Placeholder 3"/>
          <p:cNvGraphicFramePr>
            <a:graphicFrameLocks/>
          </p:cNvGraphicFramePr>
          <p:nvPr/>
        </p:nvGraphicFramePr>
        <p:xfrm>
          <a:off x="496888" y="3952875"/>
          <a:ext cx="362426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r:id="rId10" imgW="3620725" imgH="2645445" progId="Excel.Chart.8">
                  <p:embed/>
                </p:oleObj>
              </mc:Choice>
              <mc:Fallback>
                <p:oleObj r:id="rId10" imgW="3620725" imgH="2645445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3952875"/>
                        <a:ext cx="3624262" cy="264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Chart 6"/>
          <p:cNvGraphicFramePr>
            <a:graphicFrameLocks/>
          </p:cNvGraphicFramePr>
          <p:nvPr/>
        </p:nvGraphicFramePr>
        <p:xfrm>
          <a:off x="4716463" y="3952875"/>
          <a:ext cx="3282950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r:id="rId13" imgW="3279377" imgH="2858788" progId="Excel.Chart.8">
                  <p:embed/>
                </p:oleObj>
              </mc:Choice>
              <mc:Fallback>
                <p:oleObj r:id="rId13" imgW="3279377" imgH="2858788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952875"/>
                        <a:ext cx="3282950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1600" dirty="0">
                <a:latin typeface="Century Gothic"/>
                <a:cs typeface="Century Gothic"/>
              </a:rPr>
              <a:t>Raw sequence data – Spp confirmation KmerFinder , MLST (version 1.7), ResFinder (version 2.1) and VirulenceFinder (version 1.0</a:t>
            </a:r>
            <a:r>
              <a:rPr lang="en-US" sz="1600" baseline="30000" dirty="0">
                <a:latin typeface="Century Gothic"/>
                <a:cs typeface="Century Gothic"/>
              </a:rPr>
              <a:t>2</a:t>
            </a:r>
            <a:r>
              <a:rPr lang="en-US" sz="1600" dirty="0">
                <a:latin typeface="Century Gothic"/>
                <a:cs typeface="Century Gothic"/>
              </a:rPr>
              <a:t> available from CGE </a:t>
            </a:r>
            <a:br>
              <a:rPr lang="en-US" sz="1600" dirty="0">
                <a:latin typeface="Century Gothic"/>
                <a:cs typeface="Century Gothic"/>
              </a:rPr>
            </a:br>
            <a:r>
              <a:rPr lang="en-US" sz="1600" dirty="0">
                <a:latin typeface="Century Gothic"/>
                <a:cs typeface="Century Gothic"/>
              </a:rPr>
              <a:t>      (</a:t>
            </a:r>
            <a:r>
              <a:rPr lang="en-US" sz="1600" u="sng" dirty="0">
                <a:latin typeface="Century Gothic"/>
                <a:cs typeface="Century Gothic"/>
                <a:hlinkClick r:id="rId2"/>
              </a:rPr>
              <a:t>http://cge.cbs.dtu.dk/services/all.php</a:t>
            </a:r>
            <a:r>
              <a:rPr lang="en-US" sz="1600" dirty="0">
                <a:latin typeface="Century Gothic"/>
                <a:cs typeface="Century Gothic"/>
              </a:rPr>
              <a:t>).</a:t>
            </a:r>
            <a:br>
              <a:rPr lang="en-US" sz="1600" dirty="0">
                <a:latin typeface="Century Gothic"/>
                <a:cs typeface="Century Gothic"/>
              </a:rPr>
            </a:br>
            <a:r>
              <a:rPr lang="en-US" sz="1600" dirty="0">
                <a:latin typeface="Century Gothic"/>
                <a:cs typeface="Century Gothic"/>
              </a:rPr>
              <a:t/>
            </a:r>
            <a:br>
              <a:rPr lang="en-US" sz="1600" dirty="0">
                <a:latin typeface="Century Gothic"/>
                <a:cs typeface="Century Gothic"/>
              </a:rPr>
            </a:br>
            <a:endParaRPr lang="en-US" sz="1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896033"/>
              </p:ext>
            </p:extLst>
          </p:nvPr>
        </p:nvGraphicFramePr>
        <p:xfrm>
          <a:off x="762000" y="1676400"/>
          <a:ext cx="7848600" cy="422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4341C-04A3-AF43-B56E-87B8910380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52400"/>
            <a:ext cx="3890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ury Gothic"/>
                <a:cs typeface="Century Gothic"/>
              </a:rPr>
              <a:t>ANALYSIS OF SEQUENCE DATA</a:t>
            </a:r>
            <a:endParaRPr lang="en-US" sz="20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383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38100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latin typeface="Century Gothic"/>
                <a:cs typeface="Century Gothic"/>
              </a:rPr>
              <a:t>Antimicrobial Resistance Genes detected</a:t>
            </a:r>
            <a:endParaRPr lang="en-US" sz="2800" b="1" dirty="0">
              <a:latin typeface="Century Gothic"/>
              <a:cs typeface="Century Gothic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569965"/>
              </p:ext>
            </p:extLst>
          </p:nvPr>
        </p:nvGraphicFramePr>
        <p:xfrm>
          <a:off x="457200" y="12192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4341C-04A3-AF43-B56E-87B8910380E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dirty="0">
                <a:latin typeface="Century Gothic"/>
                <a:cs typeface="Century Gothic"/>
              </a:rPr>
              <a:t>Of the 30 </a:t>
            </a:r>
            <a:r>
              <a:rPr lang="en-US" i="1" dirty="0">
                <a:latin typeface="Century Gothic"/>
                <a:cs typeface="Century Gothic"/>
              </a:rPr>
              <a:t>S. aureus</a:t>
            </a:r>
            <a:r>
              <a:rPr lang="en-US" dirty="0">
                <a:latin typeface="Century Gothic"/>
                <a:cs typeface="Century Gothic"/>
              </a:rPr>
              <a:t> isolates 10 (33.3%) were MRSA-</a:t>
            </a:r>
            <a:r>
              <a:rPr lang="en-US" i="1" dirty="0">
                <a:latin typeface="Century Gothic"/>
                <a:cs typeface="Century Gothic"/>
              </a:rPr>
              <a:t>mec</a:t>
            </a:r>
            <a:r>
              <a:rPr lang="en-US" dirty="0">
                <a:latin typeface="Century Gothic"/>
                <a:cs typeface="Century Gothic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2133600"/>
            <a:ext cx="119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mecA-like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4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Century Gothic"/>
                <a:cs typeface="Century Gothic"/>
              </a:rPr>
              <a:t>       </a:t>
            </a:r>
            <a:r>
              <a:rPr lang="en-US" sz="2800" b="1" dirty="0" smtClean="0">
                <a:latin typeface="Century Gothic"/>
                <a:cs typeface="Century Gothic"/>
              </a:rPr>
              <a:t>RESISTANCE AND VIRULENCE GENES</a:t>
            </a:r>
            <a:endParaRPr lang="en-US" sz="28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85750" indent="-285750"/>
            <a:r>
              <a:rPr lang="en-US" sz="1600" b="1" dirty="0">
                <a:latin typeface="Century Gothic"/>
                <a:cs typeface="Century Gothic"/>
              </a:rPr>
              <a:t>Of the 30 </a:t>
            </a:r>
            <a:r>
              <a:rPr lang="en-US" sz="1600" b="1" i="1" dirty="0">
                <a:latin typeface="Century Gothic"/>
                <a:cs typeface="Century Gothic"/>
              </a:rPr>
              <a:t>S. aureus</a:t>
            </a:r>
            <a:r>
              <a:rPr lang="en-US" sz="1600" b="1" dirty="0">
                <a:latin typeface="Century Gothic"/>
                <a:cs typeface="Century Gothic"/>
              </a:rPr>
              <a:t> isolates 10 (33.3%) were MRSA-</a:t>
            </a:r>
            <a:r>
              <a:rPr lang="en-US" sz="1600" b="1" i="1" dirty="0" smtClean="0">
                <a:latin typeface="Century Gothic"/>
                <a:cs typeface="Century Gothic"/>
              </a:rPr>
              <a:t>mec</a:t>
            </a:r>
            <a:r>
              <a:rPr lang="en-US" sz="1600" b="1" dirty="0" smtClean="0">
                <a:latin typeface="Century Gothic"/>
                <a:cs typeface="Century Gothic"/>
              </a:rPr>
              <a:t>A</a:t>
            </a:r>
          </a:p>
          <a:p>
            <a:pPr marL="285750" indent="-285750"/>
            <a:endParaRPr lang="en-US" sz="1600" b="1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1600" b="1" dirty="0">
              <a:latin typeface="Century Gothic"/>
              <a:cs typeface="Century Gothic"/>
            </a:endParaRPr>
          </a:p>
          <a:p>
            <a:endParaRPr lang="en-US" sz="1600" b="1" dirty="0">
              <a:latin typeface="Century Gothic"/>
              <a:cs typeface="Century Gothic"/>
            </a:endParaRPr>
          </a:p>
          <a:p>
            <a:pPr marL="285750" indent="-285750"/>
            <a:r>
              <a:rPr lang="en-US" sz="1600" b="1" dirty="0">
                <a:latin typeface="Century Gothic"/>
                <a:cs typeface="Century Gothic"/>
              </a:rPr>
              <a:t>Six of  </a:t>
            </a:r>
            <a:r>
              <a:rPr lang="en-US" sz="1600" b="1" i="1" dirty="0">
                <a:latin typeface="Century Gothic"/>
                <a:cs typeface="Century Gothic"/>
              </a:rPr>
              <a:t>mec</a:t>
            </a:r>
            <a:r>
              <a:rPr lang="en-US" sz="1600" b="1" dirty="0">
                <a:latin typeface="Century Gothic"/>
                <a:cs typeface="Century Gothic"/>
              </a:rPr>
              <a:t>A belonged to ST-8.All 3 CoNS-</a:t>
            </a:r>
            <a:r>
              <a:rPr lang="en-US" sz="1600" b="1" i="1" dirty="0">
                <a:latin typeface="Century Gothic"/>
                <a:cs typeface="Century Gothic"/>
              </a:rPr>
              <a:t>mecA</a:t>
            </a:r>
            <a:r>
              <a:rPr lang="en-US" sz="1600" b="1" dirty="0" smtClean="0">
                <a:latin typeface="Century Gothic"/>
                <a:cs typeface="Century Gothic"/>
              </a:rPr>
              <a:t>+</a:t>
            </a:r>
          </a:p>
          <a:p>
            <a:pPr marL="285750" indent="-285750"/>
            <a:endParaRPr lang="en-US" sz="1600" b="1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1600" b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1600" b="1" dirty="0">
                <a:latin typeface="Century Gothic"/>
                <a:cs typeface="Century Gothic"/>
              </a:rPr>
              <a:t> </a:t>
            </a:r>
          </a:p>
          <a:p>
            <a:pPr marL="285750" indent="-285750"/>
            <a:r>
              <a:rPr lang="en-US" sz="1600" b="1" i="1" dirty="0">
                <a:latin typeface="Century Gothic"/>
                <a:cs typeface="Century Gothic"/>
              </a:rPr>
              <a:t>S.aureus</a:t>
            </a:r>
            <a:r>
              <a:rPr lang="en-US" sz="1600" b="1" dirty="0">
                <a:latin typeface="Century Gothic"/>
                <a:cs typeface="Century Gothic"/>
              </a:rPr>
              <a:t> possessing PVL genes-5(16.7%) . All were MSSA</a:t>
            </a:r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4341C-04A3-AF43-B56E-87B8910380E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1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3310"/>
            <a:ext cx="8229600" cy="5567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Phylogenetic </a:t>
            </a:r>
            <a:r>
              <a:rPr lang="en-US" sz="2800" dirty="0">
                <a:latin typeface="Century Gothic"/>
                <a:cs typeface="Century Gothic"/>
              </a:rPr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A phylogenetic analysis were performed on the six ST-8 MRSA isolates to better understand the transmission epidemiology. </a:t>
            </a:r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  <a:p>
            <a:r>
              <a:rPr lang="en-US" sz="1600" dirty="0">
                <a:latin typeface="Century Gothic"/>
                <a:cs typeface="Century Gothic"/>
              </a:rPr>
              <a:t>For global comparison 24 ST-8 MRSA </a:t>
            </a:r>
            <a:r>
              <a:rPr lang="en-US" sz="1600" dirty="0" smtClean="0">
                <a:latin typeface="Century Gothic"/>
                <a:cs typeface="Century Gothic"/>
              </a:rPr>
              <a:t>–from ENA. </a:t>
            </a:r>
          </a:p>
          <a:p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  <a:p>
            <a:r>
              <a:rPr lang="en-US" sz="1600" dirty="0">
                <a:latin typeface="Century Gothic"/>
                <a:cs typeface="Century Gothic"/>
              </a:rPr>
              <a:t>The mapping of the raw reads of these </a:t>
            </a:r>
            <a:r>
              <a:rPr lang="en-US" sz="1600" dirty="0" smtClean="0">
                <a:latin typeface="Century Gothic"/>
                <a:cs typeface="Century Gothic"/>
              </a:rPr>
              <a:t>30 genomes to</a:t>
            </a:r>
            <a:r>
              <a:rPr lang="en-US" sz="1600" b="1" dirty="0" smtClean="0">
                <a:latin typeface="Century Gothic"/>
                <a:cs typeface="Century Gothic"/>
              </a:rPr>
              <a:t> </a:t>
            </a:r>
            <a:r>
              <a:rPr lang="en-US" sz="1600" dirty="0" smtClean="0">
                <a:latin typeface="Century Gothic"/>
                <a:cs typeface="Century Gothic"/>
              </a:rPr>
              <a:t>the reference </a:t>
            </a:r>
            <a:r>
              <a:rPr lang="en-US" sz="1600" dirty="0">
                <a:latin typeface="Century Gothic"/>
                <a:cs typeface="Century Gothic"/>
              </a:rPr>
              <a:t>genome, </a:t>
            </a:r>
            <a:r>
              <a:rPr lang="en-US" sz="1600" i="1" dirty="0">
                <a:latin typeface="Century Gothic"/>
                <a:cs typeface="Century Gothic"/>
              </a:rPr>
              <a:t>S.aureus</a:t>
            </a:r>
            <a:r>
              <a:rPr lang="en-US" sz="1600" dirty="0">
                <a:latin typeface="Century Gothic"/>
                <a:cs typeface="Century Gothic"/>
              </a:rPr>
              <a:t> USA300_FPR3757, detected qualified 1,663 </a:t>
            </a:r>
            <a:r>
              <a:rPr lang="en-US" sz="1600" dirty="0" smtClean="0">
                <a:latin typeface="Century Gothic"/>
                <a:cs typeface="Century Gothic"/>
              </a:rPr>
              <a:t>SNPs.</a:t>
            </a:r>
          </a:p>
          <a:p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  <a:p>
            <a:r>
              <a:rPr lang="en-US" sz="1600" dirty="0" smtClean="0">
                <a:latin typeface="Century Gothic"/>
                <a:cs typeface="Century Gothic"/>
              </a:rPr>
              <a:t>36-significant </a:t>
            </a:r>
            <a:r>
              <a:rPr lang="en-US" sz="1600" dirty="0">
                <a:latin typeface="Century Gothic"/>
                <a:cs typeface="Century Gothic"/>
              </a:rPr>
              <a:t>recombination </a:t>
            </a:r>
            <a:r>
              <a:rPr lang="en-US" sz="1600" dirty="0" smtClean="0">
                <a:latin typeface="Century Gothic"/>
                <a:cs typeface="Century Gothic"/>
              </a:rPr>
              <a:t>SNPs eliminated -RecHMM </a:t>
            </a:r>
            <a:endParaRPr lang="en-US" sz="1600" dirty="0">
              <a:latin typeface="Century Gothic"/>
              <a:cs typeface="Century Gothic"/>
            </a:endParaRPr>
          </a:p>
          <a:p>
            <a:r>
              <a:rPr lang="en-US" sz="1600" dirty="0" smtClean="0">
                <a:latin typeface="Century Gothic"/>
                <a:cs typeface="Century Gothic"/>
              </a:rPr>
              <a:t>1,627 SNPs – for temporal </a:t>
            </a:r>
            <a:r>
              <a:rPr lang="en-US" sz="1600" dirty="0">
                <a:latin typeface="Century Gothic"/>
                <a:cs typeface="Century Gothic"/>
              </a:rPr>
              <a:t>phylogenetic tree using Bayesian Evolutionary Analysis Sampling Tree (BEAST</a:t>
            </a:r>
            <a:r>
              <a:rPr lang="en-US" sz="1600" dirty="0" smtClean="0">
                <a:latin typeface="Century Gothic"/>
                <a:cs typeface="Century Gothic"/>
              </a:rPr>
              <a:t>) </a:t>
            </a:r>
            <a:r>
              <a:rPr lang="en-US" sz="1600" dirty="0">
                <a:latin typeface="Century Gothic"/>
                <a:cs typeface="Century Gothic"/>
              </a:rPr>
              <a:t>which involves the time component </a:t>
            </a:r>
            <a:endParaRPr lang="en-US" sz="16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16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1800" dirty="0" smtClean="0">
              <a:latin typeface="Times New Roman"/>
              <a:cs typeface="Times New Roman"/>
            </a:endParaRPr>
          </a:p>
          <a:p>
            <a:endParaRPr lang="en-US" sz="1800" dirty="0">
              <a:latin typeface="Times New Roman"/>
              <a:cs typeface="Times New Roman"/>
            </a:endParaRPr>
          </a:p>
          <a:p>
            <a:endParaRPr lang="en-US" sz="1800" dirty="0" smtClean="0">
              <a:latin typeface="Times New Roman"/>
              <a:cs typeface="Times New Roman"/>
            </a:endParaRPr>
          </a:p>
          <a:p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168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9892</TotalTime>
  <Words>454</Words>
  <Application>Microsoft Macintosh PowerPoint</Application>
  <PresentationFormat>Overhead</PresentationFormat>
  <Paragraphs>104</Paragraphs>
  <Slides>12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Excel.Chart.8</vt:lpstr>
      <vt:lpstr>THE 6TH HEALTH AND SCIENTIFIC CONFERENCE &amp; INTERNATIONAL HEALTH EXHIBITION AND TRADE FAIR 29th – 31st MARCH 2017, BUJUMBURA BURUNDI   </vt:lpstr>
      <vt:lpstr>PowerPoint Presentation</vt:lpstr>
      <vt:lpstr>PowerPoint Presentation</vt:lpstr>
      <vt:lpstr>   Bacterial isolates and source of specimen  </vt:lpstr>
      <vt:lpstr> Characteristics 33 Staphylococcus spp sequenced</vt:lpstr>
      <vt:lpstr>Raw sequence data – Spp confirmation KmerFinder , MLST (version 1.7), ResFinder (version 2.1) and VirulenceFinder (version 1.02 available from CGE        (http://cge.cbs.dtu.dk/services/all.php).  </vt:lpstr>
      <vt:lpstr>Antimicrobial Resistance Genes detected</vt:lpstr>
      <vt:lpstr>       RESISTANCE AND VIRULENCE GENES</vt:lpstr>
      <vt:lpstr>Phylogenetic analysis</vt:lpstr>
      <vt:lpstr>For the most common MLST (sequence type-8), additional 24-genome  from ENA  (http://www.ebi.ac.uk/ena) and the isolates were compared using single nucleotide polymorphisms (SNPs). </vt:lpstr>
      <vt:lpstr>SNP sequences were used for reconstructing temporal phylogenetic tree, using Bayesian Evolutionary Analysis Sampling Trees version 1.8.3 (BEAST) to estimate mutation rate and divergence time.   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Gudy</dc:creator>
  <cp:lastModifiedBy>happy kumburu</cp:lastModifiedBy>
  <cp:revision>458</cp:revision>
  <dcterms:created xsi:type="dcterms:W3CDTF">2011-10-26T05:27:50Z</dcterms:created>
  <dcterms:modified xsi:type="dcterms:W3CDTF">2017-02-19T18:35:14Z</dcterms:modified>
</cp:coreProperties>
</file>