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87" r:id="rId2"/>
    <p:sldId id="288" r:id="rId3"/>
    <p:sldId id="289" r:id="rId4"/>
    <p:sldId id="290" r:id="rId5"/>
    <p:sldId id="257" r:id="rId6"/>
    <p:sldId id="271" r:id="rId7"/>
    <p:sldId id="273" r:id="rId8"/>
    <p:sldId id="274" r:id="rId9"/>
    <p:sldId id="278" r:id="rId10"/>
    <p:sldId id="260" r:id="rId11"/>
    <p:sldId id="275" r:id="rId12"/>
    <p:sldId id="286" r:id="rId13"/>
    <p:sldId id="291" r:id="rId14"/>
    <p:sldId id="272" r:id="rId15"/>
    <p:sldId id="276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99"/>
    <a:srgbClr val="0000CC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UoN%20JULY%202014%20SEMINAR\FULL%20BRILLIANCE%20CLASSES%20TESO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LL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rgbClr val="00206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Sheet5!$B$1:$F$1</c:f>
              <c:strCache>
                <c:ptCount val="5"/>
                <c:pt idx="0">
                  <c:v>Kaliwa</c:v>
                </c:pt>
                <c:pt idx="1">
                  <c:v>Odioi</c:v>
                </c:pt>
                <c:pt idx="2">
                  <c:v>Akiriamasit</c:v>
                </c:pt>
                <c:pt idx="3">
                  <c:v>Kengatunyi</c:v>
                </c:pt>
                <c:pt idx="4">
                  <c:v>Rwatama</c:v>
                </c:pt>
              </c:strCache>
            </c:strRef>
          </c:cat>
          <c:val>
            <c:numRef>
              <c:f>Sheet5!$B$2:$F$2</c:f>
              <c:numCache>
                <c:formatCode>General</c:formatCode>
                <c:ptCount val="5"/>
                <c:pt idx="0">
                  <c:v>4.5</c:v>
                </c:pt>
                <c:pt idx="1">
                  <c:v>17.8</c:v>
                </c:pt>
                <c:pt idx="2">
                  <c:v>10.1</c:v>
                </c:pt>
                <c:pt idx="3">
                  <c:v>33.300000000000004</c:v>
                </c:pt>
                <c:pt idx="4">
                  <c:v>2.6</c:v>
                </c:pt>
              </c:numCache>
            </c:numRef>
          </c:val>
        </c:ser>
        <c:ser>
          <c:idx val="1"/>
          <c:order val="1"/>
          <c:tx>
            <c:strRef>
              <c:f>Sheet5!$A$3</c:f>
              <c:strCache>
                <c:ptCount val="1"/>
                <c:pt idx="0">
                  <c:v>SS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867088237968219E-3"/>
                  <c:y val="-3.0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4444444444444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611111111111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611111111111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rgbClr val="C00000"/>
                    </a:solidFill>
                    <a:latin typeface="Century Gothic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Sheet5!$B$1:$F$1</c:f>
              <c:strCache>
                <c:ptCount val="5"/>
                <c:pt idx="0">
                  <c:v>Kaliwa</c:v>
                </c:pt>
                <c:pt idx="1">
                  <c:v>Odioi</c:v>
                </c:pt>
                <c:pt idx="2">
                  <c:v>Akiriamasit</c:v>
                </c:pt>
                <c:pt idx="3">
                  <c:v>Kengatunyi</c:v>
                </c:pt>
                <c:pt idx="4">
                  <c:v>Rwatama</c:v>
                </c:pt>
              </c:strCache>
            </c:strRef>
          </c:cat>
          <c:val>
            <c:numRef>
              <c:f>Sheet5!$B$3:$F$3</c:f>
              <c:numCache>
                <c:formatCode>General</c:formatCode>
                <c:ptCount val="5"/>
                <c:pt idx="0">
                  <c:v>91.9</c:v>
                </c:pt>
                <c:pt idx="1">
                  <c:v>77.599999999999994</c:v>
                </c:pt>
                <c:pt idx="2">
                  <c:v>76.099999999999994</c:v>
                </c:pt>
                <c:pt idx="3">
                  <c:v>57.8</c:v>
                </c:pt>
                <c:pt idx="4">
                  <c:v>93.4</c:v>
                </c:pt>
              </c:numCache>
            </c:numRef>
          </c:val>
        </c:ser>
        <c:ser>
          <c:idx val="2"/>
          <c:order val="2"/>
          <c:tx>
            <c:strRef>
              <c:f>Sheet5!$A$4</c:f>
              <c:strCache>
                <c:ptCount val="1"/>
                <c:pt idx="0">
                  <c:v>LS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rgbClr val="00B050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Sheet5!$B$1:$F$1</c:f>
              <c:strCache>
                <c:ptCount val="5"/>
                <c:pt idx="0">
                  <c:v>Kaliwa</c:v>
                </c:pt>
                <c:pt idx="1">
                  <c:v>Odioi</c:v>
                </c:pt>
                <c:pt idx="2">
                  <c:v>Akiriamasit</c:v>
                </c:pt>
                <c:pt idx="3">
                  <c:v>Kengatunyi</c:v>
                </c:pt>
                <c:pt idx="4">
                  <c:v>Rwatama</c:v>
                </c:pt>
              </c:strCache>
            </c:strRef>
          </c:cat>
          <c:val>
            <c:numRef>
              <c:f>Sheet5!$B$4:$F$4</c:f>
              <c:numCache>
                <c:formatCode>General</c:formatCode>
                <c:ptCount val="5"/>
                <c:pt idx="0">
                  <c:v>3.6</c:v>
                </c:pt>
                <c:pt idx="1">
                  <c:v>4.5999999999999996</c:v>
                </c:pt>
                <c:pt idx="2">
                  <c:v>13.8</c:v>
                </c:pt>
                <c:pt idx="3">
                  <c:v>8.9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15748720"/>
        <c:axId val="1558917568"/>
        <c:axId val="0"/>
      </c:bar3DChart>
      <c:catAx>
        <c:axId val="141574872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itchFamily="34" charset="0"/>
                  </a:defRPr>
                </a:pPr>
                <a:r>
                  <a:rPr lang="en-US" sz="1200">
                    <a:solidFill>
                      <a:srgbClr val="0000CC"/>
                    </a:solidFill>
                    <a:latin typeface="Century Gothic" pitchFamily="34" charset="0"/>
                  </a:rPr>
                  <a:t>Clusters</a:t>
                </a:r>
                <a:r>
                  <a:rPr lang="en-US" sz="1200" baseline="0">
                    <a:solidFill>
                      <a:srgbClr val="0000CC"/>
                    </a:solidFill>
                    <a:latin typeface="Century Gothic" pitchFamily="34" charset="0"/>
                  </a:rPr>
                  <a:t> or Sub-locations</a:t>
                </a:r>
                <a:endParaRPr lang="en-US" sz="1200">
                  <a:solidFill>
                    <a:srgbClr val="0000CC"/>
                  </a:solidFill>
                  <a:latin typeface="Century Gothic" pitchFamily="34" charset="0"/>
                </a:endParaRP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FF0000"/>
                </a:solidFill>
              </a:defRPr>
            </a:pPr>
            <a:endParaRPr lang="fr-FR"/>
          </a:p>
        </c:txPr>
        <c:crossAx val="1558917568"/>
        <c:crosses val="autoZero"/>
        <c:auto val="1"/>
        <c:lblAlgn val="ctr"/>
        <c:lblOffset val="100"/>
        <c:noMultiLvlLbl val="0"/>
      </c:catAx>
      <c:valAx>
        <c:axId val="15589175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latin typeface="Century Gothic" pitchFamily="34" charset="0"/>
                    <a:cs typeface="Calibri" pitchFamily="34" charset="0"/>
                  </a:defRPr>
                </a:pPr>
                <a:r>
                  <a:rPr lang="en-US" sz="1400" b="0">
                    <a:solidFill>
                      <a:srgbClr val="0000CC"/>
                    </a:solidFill>
                    <a:latin typeface="Century Gothic" pitchFamily="34" charset="0"/>
                    <a:cs typeface="Calibri" pitchFamily="34" charset="0"/>
                  </a:rPr>
                  <a:t>% of</a:t>
                </a:r>
                <a:r>
                  <a:rPr lang="en-US" sz="1400" b="0" baseline="0">
                    <a:solidFill>
                      <a:srgbClr val="0000CC"/>
                    </a:solidFill>
                    <a:latin typeface="Century Gothic" pitchFamily="34" charset="0"/>
                    <a:cs typeface="Calibri" pitchFamily="34" charset="0"/>
                  </a:rPr>
                  <a:t> alleles</a:t>
                </a:r>
                <a:endParaRPr lang="en-US" sz="1400" b="0">
                  <a:solidFill>
                    <a:srgbClr val="0000CC"/>
                  </a:solidFill>
                  <a:latin typeface="Century Gothic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0000"/>
                </a:solidFill>
                <a:latin typeface="Century Gothic" pitchFamily="34" charset="0"/>
              </a:defRPr>
            </a:pPr>
            <a:endParaRPr lang="fr-FR"/>
          </a:p>
        </c:txPr>
        <c:crossAx val="14157487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E7B-557F-41F0-865E-6411FEFA09E3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C106-6644-4756-83CA-1F9BC7EF1F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E7B-557F-41F0-865E-6411FEFA09E3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C106-6644-4756-83CA-1F9BC7EF1F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E7B-557F-41F0-865E-6411FEFA09E3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C106-6644-4756-83CA-1F9BC7EF1F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2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E7B-557F-41F0-865E-6411FEFA09E3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C106-6644-4756-83CA-1F9BC7EF1F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E7B-557F-41F0-865E-6411FEFA09E3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C106-6644-4756-83CA-1F9BC7EF1F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E7B-557F-41F0-865E-6411FEFA09E3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C106-6644-4756-83CA-1F9BC7EF1F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E7B-557F-41F0-865E-6411FEFA09E3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C106-6644-4756-83CA-1F9BC7EF1F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E7B-557F-41F0-865E-6411FEFA09E3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C106-6644-4756-83CA-1F9BC7EF1F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E7B-557F-41F0-865E-6411FEFA09E3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C106-6644-4756-83CA-1F9BC7EF1F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E7B-557F-41F0-865E-6411FEFA09E3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C106-6644-4756-83CA-1F9BC7EF1F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9E7B-557F-41F0-865E-6411FEFA09E3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8C106-6644-4756-83CA-1F9BC7EF1F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6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9E7B-557F-41F0-865E-6411FEFA09E3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8C106-6644-4756-83CA-1F9BC7EF1F0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1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387" y="584694"/>
            <a:ext cx="9918357" cy="170523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Impact of </a:t>
            </a:r>
            <a:r>
              <a:rPr lang="en-US" sz="2800" b="1" i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kdr</a:t>
            </a:r>
            <a:r>
              <a:rPr lang="en-US" sz="28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 gene frequencies on major malaria vectors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’ </a:t>
            </a:r>
            <a:r>
              <a:rPr lang="en-US" sz="28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host blood meal preferences in Teso sub counties, western Kenya. </a:t>
            </a: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626" y="3224381"/>
            <a:ext cx="112066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CC00"/>
                </a:solidFill>
                <a:latin typeface="Century Gothic" pitchFamily="34" charset="0"/>
                <a:ea typeface="Times New Roman"/>
              </a:rPr>
              <a:t>6</a:t>
            </a:r>
            <a:r>
              <a:rPr lang="en-US" sz="2400" b="1" baseline="30000" dirty="0">
                <a:solidFill>
                  <a:srgbClr val="00CC00"/>
                </a:solidFill>
                <a:latin typeface="Century Gothic" pitchFamily="34" charset="0"/>
                <a:ea typeface="Times New Roman"/>
              </a:rPr>
              <a:t>th</a:t>
            </a:r>
            <a:r>
              <a:rPr lang="en-US" sz="2400" b="1" dirty="0">
                <a:solidFill>
                  <a:srgbClr val="00CC00"/>
                </a:solidFill>
                <a:latin typeface="Century Gothic" pitchFamily="34" charset="0"/>
                <a:ea typeface="Times New Roman"/>
              </a:rPr>
              <a:t> East African Health and Scientific Conference &amp; International Health Exhibition and Trade </a:t>
            </a:r>
            <a:r>
              <a:rPr lang="en-US" sz="2400" b="1" dirty="0" smtClean="0">
                <a:solidFill>
                  <a:srgbClr val="00CC00"/>
                </a:solidFill>
                <a:latin typeface="Century Gothic" pitchFamily="34" charset="0"/>
                <a:ea typeface="Times New Roman"/>
              </a:rPr>
              <a:t>Fair</a:t>
            </a:r>
          </a:p>
          <a:p>
            <a:pPr algn="ctr"/>
            <a:endParaRPr lang="en-US" sz="2400" dirty="0" smtClean="0">
              <a:solidFill>
                <a:srgbClr val="00CC00"/>
              </a:solidFill>
              <a:latin typeface="Century Gothic" pitchFamily="34" charset="0"/>
              <a:ea typeface="Times New Roman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  <a:ea typeface="Times New Roman"/>
              </a:rPr>
              <a:t>29th </a:t>
            </a:r>
            <a:r>
              <a:rPr lang="en-US" sz="2400" b="1" dirty="0">
                <a:solidFill>
                  <a:srgbClr val="FF0000"/>
                </a:solidFill>
                <a:latin typeface="Century Gothic" pitchFamily="34" charset="0"/>
                <a:ea typeface="Times New Roman"/>
              </a:rPr>
              <a:t>to 31st March </a:t>
            </a:r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  <a:ea typeface="Times New Roman"/>
              </a:rPr>
              <a:t>2017 </a:t>
            </a:r>
          </a:p>
          <a:p>
            <a:pPr algn="ctr"/>
            <a:endParaRPr lang="en-US" sz="2400" b="1" u="sng" dirty="0">
              <a:solidFill>
                <a:srgbClr val="00CC00"/>
              </a:solidFill>
              <a:latin typeface="Century Gothic" pitchFamily="34" charset="0"/>
              <a:ea typeface="Times New Roman"/>
            </a:endParaRP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Century Gothic" pitchFamily="34" charset="0"/>
                <a:ea typeface="Times New Roman"/>
              </a:rPr>
              <a:t>Bujumbura</a:t>
            </a:r>
            <a:r>
              <a:rPr lang="en-US" sz="2400" b="1" u="sng" dirty="0">
                <a:solidFill>
                  <a:srgbClr val="FF0000"/>
                </a:solidFill>
                <a:latin typeface="Century Gothic" pitchFamily="34" charset="0"/>
                <a:ea typeface="Times New Roman"/>
              </a:rPr>
              <a:t>, Burundi</a:t>
            </a:r>
          </a:p>
          <a:p>
            <a:pPr algn="ctr"/>
            <a:endParaRPr lang="en-US" dirty="0">
              <a:solidFill>
                <a:srgbClr val="00CC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95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34530" y="6030095"/>
            <a:ext cx="9885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9900FF"/>
                </a:solidFill>
                <a:latin typeface="Century Gothic" pitchFamily="34" charset="0"/>
              </a:rPr>
              <a:t>Host blood preferences in different clusters</a:t>
            </a:r>
          </a:p>
        </p:txBody>
      </p:sp>
      <p:pic>
        <p:nvPicPr>
          <p:cNvPr id="7170" name="Chart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835891"/>
            <a:ext cx="11159836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90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7968" y="5908243"/>
            <a:ext cx="10157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9900FF"/>
                </a:solidFill>
                <a:latin typeface="Century Gothic" pitchFamily="34" charset="0"/>
              </a:rPr>
              <a:t>Species preference for different blood meal sources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55" y="1143000"/>
            <a:ext cx="9705108" cy="44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5676" y="5661104"/>
            <a:ext cx="9514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9900FF"/>
                </a:solidFill>
                <a:latin typeface="Century Gothic" pitchFamily="34" charset="0"/>
              </a:rPr>
              <a:t>Allele frequencies compared to host preference</a:t>
            </a:r>
          </a:p>
        </p:txBody>
      </p:sp>
      <p:pic>
        <p:nvPicPr>
          <p:cNvPr id="9218" name="Chart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"/>
          <a:stretch>
            <a:fillRect/>
          </a:stretch>
        </p:blipFill>
        <p:spPr bwMode="auto">
          <a:xfrm>
            <a:off x="1235676" y="778164"/>
            <a:ext cx="9944941" cy="466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57200"/>
            <a:ext cx="107442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893763" y="5607050"/>
            <a:ext cx="10140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>
                <a:solidFill>
                  <a:srgbClr val="FF0000"/>
                </a:solidFill>
              </a:rPr>
              <a:t>Impact of insecticide resistance on endophagic &amp; endophilic behavior in female </a:t>
            </a:r>
            <a:r>
              <a:rPr lang="en-US" altLang="en-US" sz="2400" i="1">
                <a:solidFill>
                  <a:srgbClr val="FF0000"/>
                </a:solidFill>
              </a:rPr>
              <a:t>Anopheles</a:t>
            </a:r>
            <a:r>
              <a:rPr lang="en-US" altLang="en-US" sz="2400">
                <a:solidFill>
                  <a:srgbClr val="FF0000"/>
                </a:solidFill>
              </a:rPr>
              <a:t> mosquitoes; Pyrethrum Spray Catch (n = 338)</a:t>
            </a:r>
          </a:p>
        </p:txBody>
      </p:sp>
    </p:spTree>
    <p:extLst>
      <p:ext uri="{BB962C8B-B14F-4D97-AF65-F5344CB8AC3E}">
        <p14:creationId xmlns:p14="http://schemas.microsoft.com/office/powerpoint/2010/main" val="4654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5878" y="102244"/>
            <a:ext cx="5717060" cy="854718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</a:rPr>
              <a:t>Discussion</a:t>
            </a:r>
            <a:endParaRPr lang="en-US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939800"/>
            <a:ext cx="11938000" cy="5609281"/>
          </a:xfrm>
        </p:spPr>
        <p:txBody>
          <a:bodyPr>
            <a:noAutofit/>
          </a:bodyPr>
          <a:lstStyle/>
          <a:p>
            <a:pPr marL="469900" indent="-469900" algn="just"/>
            <a:endParaRPr lang="en-US" b="1" dirty="0" smtClean="0">
              <a:solidFill>
                <a:srgbClr val="0000CC"/>
              </a:solidFill>
            </a:endParaRPr>
          </a:p>
          <a:p>
            <a:pPr marL="469900" indent="-469900" algn="just">
              <a:buFont typeface="Arial" pitchFamily="34" charset="0"/>
              <a:buChar char="•"/>
            </a:pPr>
            <a:endParaRPr lang="en-US" dirty="0">
              <a:solidFill>
                <a:srgbClr val="0000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788687"/>
              </p:ext>
            </p:extLst>
          </p:nvPr>
        </p:nvGraphicFramePr>
        <p:xfrm>
          <a:off x="415637" y="1288473"/>
          <a:ext cx="11513127" cy="5029200"/>
        </p:xfrm>
        <a:graphic>
          <a:graphicData uri="http://schemas.openxmlformats.org/drawingml/2006/table">
            <a:tbl>
              <a:tblPr/>
              <a:tblGrid>
                <a:gridCol w="11513127"/>
              </a:tblGrid>
              <a:tr h="4759037"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Homozygous</a:t>
                      </a:r>
                      <a:r>
                        <a:rPr lang="en-US" sz="2200" baseline="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 LL &amp; h</a:t>
                      </a:r>
                      <a:r>
                        <a:rPr lang="en-US" sz="220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eterozygous LS allelic vectors had significantly higher affinity for bovine blood while SS allelic vectors had significantly higher affinity for human rather than bovine blood (p&lt;0.05)</a:t>
                      </a:r>
                    </a:p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Resistant</a:t>
                      </a:r>
                      <a:r>
                        <a:rPr lang="en-US" sz="2200" baseline="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 malaria vectors were more anthropophagic than zoophagic</a:t>
                      </a:r>
                    </a:p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200" baseline="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Susceptible mosquitoes preferred bovine blood meal the most</a:t>
                      </a:r>
                    </a:p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200" i="1" baseline="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An. </a:t>
                      </a:r>
                      <a:r>
                        <a:rPr lang="en-US" sz="2200" i="1" baseline="0" dirty="0" err="1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funestus</a:t>
                      </a:r>
                      <a:r>
                        <a:rPr lang="en-US" sz="2200" i="1" baseline="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 </a:t>
                      </a:r>
                      <a:r>
                        <a:rPr lang="en-US" sz="2200" baseline="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had a higher affinity for bovine blood meal than human’s and pig’s </a:t>
                      </a:r>
                    </a:p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200" baseline="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Blood meal preference was dependent on resistance status, species &amp; location</a:t>
                      </a:r>
                    </a:p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Host preference is normally affected by a myriad of extrinsic &amp; intrinsic factors.</a:t>
                      </a:r>
                    </a:p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Inherent factors are determined by genetic selection even due to insecticidal selection pressure</a:t>
                      </a:r>
                      <a:endParaRPr lang="en-US" sz="2200" dirty="0">
                        <a:solidFill>
                          <a:srgbClr val="9900FF"/>
                        </a:solidFill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752" y="457199"/>
            <a:ext cx="4333102" cy="59031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</a:rPr>
              <a:t>Conclusion </a:t>
            </a:r>
            <a:endParaRPr lang="en-US" sz="3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079" y="3167264"/>
            <a:ext cx="4347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</a:rPr>
              <a:t>Recommendation</a:t>
            </a:r>
            <a:endParaRPr lang="en-US" sz="3600" b="1" dirty="0">
              <a:latin typeface="Century Gothic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04645"/>
              </p:ext>
            </p:extLst>
          </p:nvPr>
        </p:nvGraphicFramePr>
        <p:xfrm>
          <a:off x="609600" y="3868785"/>
          <a:ext cx="10515600" cy="274320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587331"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Zoo-prophylaxis 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may reduce plasmodium transmission </a:t>
                      </a:r>
                      <a:r>
                        <a:rPr lang="en-US" sz="240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rates by </a:t>
                      </a:r>
                      <a:r>
                        <a:rPr lang="en-US" sz="2400" dirty="0" err="1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anthropozoophagic</a:t>
                      </a:r>
                      <a:r>
                        <a:rPr lang="en-US" sz="240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 vectors</a:t>
                      </a:r>
                    </a:p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Continued monitoring</a:t>
                      </a:r>
                      <a:r>
                        <a:rPr lang="en-US" sz="2400" baseline="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 of impact of insecticide resistance genes in vectors, on their malaria transmission potential to inform Insecticide Resistance Management Programmes</a:t>
                      </a:r>
                      <a:endParaRPr lang="en-US" sz="2400" dirty="0">
                        <a:solidFill>
                          <a:srgbClr val="9900FF"/>
                        </a:solidFill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263931"/>
              </p:ext>
            </p:extLst>
          </p:nvPr>
        </p:nvGraphicFramePr>
        <p:xfrm>
          <a:off x="517112" y="1084804"/>
          <a:ext cx="10515600" cy="164592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649677"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Resistance genes may be enhancing or depressing </a:t>
                      </a:r>
                      <a:r>
                        <a:rPr lang="en-US" sz="2400" dirty="0" err="1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anthropozoophagic</a:t>
                      </a:r>
                      <a:r>
                        <a:rPr lang="en-US" sz="240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 behavior in malaria vectors hence influencing transmission levels</a:t>
                      </a:r>
                      <a:endParaRPr lang="en-US" sz="2400" dirty="0">
                        <a:solidFill>
                          <a:srgbClr val="9900FF"/>
                        </a:solidFill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10363200" cy="6286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  <a:cs typeface="Calibri" pitchFamily="34" charset="0"/>
              </a:rPr>
              <a:t>Acknowledgments</a:t>
            </a:r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>
          <a:xfrm>
            <a:off x="948267" y="971550"/>
            <a:ext cx="10430933" cy="4914900"/>
          </a:xfrm>
        </p:spPr>
        <p:txBody>
          <a:bodyPr>
            <a:normAutofit fontScale="92500" lnSpcReduction="20000"/>
          </a:bodyPr>
          <a:lstStyle/>
          <a:p>
            <a:pPr marL="514350" indent="-514350" algn="l" eaLnBrk="1" hangingPunct="1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sz="1800" b="1" dirty="0" err="1" smtClean="0">
                <a:solidFill>
                  <a:srgbClr val="9900FF"/>
                </a:solidFill>
                <a:latin typeface="Century Gothic" pitchFamily="34" charset="0"/>
                <a:cs typeface="Calibri" pitchFamily="34" charset="0"/>
              </a:rPr>
              <a:t>UoN</a:t>
            </a:r>
            <a:endParaRPr lang="en-US" sz="1800" b="1" dirty="0" smtClean="0">
              <a:solidFill>
                <a:srgbClr val="9900FF"/>
              </a:solidFill>
              <a:latin typeface="Century Gothic" pitchFamily="34" charset="0"/>
              <a:cs typeface="Calibri" pitchFamily="34" charset="0"/>
            </a:endParaRPr>
          </a:p>
          <a:p>
            <a:pPr marL="514350" indent="-514350" algn="l" eaLnBrk="1" hangingPunct="1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sz="1800" b="1" dirty="0" smtClean="0">
                <a:solidFill>
                  <a:srgbClr val="9900FF"/>
                </a:solidFill>
                <a:latin typeface="Century Gothic" pitchFamily="34" charset="0"/>
                <a:cs typeface="Calibri" pitchFamily="34" charset="0"/>
              </a:rPr>
              <a:t>NACOSTI</a:t>
            </a:r>
          </a:p>
          <a:p>
            <a:pPr marL="514350" indent="-514350" algn="l" eaLnBrk="1" hangingPunct="1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sz="1800" b="1" dirty="0" smtClean="0">
                <a:solidFill>
                  <a:srgbClr val="9900FF"/>
                </a:solidFill>
                <a:latin typeface="Century Gothic" pitchFamily="34" charset="0"/>
                <a:cs typeface="Calibri" pitchFamily="34" charset="0"/>
              </a:rPr>
              <a:t>KEMRI / WHO-BILL &amp; Melinda Gates IR  PROJECT</a:t>
            </a:r>
          </a:p>
          <a:p>
            <a:pPr marL="514350" indent="-514350" algn="l" eaLnBrk="1" hangingPunct="1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sz="1800" b="1" dirty="0" smtClean="0">
                <a:solidFill>
                  <a:srgbClr val="9900FF"/>
                </a:solidFill>
                <a:latin typeface="Century Gothic" pitchFamily="34" charset="0"/>
                <a:cs typeface="Calibri" pitchFamily="34" charset="0"/>
              </a:rPr>
              <a:t>Supervisors</a:t>
            </a:r>
          </a:p>
          <a:p>
            <a:pPr marL="514350" indent="-514350" algn="l" eaLnBrk="1" hangingPunct="1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sz="1800" b="1" dirty="0" smtClean="0">
                <a:solidFill>
                  <a:srgbClr val="9900FF"/>
                </a:solidFill>
                <a:latin typeface="Century Gothic" pitchFamily="34" charset="0"/>
                <a:cs typeface="Calibri" pitchFamily="34" charset="0"/>
              </a:rPr>
              <a:t>Family</a:t>
            </a:r>
          </a:p>
          <a:p>
            <a:pPr marL="514350" indent="-514350" algn="l" eaLnBrk="1" hangingPunct="1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sz="1800" b="1" dirty="0" smtClean="0">
                <a:solidFill>
                  <a:srgbClr val="9900FF"/>
                </a:solidFill>
                <a:latin typeface="Century Gothic" pitchFamily="34" charset="0"/>
                <a:cs typeface="Calibri" pitchFamily="34" charset="0"/>
              </a:rPr>
              <a:t>Friends</a:t>
            </a:r>
          </a:p>
          <a:p>
            <a:pPr marL="514350" indent="-514350" algn="l" eaLnBrk="1" hangingPunct="1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sz="1800" b="1" dirty="0" smtClean="0">
                <a:solidFill>
                  <a:srgbClr val="9900FF"/>
                </a:solidFill>
                <a:latin typeface="Century Gothic" pitchFamily="34" charset="0"/>
                <a:cs typeface="Calibri" pitchFamily="34" charset="0"/>
              </a:rPr>
              <a:t>Colleagues</a:t>
            </a:r>
          </a:p>
          <a:p>
            <a:pPr marL="514350" indent="-514350" algn="l" eaLnBrk="1" hangingPunct="1">
              <a:lnSpc>
                <a:spcPct val="200000"/>
              </a:lnSpc>
              <a:buFont typeface="Calibri" pitchFamily="34" charset="0"/>
              <a:buAutoNum type="arabicPeriod"/>
            </a:pPr>
            <a:r>
              <a:rPr lang="en-US" sz="1800" b="1" dirty="0" smtClean="0">
                <a:solidFill>
                  <a:srgbClr val="9900FF"/>
                </a:solidFill>
                <a:latin typeface="Century Gothic" pitchFamily="34" charset="0"/>
                <a:cs typeface="Calibri" pitchFamily="34" charset="0"/>
              </a:rPr>
              <a:t>God Almighty</a:t>
            </a:r>
          </a:p>
        </p:txBody>
      </p:sp>
      <p:pic>
        <p:nvPicPr>
          <p:cNvPr id="23556" name="Picture 5" descr="http://honestreporting.com/wp-content/uploads/2015/05/WHO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2660" y="3172692"/>
            <a:ext cx="1942486" cy="111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uni logo al"/>
          <p:cNvPicPr>
            <a:picLocks noChangeAspect="1" noChangeArrowheads="1"/>
          </p:cNvPicPr>
          <p:nvPr/>
        </p:nvPicPr>
        <p:blipFill>
          <a:blip r:embed="rId3">
            <a:lum bright="-20000" contrast="34000"/>
          </a:blip>
          <a:srcRect/>
          <a:stretch>
            <a:fillRect/>
          </a:stretch>
        </p:blipFill>
        <p:spPr bwMode="auto">
          <a:xfrm>
            <a:off x="8985179" y="4630289"/>
            <a:ext cx="2029187" cy="126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87497" y="1311568"/>
            <a:ext cx="1993273" cy="136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C18A1-02CB-4358-B494-8653D475AD0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4584" name="Rectangle 3" hidden="1"/>
          <p:cNvSpPr>
            <a:spLocks noChangeArrowheads="1" noChangeShapeType="1"/>
          </p:cNvSpPr>
          <p:nvPr/>
        </p:nvSpPr>
        <p:spPr bwMode="auto">
          <a:xfrm>
            <a:off x="-406431" y="296562"/>
            <a:ext cx="12138363" cy="6561437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0779" y="2985884"/>
            <a:ext cx="5214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9900FF"/>
                </a:solidFill>
                <a:latin typeface="Century Gothic" pitchFamily="34" charset="0"/>
              </a:rPr>
              <a:t>Thank you for listening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2611" y="791522"/>
            <a:ext cx="10544434" cy="60086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</a:rPr>
              <a:t>Authors </a:t>
            </a:r>
            <a:r>
              <a:rPr lang="en-US" sz="3600" b="1" dirty="0">
                <a:solidFill>
                  <a:srgbClr val="FF0000"/>
                </a:solidFill>
                <a:latin typeface="Century Gothic" pitchFamily="34" charset="0"/>
              </a:rPr>
              <a:t>&amp;</a:t>
            </a:r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</a:rPr>
              <a:t> their institutional affiliation</a:t>
            </a:r>
          </a:p>
          <a:p>
            <a:endParaRPr lang="en-US" dirty="0" smtClean="0">
              <a:solidFill>
                <a:srgbClr val="000099"/>
              </a:solidFill>
            </a:endParaRPr>
          </a:p>
          <a:p>
            <a:endParaRPr lang="en-US" dirty="0" smtClean="0"/>
          </a:p>
          <a:p>
            <a:pPr marL="395288" indent="-395288" algn="l">
              <a:lnSpc>
                <a:spcPct val="120000"/>
              </a:lnSpc>
            </a:pPr>
            <a:endParaRPr lang="en-US" dirty="0">
              <a:solidFill>
                <a:srgbClr val="000099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089895"/>
              </p:ext>
            </p:extLst>
          </p:nvPr>
        </p:nvGraphicFramePr>
        <p:xfrm>
          <a:off x="838762" y="1906491"/>
          <a:ext cx="10515600" cy="146304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marL="3138488" marR="0" indent="-3138488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Githinji Edward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 *</a:t>
                      </a:r>
                      <a:r>
                        <a:rPr lang="en-US" sz="2400" baseline="300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1&amp;2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, Irungu Lucy</a:t>
                      </a:r>
                      <a:r>
                        <a:rPr lang="en-US" sz="2400" baseline="300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, Ndegwa Paul</a:t>
                      </a:r>
                      <a:r>
                        <a:rPr lang="en-US" sz="2400" baseline="300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, Atieli Francis</a:t>
                      </a:r>
                      <a:r>
                        <a:rPr lang="en-US" sz="2400" baseline="300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, Kemei Brigid</a:t>
                      </a:r>
                      <a:r>
                        <a:rPr lang="en-US" sz="2400" baseline="300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Machani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 Maxwell</a:t>
                      </a:r>
                      <a:r>
                        <a:rPr lang="en-US" sz="2400" baseline="300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Amito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 Richard</a:t>
                      </a:r>
                      <a:r>
                        <a:rPr lang="en-US" sz="2400" baseline="300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Murima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 Paul</a:t>
                      </a:r>
                      <a:r>
                        <a:rPr lang="en-US" sz="2400" baseline="300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4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Ombok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 Maurice</a:t>
                      </a:r>
                      <a:r>
                        <a:rPr lang="en-US" sz="2400" baseline="300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Wanjoya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 Antony</a:t>
                      </a:r>
                      <a:r>
                        <a:rPr lang="en-US" sz="2400" baseline="300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5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, Mbogo Charles</a:t>
                      </a:r>
                      <a:r>
                        <a:rPr lang="en-US" sz="2400" baseline="300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6</a:t>
                      </a:r>
                      <a:r>
                        <a:rPr lang="en-US" sz="2400" i="1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 </a:t>
                      </a:r>
                      <a:r>
                        <a:rPr lang="en-US" sz="2400" i="0" baseline="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 &amp;</a:t>
                      </a:r>
                      <a:r>
                        <a:rPr lang="en-US" sz="240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Mathenge </a:t>
                      </a:r>
                      <a:r>
                        <a:rPr lang="en-US" sz="240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Evan</a:t>
                      </a:r>
                      <a:r>
                        <a:rPr lang="en-US" sz="2400" baseline="30000" dirty="0" smtClean="0">
                          <a:solidFill>
                            <a:srgbClr val="9900FF"/>
                          </a:solidFill>
                          <a:effectLst/>
                          <a:latin typeface="Century Gothic" pitchFamily="34" charset="0"/>
                          <a:ea typeface="Times New Roman"/>
                        </a:rPr>
                        <a:t>1</a:t>
                      </a:r>
                      <a:endParaRPr lang="en-US" sz="2400" dirty="0">
                        <a:solidFill>
                          <a:srgbClr val="9900FF"/>
                        </a:solidFill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713973"/>
              </p:ext>
            </p:extLst>
          </p:nvPr>
        </p:nvGraphicFramePr>
        <p:xfrm>
          <a:off x="942672" y="4006076"/>
          <a:ext cx="10515600" cy="2453640"/>
        </p:xfrm>
        <a:graphic>
          <a:graphicData uri="http://schemas.openxmlformats.org/drawingml/2006/table">
            <a:tbl>
              <a:tblPr/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marL="1433513" marR="0" lvl="0" indent="-519113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Eastern </a:t>
                      </a:r>
                      <a:r>
                        <a:rPr lang="en-US" sz="2000" dirty="0" smtClean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&amp; </a:t>
                      </a:r>
                      <a:r>
                        <a:rPr lang="en-US" sz="2000" dirty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Southern Africa Centre for International Parasite Control (ESACIPAC), KEMRI Nairobi</a:t>
                      </a:r>
                    </a:p>
                    <a:p>
                      <a:pPr marL="1433513" marR="0" lvl="0" indent="-51911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University of Nairobi</a:t>
                      </a:r>
                    </a:p>
                    <a:p>
                      <a:pPr marL="1433513" marR="0" lvl="0" indent="-51911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Centre for Global Health Research (CGHR), KEMRI Kisumu</a:t>
                      </a:r>
                    </a:p>
                    <a:p>
                      <a:pPr marL="1433513" marR="0" lvl="0" indent="-51911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Vector-borne Disease Control </a:t>
                      </a:r>
                      <a:r>
                        <a:rPr lang="en-US" sz="2000" dirty="0" smtClean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Unit</a:t>
                      </a:r>
                      <a:r>
                        <a:rPr lang="en-US" sz="2000" baseline="0" dirty="0" smtClean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Ministry </a:t>
                      </a:r>
                      <a:r>
                        <a:rPr lang="en-US" sz="2000" dirty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of Health, Nairobi</a:t>
                      </a:r>
                    </a:p>
                    <a:p>
                      <a:pPr marL="1433513" marR="0" lvl="0" indent="-51911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Jomo Kenyatta University of Agriculture </a:t>
                      </a:r>
                      <a:r>
                        <a:rPr lang="en-US" sz="2000" dirty="0" smtClean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&amp; </a:t>
                      </a:r>
                      <a:r>
                        <a:rPr lang="en-US" sz="2000" dirty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Training JKUAT </a:t>
                      </a:r>
                      <a:r>
                        <a:rPr lang="en-US" sz="2000" dirty="0" smtClean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Juja, </a:t>
                      </a:r>
                      <a:r>
                        <a:rPr lang="en-US" sz="2000" dirty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Nairobi</a:t>
                      </a:r>
                    </a:p>
                    <a:p>
                      <a:pPr marL="1433513" marR="0" lvl="0" indent="-51911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KEMRI-</a:t>
                      </a:r>
                      <a:r>
                        <a:rPr lang="en-US" sz="2000" dirty="0" err="1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Wellcome</a:t>
                      </a:r>
                      <a:r>
                        <a:rPr lang="en-US" sz="2000" dirty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Trust Research </a:t>
                      </a:r>
                      <a:r>
                        <a:rPr lang="en-US" sz="2000" dirty="0" smtClean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Programme, </a:t>
                      </a:r>
                      <a:r>
                        <a:rPr lang="en-US" sz="2000" dirty="0">
                          <a:solidFill>
                            <a:srgbClr val="00CC00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Nairobi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1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468563" y="0"/>
            <a:ext cx="5354637" cy="873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Century Gothic" pitchFamily="34" charset="0"/>
              </a:rPr>
              <a:t>Back ground information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457200" y="1226275"/>
            <a:ext cx="11471275" cy="5444691"/>
          </a:xfrm>
        </p:spPr>
        <p:txBody>
          <a:bodyPr>
            <a:normAutofit/>
          </a:bodyPr>
          <a:lstStyle/>
          <a:p>
            <a:pPr marL="409575" indent="-409575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Malaria is a leading cause of morbidity &amp; mortality</a:t>
            </a:r>
          </a:p>
          <a:p>
            <a:pPr marL="409575" indent="-409575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Malaria vector control relies heavily on insecticide-based interventions (IRS &amp; LLINs)</a:t>
            </a:r>
          </a:p>
          <a:p>
            <a:pPr marL="409575" indent="-409575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The </a:t>
            </a:r>
            <a:r>
              <a:rPr lang="en-US" sz="2200" dirty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efficacy of these tools depends on the feeding behaviour of mosquitoes.</a:t>
            </a:r>
          </a:p>
          <a:p>
            <a:pPr marL="409575" indent="-409575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Insecticide resistance among major vectors is emerging as a major threat </a:t>
            </a:r>
          </a:p>
          <a:p>
            <a:pPr marL="409575" indent="-409575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Insecticide </a:t>
            </a:r>
            <a:r>
              <a:rPr lang="en-US" sz="2200" dirty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resistance management programmes to be optimized</a:t>
            </a:r>
          </a:p>
          <a:p>
            <a:pPr algn="just">
              <a:lnSpc>
                <a:spcPct val="100000"/>
              </a:lnSpc>
              <a:defRPr/>
            </a:pPr>
            <a:r>
              <a:rPr lang="en-US" sz="2200" dirty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 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    (</a:t>
            </a:r>
            <a:r>
              <a:rPr lang="en-US" sz="2200" dirty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Kenya National Malaria Strategy 2009 -2017)</a:t>
            </a:r>
          </a:p>
          <a:p>
            <a:pPr marL="409575" indent="-409575" algn="just" eaLnBrk="1" fontAlgn="auto" hangingPunct="1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4 major types of IR: Target-site  , Metabolic, Behavioural &amp; </a:t>
            </a:r>
            <a:r>
              <a:rPr lang="en-US" sz="2200" dirty="0" err="1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Cuticular</a:t>
            </a:r>
            <a:endParaRPr lang="en-US" sz="2200" dirty="0" smtClean="0">
              <a:solidFill>
                <a:srgbClr val="0000CC"/>
              </a:solidFill>
              <a:latin typeface="Century Gothic" pitchFamily="34" charset="0"/>
              <a:cs typeface="Calibri" pitchFamily="34" charset="0"/>
            </a:endParaRPr>
          </a:p>
          <a:p>
            <a:pPr marL="409575" lvl="4" indent="-409575" algn="just" eaLnBrk="1" fontAlgn="auto" hangingPunct="1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Current understanding of the evolution of  IR results from mutation of the target sites (kdr or super-kdr) or from overexpression of GSTs, </a:t>
            </a:r>
            <a:r>
              <a:rPr lang="en-US" sz="2200" dirty="0" err="1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esterases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 &amp; cytochrome P450s</a:t>
            </a:r>
          </a:p>
          <a:p>
            <a:pPr marL="457200" indent="-457200" algn="just" eaLnBrk="1" hangingPunct="1">
              <a:buFont typeface="Arial" pitchFamily="34" charset="0"/>
              <a:buChar char="•"/>
              <a:defRPr/>
            </a:pPr>
            <a:r>
              <a:rPr lang="en-US" sz="2200" i="1" dirty="0" smtClean="0">
                <a:solidFill>
                  <a:srgbClr val="0000CC"/>
                </a:solidFill>
                <a:latin typeface="Century Gothic" pitchFamily="34" charset="0"/>
              </a:rPr>
              <a:t>An. </a:t>
            </a:r>
            <a:r>
              <a:rPr lang="en-US" sz="2200" i="1" dirty="0" err="1" smtClean="0">
                <a:solidFill>
                  <a:srgbClr val="0000CC"/>
                </a:solidFill>
                <a:latin typeface="Century Gothic" pitchFamily="34" charset="0"/>
              </a:rPr>
              <a:t>gambiae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Century Gothic" pitchFamily="34" charset="0"/>
              </a:rPr>
              <a:t>s.s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</a:rPr>
              <a:t> &amp; </a:t>
            </a:r>
            <a:r>
              <a:rPr lang="en-US" sz="2200" i="1" dirty="0" smtClean="0">
                <a:solidFill>
                  <a:srgbClr val="0000CC"/>
                </a:solidFill>
                <a:latin typeface="Century Gothic" pitchFamily="34" charset="0"/>
              </a:rPr>
              <a:t>An. </a:t>
            </a:r>
            <a:r>
              <a:rPr lang="en-US" sz="2200" i="1" dirty="0" err="1" smtClean="0">
                <a:solidFill>
                  <a:srgbClr val="0000CC"/>
                </a:solidFill>
                <a:latin typeface="Century Gothic" pitchFamily="34" charset="0"/>
              </a:rPr>
              <a:t>funestus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</a:rPr>
              <a:t>  are highly </a:t>
            </a:r>
            <a:r>
              <a:rPr lang="en-US" sz="2200" dirty="0" err="1" smtClean="0">
                <a:solidFill>
                  <a:srgbClr val="0000CC"/>
                </a:solidFill>
                <a:latin typeface="Century Gothic" pitchFamily="34" charset="0"/>
              </a:rPr>
              <a:t>endophagic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</a:rPr>
              <a:t> &amp;  anthropophagic while </a:t>
            </a:r>
            <a:r>
              <a:rPr lang="en-US" sz="2200" i="1" dirty="0" smtClean="0">
                <a:solidFill>
                  <a:srgbClr val="0000CC"/>
                </a:solidFill>
                <a:latin typeface="Century Gothic" pitchFamily="34" charset="0"/>
              </a:rPr>
              <a:t>An. </a:t>
            </a:r>
            <a:r>
              <a:rPr lang="en-US" sz="2200" i="1" dirty="0" err="1" smtClean="0">
                <a:solidFill>
                  <a:srgbClr val="0000CC"/>
                </a:solidFill>
                <a:latin typeface="Century Gothic" pitchFamily="34" charset="0"/>
              </a:rPr>
              <a:t>arabiensis</a:t>
            </a:r>
            <a:r>
              <a:rPr lang="en-US" sz="2200" i="1" dirty="0" smtClean="0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</a:rPr>
              <a:t>is zoophilic but </a:t>
            </a:r>
            <a:r>
              <a:rPr lang="en-US" sz="2200" dirty="0" err="1" smtClean="0">
                <a:solidFill>
                  <a:srgbClr val="0000CC"/>
                </a:solidFill>
                <a:latin typeface="Century Gothic" pitchFamily="34" charset="0"/>
              </a:rPr>
              <a:t>endophagic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</a:rPr>
              <a:t> (</a:t>
            </a:r>
            <a:r>
              <a:rPr lang="en-US" sz="2200" dirty="0" err="1" smtClean="0">
                <a:solidFill>
                  <a:srgbClr val="0000CC"/>
                </a:solidFill>
                <a:latin typeface="Century Gothic" pitchFamily="34" charset="0"/>
              </a:rPr>
              <a:t>Githeko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en-US" sz="2200" i="1" dirty="0" smtClean="0">
                <a:solidFill>
                  <a:srgbClr val="0000CC"/>
                </a:solidFill>
                <a:latin typeface="Century Gothic" pitchFamily="34" charset="0"/>
              </a:rPr>
              <a:t>et al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</a:rPr>
              <a:t>., 1994).</a:t>
            </a:r>
          </a:p>
        </p:txBody>
      </p:sp>
    </p:spTree>
    <p:extLst>
      <p:ext uri="{BB962C8B-B14F-4D97-AF65-F5344CB8AC3E}">
        <p14:creationId xmlns:p14="http://schemas.microsoft.com/office/powerpoint/2010/main" val="20573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451081" y="210849"/>
            <a:ext cx="4295775" cy="76993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Century Gothic" pitchFamily="34" charset="0"/>
              </a:rPr>
              <a:t>Problem statement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81891" y="810491"/>
            <a:ext cx="11367654" cy="5673437"/>
          </a:xfrm>
        </p:spPr>
        <p:txBody>
          <a:bodyPr>
            <a:normAutofit fontScale="85000" lnSpcReduction="10000"/>
          </a:bodyPr>
          <a:lstStyle/>
          <a:p>
            <a:pPr marL="519113" indent="-519113" algn="just" eaLnBrk="1" hangingPunct="1">
              <a:buFont typeface="Arial" pitchFamily="34" charset="0"/>
              <a:buChar char="•"/>
            </a:pPr>
            <a:endParaRPr lang="en-US" altLang="en-US" dirty="0" smtClean="0">
              <a:solidFill>
                <a:srgbClr val="0000CC"/>
              </a:solidFill>
            </a:endParaRPr>
          </a:p>
          <a:p>
            <a:pPr marL="519113" indent="-519113" algn="just"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0000CC"/>
                </a:solidFill>
                <a:latin typeface="Century Gothic" pitchFamily="34" charset="0"/>
              </a:rPr>
              <a:t>Malaria remains a major public health problem in Kenya, accounts for an 18% of outpatient consultations &amp; 10% of hospital admissions</a:t>
            </a:r>
          </a:p>
          <a:p>
            <a:pPr marL="519113" indent="-519113" algn="just"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0000CC"/>
                </a:solidFill>
                <a:latin typeface="Century Gothic" pitchFamily="34" charset="0"/>
              </a:rPr>
              <a:t>Many insecticides extensively used to control domestic &amp; agricultural pests, exerting more insecticide resistance selection pressure.</a:t>
            </a:r>
          </a:p>
          <a:p>
            <a:pPr marL="519113" indent="-519113" algn="just"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0000CC"/>
                </a:solidFill>
                <a:latin typeface="Century Gothic" pitchFamily="34" charset="0"/>
              </a:rPr>
              <a:t>Cross resistance cause vector populations to develop resistance very rapidly to newly introduced insecticides</a:t>
            </a:r>
          </a:p>
          <a:p>
            <a:pPr marL="519113" indent="-519113" algn="just"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0000CC"/>
                </a:solidFill>
                <a:latin typeface="Century Gothic" pitchFamily="34" charset="0"/>
              </a:rPr>
              <a:t>Malaria vector control rely heavily on a single safe insecticide class: pyrethroids</a:t>
            </a:r>
          </a:p>
          <a:p>
            <a:pPr marL="519113" indent="-519113" algn="just"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0000CC"/>
                </a:solidFill>
                <a:latin typeface="Century Gothic" pitchFamily="34" charset="0"/>
              </a:rPr>
              <a:t>Despite the huge investments in LLINs and IRS roll out</a:t>
            </a:r>
          </a:p>
          <a:p>
            <a:pPr marL="519113" indent="-519113" algn="just"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0000CC"/>
                </a:solidFill>
                <a:latin typeface="Century Gothic" pitchFamily="34" charset="0"/>
              </a:rPr>
              <a:t>Need for surveillance, monitoring &amp; evaluation while operational research is vital for tracking the progress of malaria prevention &amp; control  activities</a:t>
            </a:r>
          </a:p>
        </p:txBody>
      </p:sp>
    </p:spTree>
    <p:extLst>
      <p:ext uri="{BB962C8B-B14F-4D97-AF65-F5344CB8AC3E}">
        <p14:creationId xmlns:p14="http://schemas.microsoft.com/office/powerpoint/2010/main" val="336099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556" y="3165053"/>
            <a:ext cx="112199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GB" sz="2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Specific </a:t>
            </a:r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Objective</a:t>
            </a:r>
          </a:p>
          <a:p>
            <a:pPr algn="just">
              <a:lnSpc>
                <a:spcPct val="120000"/>
              </a:lnSpc>
              <a:defRPr/>
            </a:pPr>
            <a:endParaRPr lang="en-US" sz="2400" b="1" dirty="0" smtClean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sz="2400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The </a:t>
            </a:r>
            <a:r>
              <a:rPr lang="en-US" sz="2400" dirty="0" err="1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crossectional</a:t>
            </a:r>
            <a:r>
              <a:rPr lang="en-US" sz="2400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 study aimed at determining blood meal preferences in </a:t>
            </a:r>
            <a:r>
              <a:rPr lang="en-US" sz="2400" i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Anopheles </a:t>
            </a:r>
            <a:r>
              <a:rPr lang="en-US" sz="2400" i="1" dirty="0" err="1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gambiae</a:t>
            </a:r>
            <a:r>
              <a:rPr lang="en-US" sz="2400" i="1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sensu</a:t>
            </a:r>
            <a:r>
              <a:rPr lang="en-US" sz="2400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lato</a:t>
            </a:r>
            <a:r>
              <a:rPr lang="en-US" sz="2400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 in areas with </a:t>
            </a:r>
            <a:r>
              <a:rPr lang="en-US" sz="2400" dirty="0" smtClean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&amp; </a:t>
            </a:r>
            <a:r>
              <a:rPr lang="en-US" sz="2400" dirty="0">
                <a:solidFill>
                  <a:srgbClr val="0000CC"/>
                </a:solidFill>
                <a:latin typeface="Century Gothic" pitchFamily="34" charset="0"/>
                <a:cs typeface="Arial" pitchFamily="34" charset="0"/>
              </a:rPr>
              <a:t>areas without insecticide resistance in Teso sub-counties, western Kenya.</a:t>
            </a:r>
            <a:endParaRPr lang="en-US" sz="2400" dirty="0" smtClean="0">
              <a:solidFill>
                <a:srgbClr val="0000C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271" y="321299"/>
            <a:ext cx="11219935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GB" sz="2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General Objective</a:t>
            </a:r>
            <a:r>
              <a:rPr lang="en-US" sz="2400" b="1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20000"/>
              </a:lnSpc>
              <a:defRPr/>
            </a:pPr>
            <a:endParaRPr lang="en-US" sz="2400" b="1" dirty="0" smtClean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  <a:p>
            <a:pPr marL="1600200" lvl="0" indent="-1600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Insecticide resistance &amp; it’s impact on malaria transmission potential  among the major vectors  in Teso sub – counties, western Kenya</a:t>
            </a:r>
            <a:endParaRPr lang="en-US" sz="3200" dirty="0" smtClean="0">
              <a:solidFill>
                <a:srgbClr val="0000CC"/>
              </a:solidFill>
              <a:latin typeface="Century Gothic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defRPr/>
            </a:pPr>
            <a:endParaRPr lang="en-US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128AE-B19F-4993-A374-DBAEDCECD0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0" y="275036"/>
            <a:ext cx="10972800" cy="7917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endParaRPr lang="en-US" sz="3600" b="1" dirty="0" smtClean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16905" y="345990"/>
            <a:ext cx="7061657" cy="6111960"/>
            <a:chOff x="4" y="0"/>
            <a:chExt cx="4316" cy="5760"/>
          </a:xfrm>
        </p:grpSpPr>
        <p:pic>
          <p:nvPicPr>
            <p:cNvPr id="819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" y="2304"/>
              <a:ext cx="3382" cy="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0" y="0"/>
              <a:ext cx="2880" cy="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Line 6"/>
            <p:cNvSpPr>
              <a:spLocks noChangeShapeType="1"/>
            </p:cNvSpPr>
            <p:nvPr/>
          </p:nvSpPr>
          <p:spPr bwMode="auto">
            <a:xfrm flipH="1">
              <a:off x="1164" y="997"/>
              <a:ext cx="1482" cy="18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230" y="4917"/>
              <a:ext cx="482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i="1"/>
                <a:t>Lake Victoria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2112" y="1200"/>
              <a:ext cx="38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b="1" i="1"/>
                <a:t>Lake Victoria</a:t>
              </a:r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 rot="17722213">
              <a:off x="3635" y="1765"/>
              <a:ext cx="97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i="1"/>
                <a:t>Indian Ocean</a:t>
              </a:r>
            </a:p>
          </p:txBody>
        </p:sp>
      </p:grp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215846" y="237294"/>
            <a:ext cx="48288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entury Gothic" pitchFamily="34" charset="0"/>
              </a:rPr>
              <a:t>Study site: </a:t>
            </a:r>
            <a:endParaRPr lang="en-US" sz="28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entury Gothic" pitchFamily="34" charset="0"/>
              </a:rPr>
              <a:t>Teso 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North &amp; Teso South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sub-counties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8198" name="TextBox 12"/>
          <p:cNvSpPr txBox="1">
            <a:spLocks noChangeArrowheads="1"/>
          </p:cNvSpPr>
          <p:nvPr/>
        </p:nvSpPr>
        <p:spPr bwMode="auto">
          <a:xfrm>
            <a:off x="9347200" y="3318809"/>
            <a:ext cx="233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Four divisions ; </a:t>
            </a:r>
            <a:r>
              <a:rPr lang="en-US" sz="1600" dirty="0" err="1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Amagoro</a:t>
            </a:r>
            <a:r>
              <a:rPr lang="en-US" sz="1600" dirty="0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Amukura</a:t>
            </a:r>
            <a:r>
              <a:rPr lang="en-US" sz="1600" dirty="0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Angurai</a:t>
            </a:r>
            <a:r>
              <a:rPr lang="en-US" sz="1600" dirty="0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 &amp; </a:t>
            </a:r>
            <a:r>
              <a:rPr lang="en-US" sz="1600" dirty="0" err="1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Chakol</a:t>
            </a:r>
            <a:endParaRPr lang="en-US" sz="1600" dirty="0" smtClean="0">
              <a:solidFill>
                <a:srgbClr val="0000CC"/>
              </a:solidFill>
              <a:latin typeface="Century Gothic" pitchFamily="34" charset="0"/>
              <a:cs typeface="Calibri" pitchFamily="34" charset="0"/>
            </a:endParaRPr>
          </a:p>
          <a:p>
            <a:pPr marL="114300" indent="-114300">
              <a:defRPr/>
            </a:pPr>
            <a:endParaRPr lang="en-US" sz="1600" dirty="0" smtClean="0">
              <a:solidFill>
                <a:srgbClr val="0000CC"/>
              </a:solidFill>
              <a:latin typeface="Century Gothic" pitchFamily="34" charset="0"/>
              <a:cs typeface="Calibri" pitchFamily="34" charset="0"/>
            </a:endParaRP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Population at risk in Teso is 252, 884 people  among whom 51,424 are aged between 0&amp;4 years</a:t>
            </a:r>
            <a:endParaRPr lang="en-US" sz="1600" dirty="0">
              <a:solidFill>
                <a:srgbClr val="0000CC"/>
              </a:solidFill>
              <a:latin typeface="Century Gothic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349" y="893617"/>
            <a:ext cx="11633324" cy="5631874"/>
          </a:xfrm>
        </p:spPr>
        <p:txBody>
          <a:bodyPr>
            <a:noAutofit/>
          </a:bodyPr>
          <a:lstStyle/>
          <a:p>
            <a:pPr marL="469900" indent="-469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</a:rPr>
              <a:t>Mosquito larvae sampled &amp; reared to adults. </a:t>
            </a:r>
          </a:p>
          <a:p>
            <a:pPr marL="469900" indent="-469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</a:rPr>
              <a:t>3-5 days-old female mosquitoes were exposed to insecticides (permethrin, deltamethrin &amp; </a:t>
            </a:r>
            <a:r>
              <a:rPr lang="en-US" sz="2200" dirty="0" err="1" smtClean="0">
                <a:solidFill>
                  <a:srgbClr val="0000CC"/>
                </a:solidFill>
                <a:latin typeface="Century Gothic" pitchFamily="34" charset="0"/>
              </a:rPr>
              <a:t>bendiocarb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</a:rPr>
              <a:t>) </a:t>
            </a:r>
          </a:p>
          <a:p>
            <a:pPr marL="469900" indent="-469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rgbClr val="0000CC"/>
                </a:solidFill>
                <a:latin typeface="Century Gothic" pitchFamily="34" charset="0"/>
              </a:rPr>
              <a:t>Adult mosquitoes  also sampled (indoor &amp; outdoor) by human landing catch method, indoor aspiration, pyrethrum spray catch, window exit trap  &amp; outdoor pot collection methods</a:t>
            </a:r>
          </a:p>
          <a:p>
            <a:pPr marL="469900" indent="-469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</a:rPr>
              <a:t>Blood </a:t>
            </a:r>
            <a:r>
              <a:rPr lang="en-US" sz="2200" dirty="0">
                <a:solidFill>
                  <a:srgbClr val="0000CC"/>
                </a:solidFill>
                <a:latin typeface="Century Gothic" pitchFamily="34" charset="0"/>
              </a:rPr>
              <a:t>meal 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</a:rPr>
              <a:t>ELISA, </a:t>
            </a:r>
            <a:r>
              <a:rPr lang="en-US" sz="2200" dirty="0">
                <a:solidFill>
                  <a:srgbClr val="0000CC"/>
                </a:solidFill>
                <a:latin typeface="Century Gothic" pitchFamily="34" charset="0"/>
              </a:rPr>
              <a:t>Species 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</a:rPr>
              <a:t>ID PCR, 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</a:rPr>
              <a:t>Blood meal  &amp;  </a:t>
            </a:r>
            <a:r>
              <a:rPr lang="en-US" sz="2200" i="1" dirty="0" smtClean="0">
                <a:solidFill>
                  <a:srgbClr val="0000CC"/>
                </a:solidFill>
                <a:latin typeface="Century Gothic" pitchFamily="34" charset="0"/>
              </a:rPr>
              <a:t>kdr 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</a:rPr>
              <a:t>East gene PCR  performed </a:t>
            </a:r>
          </a:p>
          <a:p>
            <a:pPr marL="469900" lvl="0" indent="-469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i="1" dirty="0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Kdr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 East </a:t>
            </a:r>
            <a:r>
              <a:rPr lang="en-US" sz="2200" dirty="0" err="1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TaqMan</a:t>
            </a:r>
            <a:r>
              <a:rPr lang="en-US" sz="2200" dirty="0" smtClean="0">
                <a:solidFill>
                  <a:srgbClr val="0000CC"/>
                </a:solidFill>
                <a:latin typeface="Century Gothic" pitchFamily="34" charset="0"/>
                <a:cs typeface="Calibri" pitchFamily="34" charset="0"/>
              </a:rPr>
              <a:t> assay where FAM &amp; HEX reporting dyes detected mutant allele &amp; wild type respectively </a:t>
            </a:r>
            <a:endParaRPr lang="en-US" sz="2200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0655" y="179853"/>
            <a:ext cx="4778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Methods &amp; materials</a:t>
            </a:r>
            <a:endParaRPr lang="en-US" sz="3600" b="1" dirty="0"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014AD\MARCH 2014 PHOTOS\JULY 2013\photo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360402"/>
            <a:ext cx="5941323" cy="3420762"/>
          </a:xfrm>
          <a:prstGeom prst="rect">
            <a:avLst/>
          </a:prstGeom>
          <a:noFill/>
        </p:spPr>
      </p:pic>
      <p:pic>
        <p:nvPicPr>
          <p:cNvPr id="3" name="Picture 5" descr="photo1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2249" y="2372492"/>
            <a:ext cx="4568148" cy="384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445852" y="807306"/>
            <a:ext cx="247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entury Gothic" pitchFamily="34" charset="0"/>
              </a:rPr>
              <a:t>Larval sampling</a:t>
            </a:r>
            <a:endParaRPr lang="en-US" sz="2000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092780" y="1081503"/>
            <a:ext cx="1254216" cy="5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38632" y="4915936"/>
            <a:ext cx="3989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CC"/>
                </a:solidFill>
                <a:latin typeface="Century Gothic" pitchFamily="34" charset="0"/>
              </a:rPr>
              <a:t>DNA extraction, </a:t>
            </a:r>
            <a:r>
              <a:rPr lang="en-US" sz="2000" dirty="0">
                <a:solidFill>
                  <a:srgbClr val="0000CC"/>
                </a:solidFill>
                <a:latin typeface="Century Gothic" pitchFamily="34" charset="0"/>
              </a:rPr>
              <a:t>sometimes blood meal </a:t>
            </a:r>
            <a:r>
              <a:rPr lang="en-US" sz="2000" dirty="0" smtClean="0">
                <a:solidFill>
                  <a:srgbClr val="0000CC"/>
                </a:solidFill>
                <a:latin typeface="Century Gothic" pitchFamily="34" charset="0"/>
              </a:rPr>
              <a:t>ELISA,</a:t>
            </a:r>
            <a:endParaRPr lang="en-US" sz="2000" dirty="0">
              <a:solidFill>
                <a:srgbClr val="0000CC"/>
              </a:solidFill>
              <a:latin typeface="Century Gothic" pitchFamily="34" charset="0"/>
            </a:endParaRPr>
          </a:p>
          <a:p>
            <a:pPr algn="ctr"/>
            <a:r>
              <a:rPr lang="en-US" sz="2000" dirty="0" smtClean="0">
                <a:solidFill>
                  <a:srgbClr val="0000CC"/>
                </a:solidFill>
                <a:latin typeface="Century Gothic" pitchFamily="34" charset="0"/>
              </a:rPr>
              <a:t>species , blood meal  &amp; Kdr PCR; </a:t>
            </a:r>
            <a:endParaRPr lang="en-US" sz="2000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203087" y="5165131"/>
            <a:ext cx="84025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47328" y="6333527"/>
            <a:ext cx="832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entury Gothic" pitchFamily="34" charset="0"/>
                <a:cs typeface="Calibri" pitchFamily="34" charset="0"/>
              </a:rPr>
              <a:t>Field mosquito  larvae collections and Laboratory work</a:t>
            </a:r>
            <a:endParaRPr lang="en-US" sz="2400" dirty="0">
              <a:solidFill>
                <a:srgbClr val="FF0000"/>
              </a:solidFill>
              <a:latin typeface="Century Gothic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0933" y="114300"/>
            <a:ext cx="11514667" cy="1143000"/>
          </a:xfrm>
        </p:spPr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rgbClr val="9900FF"/>
                </a:solidFill>
                <a:latin typeface="Century Gothic" pitchFamily="34" charset="0"/>
                <a:ea typeface="+mn-ea"/>
                <a:cs typeface="Calibri" pitchFamily="34" charset="0"/>
              </a:rPr>
              <a:t>Percentages of homozygous &amp; heterozygous resistance alleles </a:t>
            </a:r>
            <a:br>
              <a:rPr lang="en-US" sz="2800" b="1" dirty="0" smtClean="0">
                <a:solidFill>
                  <a:srgbClr val="9900FF"/>
                </a:solidFill>
                <a:latin typeface="Century Gothic" pitchFamily="34" charset="0"/>
                <a:ea typeface="+mn-ea"/>
                <a:cs typeface="Calibri" pitchFamily="34" charset="0"/>
              </a:rPr>
            </a:br>
            <a:r>
              <a:rPr lang="en-US" sz="2800" b="1" dirty="0" smtClean="0">
                <a:solidFill>
                  <a:srgbClr val="9900FF"/>
                </a:solidFill>
                <a:latin typeface="Century Gothic" pitchFamily="34" charset="0"/>
                <a:ea typeface="+mn-ea"/>
                <a:cs typeface="Calibri" pitchFamily="34" charset="0"/>
              </a:rPr>
              <a:t>in Teso sub-county western Kenya</a:t>
            </a:r>
            <a:endParaRPr lang="en-US" sz="2800" b="1" dirty="0">
              <a:solidFill>
                <a:srgbClr val="9900FF"/>
              </a:solidFill>
              <a:latin typeface="Century Gothic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11791127"/>
              </p:ext>
            </p:extLst>
          </p:nvPr>
        </p:nvGraphicFramePr>
        <p:xfrm>
          <a:off x="677333" y="2000250"/>
          <a:ext cx="1070186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759200" y="1600200"/>
            <a:ext cx="5141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Century Gothic" pitchFamily="34" charset="0"/>
              </a:rPr>
              <a:t>n = 560; 112 </a:t>
            </a:r>
            <a:r>
              <a:rPr lang="en-US" dirty="0" err="1">
                <a:solidFill>
                  <a:srgbClr val="0000CC"/>
                </a:solidFill>
                <a:latin typeface="Century Gothic" pitchFamily="34" charset="0"/>
              </a:rPr>
              <a:t>samples@cluster</a:t>
            </a:r>
            <a:r>
              <a:rPr lang="en-US" dirty="0">
                <a:solidFill>
                  <a:srgbClr val="0000CC"/>
                </a:solidFill>
                <a:latin typeface="Century Gothic" pitchFamily="34" charset="0"/>
              </a:rPr>
              <a:t> done </a:t>
            </a:r>
            <a:r>
              <a:rPr lang="en-US" i="1" dirty="0" err="1">
                <a:solidFill>
                  <a:srgbClr val="0000CC"/>
                </a:solidFill>
                <a:latin typeface="Century Gothic" pitchFamily="34" charset="0"/>
              </a:rPr>
              <a:t>kdr</a:t>
            </a:r>
            <a:r>
              <a:rPr lang="en-US" dirty="0">
                <a:solidFill>
                  <a:srgbClr val="0000CC"/>
                </a:solidFill>
                <a:latin typeface="Century Gothic" pitchFamily="34" charset="0"/>
              </a:rPr>
              <a:t> assay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747</Words>
  <Application>Microsoft Office PowerPoint</Application>
  <PresentationFormat>Grand écran</PresentationFormat>
  <Paragraphs>98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Office Theme</vt:lpstr>
      <vt:lpstr>Impact of kdr gene frequencies on major malaria vectors’ host blood meal preferences in Teso sub counties, western Kenya.  </vt:lpstr>
      <vt:lpstr>Présentation PowerPoint</vt:lpstr>
      <vt:lpstr>Back ground information</vt:lpstr>
      <vt:lpstr>Problem statement</vt:lpstr>
      <vt:lpstr>Présentation PowerPoint</vt:lpstr>
      <vt:lpstr>  </vt:lpstr>
      <vt:lpstr>Présentation PowerPoint</vt:lpstr>
      <vt:lpstr>Présentation PowerPoint</vt:lpstr>
      <vt:lpstr>Percentages of homozygous &amp; heterozygous resistance alleles  in Teso sub-county western Kenya</vt:lpstr>
      <vt:lpstr>Présentation PowerPoint</vt:lpstr>
      <vt:lpstr>Présentation PowerPoint</vt:lpstr>
      <vt:lpstr>Présentation PowerPoint</vt:lpstr>
      <vt:lpstr>Présentation PowerPoint</vt:lpstr>
      <vt:lpstr>Discussion</vt:lpstr>
      <vt:lpstr>Conclusion </vt:lpstr>
      <vt:lpstr>Acknowledgments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MALARIA VECTOR SURVEILLANCE IN SIAYA COUNTY FROM 6TH DECEMBER TO 17 TH DECEMBER 2016</dc:title>
  <dc:creator>ADMIN</dc:creator>
  <cp:lastModifiedBy>GERSON-PC</cp:lastModifiedBy>
  <cp:revision>108</cp:revision>
  <dcterms:created xsi:type="dcterms:W3CDTF">2017-01-23T07:51:44Z</dcterms:created>
  <dcterms:modified xsi:type="dcterms:W3CDTF">2017-03-30T09:32:55Z</dcterms:modified>
</cp:coreProperties>
</file>