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85" r:id="rId2"/>
    <p:sldId id="290" r:id="rId3"/>
    <p:sldId id="299" r:id="rId4"/>
    <p:sldId id="293" r:id="rId5"/>
    <p:sldId id="288" r:id="rId6"/>
    <p:sldId id="291" r:id="rId7"/>
    <p:sldId id="292" r:id="rId8"/>
    <p:sldId id="294" r:id="rId9"/>
    <p:sldId id="295" r:id="rId10"/>
    <p:sldId id="300" r:id="rId11"/>
    <p:sldId id="296" r:id="rId12"/>
    <p:sldId id="297" r:id="rId13"/>
    <p:sldId id="268" r:id="rId14"/>
    <p:sldId id="282" r:id="rId15"/>
    <p:sldId id="28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33" autoAdjust="0"/>
  </p:normalViewPr>
  <p:slideViewPr>
    <p:cSldViewPr>
      <p:cViewPr>
        <p:scale>
          <a:sx n="68" d="100"/>
          <a:sy n="68" d="100"/>
        </p:scale>
        <p:origin x="-658" y="19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Cockroach </a:t>
            </a:r>
            <a:r>
              <a:rPr lang="en-US" dirty="0" smtClean="0"/>
              <a:t>Habitats   </a:t>
            </a:r>
            <a:endParaRPr lang="en-US" dirty="0"/>
          </a:p>
        </c:rich>
      </c:tx>
      <c:layout/>
      <c:overlay val="0"/>
    </c:title>
    <c:autoTitleDeleted val="0"/>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Sheet1!$D$65:$D$70</c:f>
              <c:strCache>
                <c:ptCount val="6"/>
                <c:pt idx="0">
                  <c:v>ICU</c:v>
                </c:pt>
                <c:pt idx="1">
                  <c:v>Paed Burn Unit</c:v>
                </c:pt>
                <c:pt idx="2">
                  <c:v>Main Kitchen</c:v>
                </c:pt>
                <c:pt idx="3">
                  <c:v>Interns Kitchen</c:v>
                </c:pt>
                <c:pt idx="4">
                  <c:v>Surgical Units</c:v>
                </c:pt>
                <c:pt idx="5">
                  <c:v>OT ward 1 and 2</c:v>
                </c:pt>
              </c:strCache>
            </c:strRef>
          </c:cat>
          <c:val>
            <c:numRef>
              <c:f>Sheet1!$E$65:$E$70</c:f>
              <c:numCache>
                <c:formatCode>General</c:formatCode>
                <c:ptCount val="6"/>
                <c:pt idx="0">
                  <c:v>0</c:v>
                </c:pt>
                <c:pt idx="1">
                  <c:v>13</c:v>
                </c:pt>
                <c:pt idx="2">
                  <c:v>21</c:v>
                </c:pt>
                <c:pt idx="3">
                  <c:v>18</c:v>
                </c:pt>
                <c:pt idx="4">
                  <c:v>11</c:v>
                </c:pt>
                <c:pt idx="5">
                  <c:v>9</c:v>
                </c:pt>
              </c:numCache>
            </c:numRef>
          </c:val>
        </c:ser>
        <c:dLbls>
          <c:showLegendKey val="0"/>
          <c:showVal val="0"/>
          <c:showCatName val="0"/>
          <c:showSerName val="0"/>
          <c:showPercent val="0"/>
          <c:showBubbleSize val="0"/>
        </c:dLbls>
        <c:gapWidth val="150"/>
        <c:axId val="22884352"/>
        <c:axId val="22886272"/>
      </c:barChart>
      <c:catAx>
        <c:axId val="22884352"/>
        <c:scaling>
          <c:orientation val="minMax"/>
        </c:scaling>
        <c:delete val="0"/>
        <c:axPos val="b"/>
        <c:title>
          <c:tx>
            <c:rich>
              <a:bodyPr/>
              <a:lstStyle/>
              <a:p>
                <a:pPr>
                  <a:defRPr sz="1600"/>
                </a:pPr>
                <a:r>
                  <a:rPr lang="en-GB" sz="1600" dirty="0" smtClean="0"/>
                  <a:t>Location </a:t>
                </a:r>
                <a:endParaRPr lang="en-GB" sz="1600" dirty="0"/>
              </a:p>
            </c:rich>
          </c:tx>
          <c:layout/>
          <c:overlay val="0"/>
        </c:title>
        <c:majorTickMark val="none"/>
        <c:minorTickMark val="none"/>
        <c:tickLblPos val="nextTo"/>
        <c:txPr>
          <a:bodyPr/>
          <a:lstStyle/>
          <a:p>
            <a:pPr>
              <a:defRPr sz="1600"/>
            </a:pPr>
            <a:endParaRPr lang="en-US"/>
          </a:p>
        </c:txPr>
        <c:crossAx val="22886272"/>
        <c:crosses val="autoZero"/>
        <c:auto val="1"/>
        <c:lblAlgn val="ctr"/>
        <c:lblOffset val="100"/>
        <c:noMultiLvlLbl val="0"/>
      </c:catAx>
      <c:valAx>
        <c:axId val="22886272"/>
        <c:scaling>
          <c:orientation val="minMax"/>
        </c:scaling>
        <c:delete val="0"/>
        <c:axPos val="l"/>
        <c:majorGridlines/>
        <c:title>
          <c:tx>
            <c:rich>
              <a:bodyPr/>
              <a:lstStyle/>
              <a:p>
                <a:pPr>
                  <a:defRPr sz="1600" b="1"/>
                </a:pPr>
                <a:r>
                  <a:rPr lang="en-US" sz="1600" b="1"/>
                  <a:t>nuber of cockroarches </a:t>
                </a:r>
              </a:p>
            </c:rich>
          </c:tx>
          <c:layout>
            <c:manualLayout>
              <c:xMode val="edge"/>
              <c:yMode val="edge"/>
              <c:x val="3.0397233307795597E-2"/>
              <c:y val="0.37091690425190194"/>
            </c:manualLayout>
          </c:layout>
          <c:overlay val="0"/>
        </c:title>
        <c:numFmt formatCode="General" sourceLinked="1"/>
        <c:majorTickMark val="out"/>
        <c:minorTickMark val="none"/>
        <c:tickLblPos val="nextTo"/>
        <c:crossAx val="2288435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DC6928A-B169-4ED9-87A8-FF2B5A85B9BD}" type="datetimeFigureOut">
              <a:rPr lang="en-US"/>
              <a:pPr>
                <a:defRPr/>
              </a:pPr>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F84B8DF-043D-401A-856D-6FDA04D95093}" type="slidenum">
              <a:rPr lang="en-US"/>
              <a:pPr>
                <a:defRPr/>
              </a:pPr>
              <a:t>‹#›</a:t>
            </a:fld>
            <a:endParaRPr lang="en-US"/>
          </a:p>
        </p:txBody>
      </p:sp>
    </p:spTree>
    <p:extLst>
      <p:ext uri="{BB962C8B-B14F-4D97-AF65-F5344CB8AC3E}">
        <p14:creationId xmlns:p14="http://schemas.microsoft.com/office/powerpoint/2010/main" val="6924437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A48651A-68B8-4393-AFAD-01E06F3DEA6D}" type="datetimeFigureOut">
              <a:rPr lang="en-US" smtClean="0"/>
              <a:pPr>
                <a:defRPr/>
              </a:pPr>
              <a:t>3/30/2017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37C415-7057-47A9-821E-01434D9739F0}" type="slidenum">
              <a:rPr lang="en-US" smtClean="0"/>
              <a:pPr>
                <a:defRPr/>
              </a:pPr>
              <a:t>‹#›</a:t>
            </a:fld>
            <a:endParaRPr lang="en-US"/>
          </a:p>
        </p:txBody>
      </p:sp>
    </p:spTree>
    <p:extLst>
      <p:ext uri="{BB962C8B-B14F-4D97-AF65-F5344CB8AC3E}">
        <p14:creationId xmlns:p14="http://schemas.microsoft.com/office/powerpoint/2010/main" val="229950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3D1B3C1-19CA-4924-80D1-2CD3E4CDD273}" type="datetimeFigureOut">
              <a:rPr lang="en-US" smtClean="0"/>
              <a:pPr>
                <a:defRPr/>
              </a:pPr>
              <a:t>3/30/2017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7052F0-4A23-4C3D-A68D-A7900D13CB86}" type="slidenum">
              <a:rPr lang="en-US" smtClean="0"/>
              <a:pPr>
                <a:defRPr/>
              </a:pPr>
              <a:t>‹#›</a:t>
            </a:fld>
            <a:endParaRPr lang="en-US"/>
          </a:p>
        </p:txBody>
      </p:sp>
    </p:spTree>
    <p:extLst>
      <p:ext uri="{BB962C8B-B14F-4D97-AF65-F5344CB8AC3E}">
        <p14:creationId xmlns:p14="http://schemas.microsoft.com/office/powerpoint/2010/main" val="39404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444C3D9-F9D9-40D6-B7D8-58192C4C3BFB}" type="datetimeFigureOut">
              <a:rPr lang="en-US" smtClean="0"/>
              <a:pPr>
                <a:defRPr/>
              </a:pPr>
              <a:t>3/30/2017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002436-9BDD-43AF-BB6E-434516686B8F}" type="slidenum">
              <a:rPr lang="en-US" smtClean="0"/>
              <a:pPr>
                <a:defRPr/>
              </a:pPr>
              <a:t>‹#›</a:t>
            </a:fld>
            <a:endParaRPr lang="en-US"/>
          </a:p>
        </p:txBody>
      </p:sp>
    </p:spTree>
    <p:extLst>
      <p:ext uri="{BB962C8B-B14F-4D97-AF65-F5344CB8AC3E}">
        <p14:creationId xmlns:p14="http://schemas.microsoft.com/office/powerpoint/2010/main" val="375586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E71FCE-7354-4AD4-9387-10C8856944F2}" type="datetimeFigureOut">
              <a:rPr lang="en-US" smtClean="0"/>
              <a:pPr>
                <a:defRPr/>
              </a:pPr>
              <a:t>3/30/2017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CEB252-FCA6-43B0-862E-B16D2AF27F9B}" type="slidenum">
              <a:rPr lang="en-US" smtClean="0"/>
              <a:pPr>
                <a:defRPr/>
              </a:pPr>
              <a:t>‹#›</a:t>
            </a:fld>
            <a:endParaRPr lang="en-US"/>
          </a:p>
        </p:txBody>
      </p:sp>
    </p:spTree>
    <p:extLst>
      <p:ext uri="{BB962C8B-B14F-4D97-AF65-F5344CB8AC3E}">
        <p14:creationId xmlns:p14="http://schemas.microsoft.com/office/powerpoint/2010/main" val="62429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5137E6-39DC-43E9-A260-F7CF850A39AD}" type="datetimeFigureOut">
              <a:rPr lang="en-US" smtClean="0"/>
              <a:pPr>
                <a:defRPr/>
              </a:pPr>
              <a:t>3/30/2017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910A7B-B81F-4B4D-BE10-A1652FCED466}" type="slidenum">
              <a:rPr lang="en-US" smtClean="0"/>
              <a:pPr>
                <a:defRPr/>
              </a:pPr>
              <a:t>‹#›</a:t>
            </a:fld>
            <a:endParaRPr lang="en-US"/>
          </a:p>
        </p:txBody>
      </p:sp>
    </p:spTree>
    <p:extLst>
      <p:ext uri="{BB962C8B-B14F-4D97-AF65-F5344CB8AC3E}">
        <p14:creationId xmlns:p14="http://schemas.microsoft.com/office/powerpoint/2010/main" val="111509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87F8E5E-256D-495B-BB82-1E6A308FDB46}" type="datetimeFigureOut">
              <a:rPr lang="en-US" smtClean="0"/>
              <a:pPr>
                <a:defRPr/>
              </a:pPr>
              <a:t>3/30/2017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8C79FC-005C-4FA4-A470-D573C9F1167D}" type="slidenum">
              <a:rPr lang="en-US" smtClean="0"/>
              <a:pPr>
                <a:defRPr/>
              </a:pPr>
              <a:t>‹#›</a:t>
            </a:fld>
            <a:endParaRPr lang="en-US"/>
          </a:p>
        </p:txBody>
      </p:sp>
    </p:spTree>
    <p:extLst>
      <p:ext uri="{BB962C8B-B14F-4D97-AF65-F5344CB8AC3E}">
        <p14:creationId xmlns:p14="http://schemas.microsoft.com/office/powerpoint/2010/main" val="313451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073E6D0-763B-487B-A792-8A9056D37225}" type="datetimeFigureOut">
              <a:rPr lang="en-US" smtClean="0"/>
              <a:pPr>
                <a:defRPr/>
              </a:pPr>
              <a:t>3/30/2017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57AE06-E535-44DB-92FC-2143CB916713}" type="slidenum">
              <a:rPr lang="en-US" smtClean="0"/>
              <a:pPr>
                <a:defRPr/>
              </a:pPr>
              <a:t>‹#›</a:t>
            </a:fld>
            <a:endParaRPr lang="en-US"/>
          </a:p>
        </p:txBody>
      </p:sp>
    </p:spTree>
    <p:extLst>
      <p:ext uri="{BB962C8B-B14F-4D97-AF65-F5344CB8AC3E}">
        <p14:creationId xmlns:p14="http://schemas.microsoft.com/office/powerpoint/2010/main" val="308901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14C7D9C-5565-4781-97C3-F887582AA939}" type="datetimeFigureOut">
              <a:rPr lang="en-US" smtClean="0"/>
              <a:pPr>
                <a:defRPr/>
              </a:pPr>
              <a:t>3/30/2017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A24E240-80F7-40D2-957B-BB348D7918A6}" type="slidenum">
              <a:rPr lang="en-US" smtClean="0"/>
              <a:pPr>
                <a:defRPr/>
              </a:pPr>
              <a:t>‹#›</a:t>
            </a:fld>
            <a:endParaRPr lang="en-US"/>
          </a:p>
        </p:txBody>
      </p:sp>
    </p:spTree>
    <p:extLst>
      <p:ext uri="{BB962C8B-B14F-4D97-AF65-F5344CB8AC3E}">
        <p14:creationId xmlns:p14="http://schemas.microsoft.com/office/powerpoint/2010/main" val="200294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D89776-1DBB-4B82-BDB0-86C0A32FC97F}" type="datetimeFigureOut">
              <a:rPr lang="en-US" smtClean="0"/>
              <a:pPr>
                <a:defRPr/>
              </a:pPr>
              <a:t>3/30/2017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5C6189A-7196-4918-8216-BD6446458AE1}" type="slidenum">
              <a:rPr lang="en-US" smtClean="0"/>
              <a:pPr>
                <a:defRPr/>
              </a:pPr>
              <a:t>‹#›</a:t>
            </a:fld>
            <a:endParaRPr lang="en-US"/>
          </a:p>
        </p:txBody>
      </p:sp>
    </p:spTree>
    <p:extLst>
      <p:ext uri="{BB962C8B-B14F-4D97-AF65-F5344CB8AC3E}">
        <p14:creationId xmlns:p14="http://schemas.microsoft.com/office/powerpoint/2010/main" val="341556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37FB141-F050-4FA3-9621-2D1CB726D1C5}" type="datetimeFigureOut">
              <a:rPr lang="en-US" smtClean="0"/>
              <a:pPr>
                <a:defRPr/>
              </a:pPr>
              <a:t>3/30/2017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7F9AAD-B8F5-4125-ACFE-E5FBA192483E}" type="slidenum">
              <a:rPr lang="en-US" smtClean="0"/>
              <a:pPr>
                <a:defRPr/>
              </a:pPr>
              <a:t>‹#›</a:t>
            </a:fld>
            <a:endParaRPr lang="en-US"/>
          </a:p>
        </p:txBody>
      </p:sp>
    </p:spTree>
    <p:extLst>
      <p:ext uri="{BB962C8B-B14F-4D97-AF65-F5344CB8AC3E}">
        <p14:creationId xmlns:p14="http://schemas.microsoft.com/office/powerpoint/2010/main" val="5056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BB5566E-8532-4B56-86D5-51C0316DC94E}" type="datetimeFigureOut">
              <a:rPr lang="en-US" smtClean="0"/>
              <a:pPr>
                <a:defRPr/>
              </a:pPr>
              <a:t>3/30/2017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C65002-4167-449B-934B-0839D1442860}" type="slidenum">
              <a:rPr lang="en-US" smtClean="0"/>
              <a:pPr>
                <a:defRPr/>
              </a:pPr>
              <a:t>‹#›</a:t>
            </a:fld>
            <a:endParaRPr lang="en-US"/>
          </a:p>
        </p:txBody>
      </p:sp>
    </p:spTree>
    <p:extLst>
      <p:ext uri="{BB962C8B-B14F-4D97-AF65-F5344CB8AC3E}">
        <p14:creationId xmlns:p14="http://schemas.microsoft.com/office/powerpoint/2010/main" val="52702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FE518E-4229-41C1-91B0-C37632ED41F5}" type="datetimeFigureOut">
              <a:rPr lang="en-US" smtClean="0"/>
              <a:pPr>
                <a:defRPr/>
              </a:pPr>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EE11F7-AFD5-4156-9904-EF35FA6C925C}" type="slidenum">
              <a:rPr lang="en-US" smtClean="0"/>
              <a:pPr>
                <a:defRPr/>
              </a:pPr>
              <a:t>‹#›</a:t>
            </a:fld>
            <a:endParaRPr lang="en-US"/>
          </a:p>
        </p:txBody>
      </p:sp>
    </p:spTree>
    <p:extLst>
      <p:ext uri="{BB962C8B-B14F-4D97-AF65-F5344CB8AC3E}">
        <p14:creationId xmlns:p14="http://schemas.microsoft.com/office/powerpoint/2010/main" val="4003000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304800"/>
            <a:ext cx="7848600" cy="3505199"/>
          </a:xfrm>
        </p:spPr>
        <p:txBody>
          <a:bodyPr>
            <a:normAutofit fontScale="90000"/>
          </a:bodyPr>
          <a:lstStyle/>
          <a:p>
            <a:r>
              <a:rPr lang="en-GB" b="1" dirty="0" smtClean="0"/>
              <a:t/>
            </a:r>
            <a:br>
              <a:rPr lang="en-GB" b="1" dirty="0" smtClean="0"/>
            </a:br>
            <a:r>
              <a:rPr lang="en-GB" b="1" dirty="0" smtClean="0"/>
              <a:t>Isolation of </a:t>
            </a:r>
            <a:r>
              <a:rPr lang="en-GB" b="1" dirty="0"/>
              <a:t>Medically </a:t>
            </a:r>
            <a:r>
              <a:rPr lang="en-GB" b="1" dirty="0" smtClean="0"/>
              <a:t>Important </a:t>
            </a:r>
            <a:r>
              <a:rPr lang="en-GB" b="1" dirty="0"/>
              <a:t>Fungi and Fluconazole resistant of Candida </a:t>
            </a:r>
            <a:r>
              <a:rPr lang="en-GB" b="1" dirty="0" smtClean="0"/>
              <a:t> </a:t>
            </a:r>
            <a:r>
              <a:rPr lang="en-GB" b="1" dirty="0"/>
              <a:t>F</a:t>
            </a:r>
            <a:r>
              <a:rPr lang="en-GB" b="1" dirty="0" smtClean="0"/>
              <a:t>rom </a:t>
            </a:r>
            <a:r>
              <a:rPr lang="en-GB" b="1" dirty="0"/>
              <a:t>hospital cockroaches</a:t>
            </a:r>
            <a:r>
              <a:rPr lang="en-GB" sz="4400" b="1" dirty="0"/>
              <a:t>. </a:t>
            </a:r>
            <a:r>
              <a:rPr lang="en-GB" b="1" dirty="0"/>
              <a:t/>
            </a:r>
            <a:br>
              <a:rPr lang="en-GB" b="1" dirty="0"/>
            </a:br>
            <a:r>
              <a:rPr lang="en-GB" b="1" dirty="0" smtClean="0"/>
              <a:t/>
            </a:r>
            <a:br>
              <a:rPr lang="en-GB" b="1" dirty="0" smtClean="0"/>
            </a:br>
            <a:r>
              <a:rPr lang="en-GB" sz="3100" b="1" dirty="0" smtClean="0"/>
              <a:t>6th East African </a:t>
            </a:r>
            <a:r>
              <a:rPr lang="en-GB" sz="3100" b="1" dirty="0"/>
              <a:t>H</a:t>
            </a:r>
            <a:r>
              <a:rPr lang="en-GB" sz="3100" b="1" dirty="0" smtClean="0"/>
              <a:t>ealth and Scientific Conference</a:t>
            </a:r>
            <a:br>
              <a:rPr lang="en-GB" sz="3100" b="1" dirty="0" smtClean="0"/>
            </a:br>
            <a:r>
              <a:rPr lang="en-GB" sz="3100" b="1" dirty="0" smtClean="0"/>
              <a:t>Bujumbura, Burundi </a:t>
            </a:r>
            <a:br>
              <a:rPr lang="en-GB" sz="3100" b="1" dirty="0" smtClean="0"/>
            </a:br>
            <a:r>
              <a:rPr lang="en-GB" sz="3100" b="1" dirty="0" smtClean="0"/>
              <a:t>28-30</a:t>
            </a:r>
            <a:r>
              <a:rPr lang="en-GB" sz="3100" b="1" baseline="30000" dirty="0" smtClean="0"/>
              <a:t>th</a:t>
            </a:r>
            <a:r>
              <a:rPr lang="en-GB" sz="3100" b="1" dirty="0" smtClean="0"/>
              <a:t> March 2017</a:t>
            </a:r>
            <a:endParaRPr lang="en-US" sz="3100" b="1" dirty="0" smtClean="0"/>
          </a:p>
        </p:txBody>
      </p:sp>
      <p:sp>
        <p:nvSpPr>
          <p:cNvPr id="3" name="Subtitle 2"/>
          <p:cNvSpPr>
            <a:spLocks noGrp="1"/>
          </p:cNvSpPr>
          <p:nvPr>
            <p:ph type="subTitle" idx="1"/>
          </p:nvPr>
        </p:nvSpPr>
        <p:spPr>
          <a:xfrm>
            <a:off x="152400" y="4952999"/>
            <a:ext cx="6553200" cy="1351963"/>
          </a:xfrm>
        </p:spPr>
        <p:txBody>
          <a:bodyPr rtlCol="0">
            <a:normAutofit/>
          </a:bodyPr>
          <a:lstStyle/>
          <a:p>
            <a:pPr algn="l" fontAlgn="auto">
              <a:spcAft>
                <a:spcPts val="0"/>
              </a:spcAft>
              <a:buFont typeface="Arial" pitchFamily="34" charset="0"/>
              <a:buNone/>
              <a:defRPr/>
            </a:pPr>
            <a:endParaRPr lang="en-US" sz="1800" b="1" dirty="0" smtClean="0">
              <a:solidFill>
                <a:schemeClr val="tx1"/>
              </a:solidFill>
            </a:endParaRPr>
          </a:p>
          <a:p>
            <a:pPr algn="l" fontAlgn="auto">
              <a:spcAft>
                <a:spcPts val="0"/>
              </a:spcAft>
              <a:buFont typeface="Arial" pitchFamily="34" charset="0"/>
              <a:buNone/>
              <a:defRPr/>
            </a:pPr>
            <a:r>
              <a:rPr lang="en-US" sz="1800" b="1" dirty="0" smtClean="0">
                <a:solidFill>
                  <a:schemeClr val="tx1"/>
                </a:solidFill>
              </a:rPr>
              <a:t> </a:t>
            </a:r>
            <a:r>
              <a:rPr lang="en-US" sz="1800" b="1" dirty="0" err="1" smtClean="0">
                <a:solidFill>
                  <a:schemeClr val="tx1"/>
                </a:solidFill>
              </a:rPr>
              <a:t>Erasto</a:t>
            </a:r>
            <a:r>
              <a:rPr lang="en-US" sz="1800" b="1" dirty="0" smtClean="0">
                <a:solidFill>
                  <a:schemeClr val="tx1"/>
                </a:solidFill>
              </a:rPr>
              <a:t> Baraka and </a:t>
            </a:r>
            <a:r>
              <a:rPr lang="en-US" sz="1800" b="1" u="sng" dirty="0" smtClean="0">
                <a:solidFill>
                  <a:schemeClr val="tx1"/>
                </a:solidFill>
              </a:rPr>
              <a:t>Doreen </a:t>
            </a:r>
            <a:r>
              <a:rPr lang="en-US" sz="1800" b="1" u="sng" dirty="0" err="1" smtClean="0">
                <a:solidFill>
                  <a:schemeClr val="tx1"/>
                </a:solidFill>
              </a:rPr>
              <a:t>Mloka</a:t>
            </a:r>
            <a:r>
              <a:rPr lang="en-US" sz="1800" b="1" u="sng" dirty="0" smtClean="0">
                <a:solidFill>
                  <a:schemeClr val="tx1"/>
                </a:solidFill>
              </a:rPr>
              <a:t> </a:t>
            </a:r>
          </a:p>
          <a:p>
            <a:pPr algn="l" fontAlgn="auto">
              <a:spcAft>
                <a:spcPts val="0"/>
              </a:spcAft>
              <a:buFont typeface="Arial" pitchFamily="34" charset="0"/>
              <a:buNone/>
              <a:defRPr/>
            </a:pPr>
            <a:r>
              <a:rPr lang="en-US" sz="1800" b="1" dirty="0" err="1" smtClean="0">
                <a:solidFill>
                  <a:schemeClr val="tx1"/>
                </a:solidFill>
              </a:rPr>
              <a:t>Muhimbili</a:t>
            </a:r>
            <a:r>
              <a:rPr lang="en-US" sz="1800" b="1" dirty="0">
                <a:solidFill>
                  <a:schemeClr val="tx1"/>
                </a:solidFill>
              </a:rPr>
              <a:t> </a:t>
            </a:r>
            <a:r>
              <a:rPr lang="en-US" sz="1800" b="1" dirty="0" smtClean="0">
                <a:solidFill>
                  <a:schemeClr val="tx1"/>
                </a:solidFill>
              </a:rPr>
              <a:t>of University of Health and Allied Sciences  (MUHAS), Tanzania</a:t>
            </a:r>
          </a:p>
          <a:p>
            <a:pPr fontAlgn="auto">
              <a:spcAft>
                <a:spcPts val="0"/>
              </a:spcAft>
              <a:buFont typeface="Arial" pitchFamily="34" charset="0"/>
              <a:buNone/>
              <a:defRPr/>
            </a:pPr>
            <a:endParaRPr lang="en-US" sz="1800" dirty="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552" y="5029200"/>
            <a:ext cx="1319213" cy="12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US" dirty="0" smtClean="0"/>
          </a:p>
        </p:txBody>
      </p:sp>
      <p:pic>
        <p:nvPicPr>
          <p:cNvPr id="32771" name="Picture 2" descr="D:\project pgogres\PROJECT PICS\P1030443.JPG"/>
          <p:cNvPicPr>
            <a:picLocks noGrp="1" noChangeAspect="1" noChangeArrowheads="1"/>
          </p:cNvPicPr>
          <p:nvPr>
            <p:ph sz="half" idx="1"/>
          </p:nvPr>
        </p:nvPicPr>
        <p:blipFill>
          <a:blip r:embed="rId2"/>
          <a:stretch>
            <a:fillRect/>
          </a:stretch>
        </p:blipFill>
        <p:spPr>
          <a:xfrm>
            <a:off x="609600" y="152400"/>
            <a:ext cx="3581400" cy="2782019"/>
          </a:xfrm>
        </p:spPr>
      </p:pic>
      <p:sp>
        <p:nvSpPr>
          <p:cNvPr id="32770" name="Content Placeholder 3"/>
          <p:cNvSpPr>
            <a:spLocks noGrp="1"/>
          </p:cNvSpPr>
          <p:nvPr>
            <p:ph sz="half" idx="2"/>
          </p:nvPr>
        </p:nvSpPr>
        <p:spPr/>
        <p:txBody>
          <a:bodyPr>
            <a:normAutofit/>
          </a:bodyPr>
          <a:lstStyle/>
          <a:p>
            <a:pPr>
              <a:buFont typeface="Arial" charset="0"/>
              <a:buNone/>
            </a:pPr>
            <a:endParaRPr lang="en-US" dirty="0" smtClean="0"/>
          </a:p>
          <a:p>
            <a:pPr>
              <a:buFont typeface="Arial" charset="0"/>
              <a:buNone/>
            </a:pPr>
            <a:r>
              <a:rPr lang="en-US" i="1" dirty="0" smtClean="0"/>
              <a:t>   </a:t>
            </a:r>
            <a:r>
              <a:rPr lang="en-US" i="1" dirty="0" err="1" smtClean="0"/>
              <a:t>Aspergillus</a:t>
            </a:r>
            <a:r>
              <a:rPr lang="en-US" i="1" dirty="0" smtClean="0"/>
              <a:t> </a:t>
            </a:r>
            <a:r>
              <a:rPr lang="en-US" i="1" dirty="0" err="1" smtClean="0"/>
              <a:t>fumigatus</a:t>
            </a:r>
            <a:endParaRPr lang="en-US" i="1" dirty="0" smtClean="0"/>
          </a:p>
          <a:p>
            <a:pPr>
              <a:buFont typeface="Arial" charse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041775"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3962400"/>
            <a:ext cx="3352800" cy="461665"/>
          </a:xfrm>
          <a:prstGeom prst="rect">
            <a:avLst/>
          </a:prstGeom>
          <a:noFill/>
        </p:spPr>
        <p:txBody>
          <a:bodyPr wrap="square" rtlCol="0">
            <a:spAutoFit/>
          </a:bodyPr>
          <a:lstStyle/>
          <a:p>
            <a:r>
              <a:rPr lang="en-US" sz="2400" i="1" dirty="0" err="1">
                <a:latin typeface="Arial" pitchFamily="34" charset="0"/>
                <a:cs typeface="Arial" pitchFamily="34" charset="0"/>
              </a:rPr>
              <a:t>Coccidioides</a:t>
            </a:r>
            <a:r>
              <a:rPr lang="en-US" sz="2400" i="1" dirty="0">
                <a:latin typeface="Arial" pitchFamily="34" charset="0"/>
                <a:cs typeface="Arial" pitchFamily="34" charset="0"/>
              </a:rPr>
              <a:t> </a:t>
            </a:r>
            <a:r>
              <a:rPr lang="en-US" sz="2400" i="1" dirty="0" err="1">
                <a:latin typeface="Arial" pitchFamily="34" charset="0"/>
                <a:cs typeface="Arial" pitchFamily="34" charset="0"/>
              </a:rPr>
              <a:t>immits</a:t>
            </a:r>
            <a:endParaRPr lang="en-US" sz="2400" i="1" dirty="0">
              <a:latin typeface="Arial" pitchFamily="34" charset="0"/>
              <a:cs typeface="Arial" pitchFamily="34" charset="0"/>
            </a:endParaRPr>
          </a:p>
        </p:txBody>
      </p:sp>
      <p:sp>
        <p:nvSpPr>
          <p:cNvPr id="3" name="Left Arrow 2"/>
          <p:cNvSpPr/>
          <p:nvPr/>
        </p:nvSpPr>
        <p:spPr>
          <a:xfrm>
            <a:off x="4267200" y="2286000"/>
            <a:ext cx="685800" cy="121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810000" y="4193232"/>
            <a:ext cx="762000" cy="14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43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1355"/>
            <a:ext cx="8932127" cy="524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50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82000" cy="521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302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868362"/>
          </a:xfrm>
        </p:spPr>
        <p:txBody>
          <a:bodyPr/>
          <a:lstStyle/>
          <a:p>
            <a:r>
              <a:rPr lang="en-US" dirty="0" smtClean="0"/>
              <a:t>Candida Fluconazole Resistance </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950809667"/>
              </p:ext>
            </p:extLst>
          </p:nvPr>
        </p:nvGraphicFramePr>
        <p:xfrm>
          <a:off x="762000" y="1143000"/>
          <a:ext cx="8001001" cy="4839527"/>
        </p:xfrm>
        <a:graphic>
          <a:graphicData uri="http://schemas.openxmlformats.org/drawingml/2006/table">
            <a:tbl>
              <a:tblPr firstRow="1" firstCol="1" bandRow="1">
                <a:tableStyleId>{5C22544A-7EE6-4342-B048-85BDC9FD1C3A}</a:tableStyleId>
              </a:tblPr>
              <a:tblGrid>
                <a:gridCol w="1730223"/>
                <a:gridCol w="1186756"/>
                <a:gridCol w="1339472"/>
                <a:gridCol w="1339472"/>
                <a:gridCol w="1266954"/>
                <a:gridCol w="1138124"/>
              </a:tblGrid>
              <a:tr h="2071049">
                <a:tc>
                  <a:txBody>
                    <a:bodyPr/>
                    <a:lstStyle/>
                    <a:p>
                      <a:pPr marL="0" marR="0">
                        <a:lnSpc>
                          <a:spcPct val="200000"/>
                        </a:lnSpc>
                        <a:spcBef>
                          <a:spcPts val="0"/>
                        </a:spcBef>
                        <a:spcAft>
                          <a:spcPts val="0"/>
                        </a:spcAft>
                      </a:pPr>
                      <a:r>
                        <a:rPr lang="en-US" sz="1400" b="1" dirty="0">
                          <a:effectLst/>
                        </a:rPr>
                        <a:t>Species </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Number of Isolates</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Susceptible</a:t>
                      </a:r>
                      <a:endParaRPr lang="en-GB" sz="1400" b="1" dirty="0">
                        <a:effectLst/>
                      </a:endParaRPr>
                    </a:p>
                    <a:p>
                      <a:pPr marL="0" marR="0">
                        <a:lnSpc>
                          <a:spcPct val="200000"/>
                        </a:lnSpc>
                        <a:spcBef>
                          <a:spcPts val="0"/>
                        </a:spcBef>
                        <a:spcAft>
                          <a:spcPts val="0"/>
                        </a:spcAft>
                      </a:pPr>
                      <a:r>
                        <a:rPr lang="en-US" sz="1400" b="1" dirty="0">
                          <a:effectLst/>
                        </a:rPr>
                        <a:t>(S)</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Susceptible dose dependent</a:t>
                      </a:r>
                      <a:endParaRPr lang="en-GB" sz="1400" b="1" dirty="0">
                        <a:effectLst/>
                      </a:endParaRPr>
                    </a:p>
                    <a:p>
                      <a:pPr marL="0" marR="0">
                        <a:lnSpc>
                          <a:spcPct val="200000"/>
                        </a:lnSpc>
                        <a:spcBef>
                          <a:spcPts val="0"/>
                        </a:spcBef>
                        <a:spcAft>
                          <a:spcPts val="0"/>
                        </a:spcAft>
                      </a:pPr>
                      <a:r>
                        <a:rPr lang="en-US" sz="1400" b="1" dirty="0">
                          <a:effectLst/>
                        </a:rPr>
                        <a:t>(SDD)</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R-Resistant</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Percentage</a:t>
                      </a:r>
                      <a:endParaRPr lang="en-GB" sz="1400" b="1">
                        <a:effectLst/>
                      </a:endParaRPr>
                    </a:p>
                    <a:p>
                      <a:pPr marL="0" marR="0">
                        <a:lnSpc>
                          <a:spcPct val="200000"/>
                        </a:lnSpc>
                        <a:spcBef>
                          <a:spcPts val="0"/>
                        </a:spcBef>
                        <a:spcAft>
                          <a:spcPts val="0"/>
                        </a:spcAft>
                      </a:pPr>
                      <a:r>
                        <a:rPr lang="en-US" sz="1400" b="1">
                          <a:effectLst/>
                        </a:rPr>
                        <a:t>Resistant isolates (%) </a:t>
                      </a:r>
                      <a:endParaRPr lang="en-GB" sz="1400" b="1">
                        <a:effectLst/>
                        <a:latin typeface="Calibri"/>
                        <a:ea typeface="Times New Roman"/>
                        <a:cs typeface="Times New Roman"/>
                      </a:endParaRPr>
                    </a:p>
                  </a:txBody>
                  <a:tcPr marL="68580" marR="68580" marT="0" marB="0"/>
                </a:tc>
              </a:tr>
              <a:tr h="461413">
                <a:tc>
                  <a:txBody>
                    <a:bodyPr/>
                    <a:lstStyle/>
                    <a:p>
                      <a:pPr marL="0" marR="0">
                        <a:lnSpc>
                          <a:spcPct val="200000"/>
                        </a:lnSpc>
                        <a:spcBef>
                          <a:spcPts val="0"/>
                        </a:spcBef>
                        <a:spcAft>
                          <a:spcPts val="0"/>
                        </a:spcAft>
                      </a:pPr>
                      <a:r>
                        <a:rPr lang="en-US" sz="1400" b="1" kern="1200">
                          <a:effectLst/>
                        </a:rPr>
                        <a:t>C.pseudotropicalis</a:t>
                      </a:r>
                      <a:endParaRPr lang="en-GB" sz="1400" b="1">
                        <a:effectLst/>
                        <a:latin typeface="Calibri"/>
                        <a:ea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42</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18</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14</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10</a:t>
                      </a:r>
                      <a:endParaRPr lang="en-GB" sz="1400" b="1">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1000"/>
                        </a:spcAft>
                      </a:pPr>
                      <a:r>
                        <a:rPr lang="en-US" sz="1400" b="1">
                          <a:effectLst/>
                        </a:rPr>
                        <a:t>23.8</a:t>
                      </a:r>
                      <a:endParaRPr lang="en-GB" sz="1400" b="1">
                        <a:effectLst/>
                        <a:latin typeface="Calibri"/>
                        <a:ea typeface="Times New Roman"/>
                        <a:cs typeface="Times New Roman"/>
                      </a:endParaRPr>
                    </a:p>
                  </a:txBody>
                  <a:tcPr marL="68580" marR="68580" marT="0" marB="0" anchor="b"/>
                </a:tc>
              </a:tr>
              <a:tr h="461413">
                <a:tc>
                  <a:txBody>
                    <a:bodyPr/>
                    <a:lstStyle/>
                    <a:p>
                      <a:pPr marL="0" marR="0">
                        <a:lnSpc>
                          <a:spcPct val="200000"/>
                        </a:lnSpc>
                        <a:spcBef>
                          <a:spcPts val="0"/>
                        </a:spcBef>
                        <a:spcAft>
                          <a:spcPts val="0"/>
                        </a:spcAft>
                      </a:pPr>
                      <a:r>
                        <a:rPr lang="en-GB" sz="1400" b="1">
                          <a:effectLst/>
                        </a:rPr>
                        <a:t>C. albicans</a:t>
                      </a:r>
                      <a:endParaRPr lang="en-GB" sz="1400" b="1">
                        <a:effectLst/>
                        <a:latin typeface="Calibri"/>
                        <a:ea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32</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22</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8</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2</a:t>
                      </a:r>
                      <a:endParaRPr lang="en-GB" sz="1400" b="1">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1000"/>
                        </a:spcAft>
                      </a:pPr>
                      <a:r>
                        <a:rPr lang="en-US" sz="1400" b="1">
                          <a:effectLst/>
                        </a:rPr>
                        <a:t>6.3</a:t>
                      </a:r>
                      <a:endParaRPr lang="en-GB" sz="1400" b="1">
                        <a:effectLst/>
                        <a:latin typeface="Calibri"/>
                        <a:ea typeface="Times New Roman"/>
                        <a:cs typeface="Times New Roman"/>
                      </a:endParaRPr>
                    </a:p>
                  </a:txBody>
                  <a:tcPr marL="68580" marR="68580" marT="0" marB="0" anchor="b"/>
                </a:tc>
              </a:tr>
              <a:tr h="461413">
                <a:tc>
                  <a:txBody>
                    <a:bodyPr/>
                    <a:lstStyle/>
                    <a:p>
                      <a:pPr marL="0" marR="0">
                        <a:lnSpc>
                          <a:spcPct val="200000"/>
                        </a:lnSpc>
                        <a:spcBef>
                          <a:spcPts val="0"/>
                        </a:spcBef>
                        <a:spcAft>
                          <a:spcPts val="0"/>
                        </a:spcAft>
                      </a:pPr>
                      <a:r>
                        <a:rPr lang="en-US" sz="1400" b="1" kern="1200">
                          <a:effectLst/>
                        </a:rPr>
                        <a:t>C.rugosa </a:t>
                      </a:r>
                      <a:endParaRPr lang="en-GB" sz="1400" b="1">
                        <a:effectLst/>
                        <a:latin typeface="Calibri"/>
                        <a:ea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8</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6</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a:t>
                      </a:r>
                      <a:endParaRPr lang="en-GB" sz="1400" b="1">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1000"/>
                        </a:spcAft>
                      </a:pPr>
                      <a:r>
                        <a:rPr lang="en-US" sz="1400" b="1">
                          <a:effectLst/>
                        </a:rPr>
                        <a:t>12.5</a:t>
                      </a:r>
                      <a:endParaRPr lang="en-GB" sz="1400" b="1">
                        <a:effectLst/>
                        <a:latin typeface="Calibri"/>
                        <a:ea typeface="Times New Roman"/>
                        <a:cs typeface="Times New Roman"/>
                      </a:endParaRPr>
                    </a:p>
                  </a:txBody>
                  <a:tcPr marL="68580" marR="68580" marT="0" marB="0" anchor="b"/>
                </a:tc>
              </a:tr>
              <a:tr h="461413">
                <a:tc>
                  <a:txBody>
                    <a:bodyPr/>
                    <a:lstStyle/>
                    <a:p>
                      <a:pPr marL="0" marR="0">
                        <a:lnSpc>
                          <a:spcPct val="200000"/>
                        </a:lnSpc>
                        <a:spcBef>
                          <a:spcPts val="0"/>
                        </a:spcBef>
                        <a:spcAft>
                          <a:spcPts val="0"/>
                        </a:spcAft>
                      </a:pPr>
                      <a:r>
                        <a:rPr lang="en-US" sz="1400" b="1" kern="1200">
                          <a:effectLst/>
                        </a:rPr>
                        <a:t>C.parapsilosis</a:t>
                      </a:r>
                      <a:endParaRPr lang="en-GB" sz="1400" b="1">
                        <a:effectLst/>
                        <a:latin typeface="Calibri"/>
                        <a:ea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16</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5</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2</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3</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1000"/>
                        </a:spcAft>
                      </a:pPr>
                      <a:r>
                        <a:rPr lang="en-US" sz="1400" b="1" dirty="0">
                          <a:effectLst/>
                        </a:rPr>
                        <a:t>    </a:t>
                      </a:r>
                      <a:r>
                        <a:rPr lang="en-US" sz="1400" b="1" dirty="0" smtClean="0">
                          <a:effectLst/>
                        </a:rPr>
                        <a:t>    18.8</a:t>
                      </a:r>
                      <a:endParaRPr lang="en-GB" sz="1400" b="1" dirty="0">
                        <a:effectLst/>
                        <a:latin typeface="Calibri"/>
                        <a:ea typeface="Times New Roman"/>
                        <a:cs typeface="Times New Roman"/>
                      </a:endParaRPr>
                    </a:p>
                  </a:txBody>
                  <a:tcPr marL="68580" marR="68580" marT="0" marB="0" anchor="b"/>
                </a:tc>
              </a:tr>
              <a:tr h="461413">
                <a:tc>
                  <a:txBody>
                    <a:bodyPr/>
                    <a:lstStyle/>
                    <a:p>
                      <a:pPr marL="0" marR="0">
                        <a:lnSpc>
                          <a:spcPct val="200000"/>
                        </a:lnSpc>
                        <a:spcBef>
                          <a:spcPts val="0"/>
                        </a:spcBef>
                        <a:spcAft>
                          <a:spcPts val="0"/>
                        </a:spcAft>
                      </a:pPr>
                      <a:r>
                        <a:rPr lang="en-US" sz="1400" b="1">
                          <a:effectLst/>
                        </a:rPr>
                        <a:t>C. glabarata</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a:effectLst/>
                        </a:rPr>
                        <a:t>10</a:t>
                      </a:r>
                      <a:endParaRPr lang="en-GB" sz="1400" b="1">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8</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1</a:t>
                      </a:r>
                      <a:endParaRPr lang="en-GB" sz="1400" b="1"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400" b="1" dirty="0">
                          <a:effectLst/>
                        </a:rPr>
                        <a:t>2</a:t>
                      </a:r>
                      <a:endParaRPr lang="en-GB" sz="1400" b="1"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1000"/>
                        </a:spcAft>
                      </a:pPr>
                      <a:r>
                        <a:rPr lang="en-US" sz="1400" b="1" dirty="0">
                          <a:effectLst/>
                        </a:rPr>
                        <a:t>20.0</a:t>
                      </a:r>
                      <a:endParaRPr lang="en-GB" sz="1400" b="1" dirty="0">
                        <a:effectLst/>
                        <a:latin typeface="Calibri"/>
                        <a:ea typeface="Times New Roman"/>
                        <a:cs typeface="Times New Roman"/>
                      </a:endParaRPr>
                    </a:p>
                  </a:txBody>
                  <a:tcPr marL="68580" marR="68580" marT="0" marB="0" anchor="b"/>
                </a:tc>
              </a:tr>
              <a:tr h="461413">
                <a:tc>
                  <a:txBody>
                    <a:bodyPr/>
                    <a:lstStyle/>
                    <a:p>
                      <a:pPr marL="0" marR="0">
                        <a:lnSpc>
                          <a:spcPct val="200000"/>
                        </a:lnSpc>
                        <a:spcBef>
                          <a:spcPts val="0"/>
                        </a:spcBef>
                        <a:spcAft>
                          <a:spcPts val="0"/>
                        </a:spcAft>
                      </a:pPr>
                      <a:r>
                        <a:rPr lang="en-US" sz="1200" dirty="0">
                          <a:effectLst/>
                        </a:rPr>
                        <a:t> </a:t>
                      </a:r>
                      <a:r>
                        <a:rPr lang="en-US" sz="1400" dirty="0" smtClean="0">
                          <a:effectLst/>
                        </a:rPr>
                        <a:t>Mean</a:t>
                      </a:r>
                      <a:endParaRPr lang="en-GB" sz="1400"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200">
                          <a:effectLst/>
                        </a:rPr>
                        <a:t> </a:t>
                      </a:r>
                      <a:endParaRPr lang="en-GB" sz="110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200">
                          <a:effectLst/>
                        </a:rPr>
                        <a:t> </a:t>
                      </a:r>
                      <a:endParaRPr lang="en-GB" sz="110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200" dirty="0">
                          <a:effectLst/>
                        </a:rPr>
                        <a:t> </a:t>
                      </a:r>
                      <a:endParaRPr lang="en-GB" sz="1100" dirty="0">
                        <a:effectLst/>
                        <a:latin typeface="Calibri"/>
                        <a:ea typeface="Times New Roman"/>
                        <a:cs typeface="Times New Roman"/>
                      </a:endParaRPr>
                    </a:p>
                  </a:txBody>
                  <a:tcPr marL="68580" marR="68580" marT="0" marB="0"/>
                </a:tc>
                <a:tc>
                  <a:txBody>
                    <a:bodyPr/>
                    <a:lstStyle/>
                    <a:p>
                      <a:pPr marL="0" marR="0">
                        <a:lnSpc>
                          <a:spcPct val="200000"/>
                        </a:lnSpc>
                        <a:spcBef>
                          <a:spcPts val="0"/>
                        </a:spcBef>
                        <a:spcAft>
                          <a:spcPts val="0"/>
                        </a:spcAft>
                      </a:pPr>
                      <a:r>
                        <a:rPr lang="en-US" sz="1200" dirty="0">
                          <a:effectLst/>
                        </a:rPr>
                        <a:t> </a:t>
                      </a:r>
                      <a:endParaRPr lang="en-GB" sz="11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b="1" dirty="0">
                          <a:effectLst/>
                        </a:rPr>
                        <a:t> </a:t>
                      </a:r>
                      <a:r>
                        <a:rPr lang="en-US" sz="1400" b="1" dirty="0" smtClean="0">
                          <a:effectLst/>
                        </a:rPr>
                        <a:t>16.3</a:t>
                      </a:r>
                      <a:endParaRPr lang="en-GB" sz="1400" b="1" dirty="0">
                        <a:effectLst/>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Conclusion  and recommendation</a:t>
            </a:r>
            <a:br>
              <a:rPr lang="en-US" dirty="0" smtClean="0"/>
            </a:br>
            <a:endParaRPr lang="en-US" dirty="0"/>
          </a:p>
        </p:txBody>
      </p:sp>
      <p:sp>
        <p:nvSpPr>
          <p:cNvPr id="3" name="Content Placeholder 2"/>
          <p:cNvSpPr>
            <a:spLocks noGrp="1"/>
          </p:cNvSpPr>
          <p:nvPr>
            <p:ph idx="1"/>
          </p:nvPr>
        </p:nvSpPr>
        <p:spPr/>
        <p:txBody>
          <a:bodyPr rtlCol="0">
            <a:normAutofit fontScale="92500" lnSpcReduction="10000"/>
          </a:bodyPr>
          <a:lstStyle/>
          <a:p>
            <a:pPr>
              <a:defRPr/>
            </a:pPr>
            <a:r>
              <a:rPr lang="en-GB" dirty="0"/>
              <a:t>Hospital cockroaches </a:t>
            </a:r>
            <a:r>
              <a:rPr lang="en-GB" dirty="0" smtClean="0"/>
              <a:t>can  </a:t>
            </a:r>
            <a:r>
              <a:rPr lang="en-GB" dirty="0" smtClean="0"/>
              <a:t>carry on their external </a:t>
            </a:r>
            <a:r>
              <a:rPr lang="en-GB" dirty="0" smtClean="0"/>
              <a:t> surfaces </a:t>
            </a:r>
            <a:r>
              <a:rPr lang="en-GB" dirty="0" smtClean="0"/>
              <a:t>fungal </a:t>
            </a:r>
            <a:r>
              <a:rPr lang="en-GB" dirty="0"/>
              <a:t>pathogens associated hospital acquired </a:t>
            </a:r>
            <a:r>
              <a:rPr lang="en-GB" dirty="0" smtClean="0"/>
              <a:t>infections exhibiting </a:t>
            </a:r>
            <a:r>
              <a:rPr lang="en-GB" dirty="0" smtClean="0"/>
              <a:t>drug </a:t>
            </a:r>
            <a:r>
              <a:rPr lang="en-GB" dirty="0" smtClean="0"/>
              <a:t>resistance. </a:t>
            </a:r>
          </a:p>
          <a:p>
            <a:pPr>
              <a:defRPr/>
            </a:pPr>
            <a:r>
              <a:rPr lang="en-GB" dirty="0"/>
              <a:t>Hospitals </a:t>
            </a:r>
            <a:r>
              <a:rPr lang="en-GB" dirty="0" smtClean="0"/>
              <a:t>implement </a:t>
            </a:r>
            <a:r>
              <a:rPr lang="en-GB" dirty="0" smtClean="0"/>
              <a:t>an </a:t>
            </a:r>
            <a:r>
              <a:rPr lang="en-GB" dirty="0"/>
              <a:t>effective pest-control </a:t>
            </a:r>
            <a:r>
              <a:rPr lang="en-GB" dirty="0" smtClean="0"/>
              <a:t>policies </a:t>
            </a:r>
            <a:r>
              <a:rPr lang="en-GB" dirty="0" smtClean="0"/>
              <a:t>to </a:t>
            </a:r>
            <a:r>
              <a:rPr lang="en-GB" dirty="0"/>
              <a:t>ensure that buildings are kept clean and safe for patients</a:t>
            </a:r>
            <a:r>
              <a:rPr lang="en-GB" dirty="0" smtClean="0"/>
              <a:t>.</a:t>
            </a:r>
          </a:p>
          <a:p>
            <a:pPr marL="0" indent="0">
              <a:buNone/>
              <a:defRPr/>
            </a:pPr>
            <a:endParaRPr lang="en-GB" dirty="0" smtClean="0"/>
          </a:p>
          <a:p>
            <a:pPr>
              <a:defRPr/>
            </a:pPr>
            <a:endParaRPr lang="en-US" dirty="0" smtClean="0"/>
          </a:p>
          <a:p>
            <a:pPr fontAlgn="auto">
              <a:spcAft>
                <a:spcPts val="0"/>
              </a:spcAft>
              <a:buFont typeface="Arial" pitchFamily="34" charset="0"/>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a:bodyPr>
          <a:lstStyle/>
          <a:p>
            <a:r>
              <a:rPr lang="en-US" dirty="0" smtClean="0"/>
              <a:t>Acknowledgments</a:t>
            </a:r>
          </a:p>
        </p:txBody>
      </p:sp>
      <p:sp>
        <p:nvSpPr>
          <p:cNvPr id="40962" name="Content Placeholder 2"/>
          <p:cNvSpPr>
            <a:spLocks noGrp="1"/>
          </p:cNvSpPr>
          <p:nvPr>
            <p:ph idx="1"/>
          </p:nvPr>
        </p:nvSpPr>
        <p:spPr/>
        <p:txBody>
          <a:bodyPr/>
          <a:lstStyle/>
          <a:p>
            <a:pPr marL="0" indent="0">
              <a:buNone/>
            </a:pPr>
            <a:r>
              <a:rPr lang="en-GB" dirty="0"/>
              <a:t>Global Antibiotic Resistance </a:t>
            </a:r>
            <a:r>
              <a:rPr lang="en-GB" dirty="0" smtClean="0"/>
              <a:t>Partnership (GARP)  </a:t>
            </a:r>
            <a:r>
              <a:rPr lang="en-GB" dirty="0"/>
              <a:t>- </a:t>
            </a:r>
            <a:r>
              <a:rPr lang="en-GB" dirty="0" smtClean="0"/>
              <a:t>Tanzania   </a:t>
            </a:r>
            <a:endParaRPr lang="en-GB" dirty="0"/>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581400"/>
            <a:ext cx="381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743200"/>
            <a:ext cx="31051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5300" dirty="0" smtClean="0"/>
              <a:t>Introduction</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457200" y="990600"/>
            <a:ext cx="8305800" cy="5638800"/>
          </a:xfrm>
        </p:spPr>
        <p:txBody>
          <a:bodyPr rtlCol="0">
            <a:noAutofit/>
          </a:bodyPr>
          <a:lstStyle/>
          <a:p>
            <a:pPr>
              <a:defRPr/>
            </a:pPr>
            <a:endParaRPr lang="en-US" sz="2800" dirty="0" smtClean="0"/>
          </a:p>
          <a:p>
            <a:pPr>
              <a:defRPr/>
            </a:pPr>
            <a:r>
              <a:rPr lang="en-US" sz="2800" dirty="0" smtClean="0"/>
              <a:t>The incidence rate </a:t>
            </a:r>
            <a:r>
              <a:rPr lang="en-GB" sz="2800" dirty="0"/>
              <a:t>for invasive fungal infections has increased globally over the past 2 to 3 </a:t>
            </a:r>
            <a:r>
              <a:rPr lang="en-GB" sz="2800" dirty="0" smtClean="0"/>
              <a:t>decades  particularly </a:t>
            </a:r>
            <a:r>
              <a:rPr lang="en-GB" sz="2800" dirty="0"/>
              <a:t>in healthcare </a:t>
            </a:r>
            <a:r>
              <a:rPr lang="en-GB" sz="2800" dirty="0" smtClean="0"/>
              <a:t>settings(   </a:t>
            </a:r>
            <a:r>
              <a:rPr lang="en-GB" sz="2800" dirty="0" smtClean="0"/>
              <a:t> </a:t>
            </a:r>
            <a:r>
              <a:rPr lang="en-GB" sz="2800" dirty="0" smtClean="0"/>
              <a:t>patients suffering from immunosuppressive conditions such as Cancer , HIV and Diabetes ) ( Yang et al; 2013</a:t>
            </a:r>
            <a:r>
              <a:rPr lang="en-GB" sz="2800" dirty="0" smtClean="0"/>
              <a:t>)</a:t>
            </a:r>
          </a:p>
          <a:p>
            <a:pPr>
              <a:defRPr/>
            </a:pPr>
            <a:r>
              <a:rPr lang="en-GB" sz="2800" dirty="0" smtClean="0"/>
              <a:t> More use of immunosuppressive drugs  ( organ transplant patients) </a:t>
            </a:r>
          </a:p>
          <a:p>
            <a:pPr>
              <a:defRPr/>
            </a:pPr>
            <a:r>
              <a:rPr lang="en-GB" sz="2800" dirty="0" smtClean="0"/>
              <a:t>More elderly patients </a:t>
            </a:r>
            <a:endParaRPr lang="en-GB" sz="2800" dirty="0" smtClean="0"/>
          </a:p>
          <a:p>
            <a:pPr>
              <a:defRPr/>
            </a:pPr>
            <a:r>
              <a:rPr lang="en-GB" sz="2800" dirty="0" smtClean="0">
                <a:solidFill>
                  <a:srgbClr val="FF0000"/>
                </a:solidFill>
              </a:rPr>
              <a:t>TREND CHANGE IN FUNGAL  HAIs  </a:t>
            </a:r>
            <a:endParaRPr lang="en-GB" sz="2800" dirty="0">
              <a:solidFill>
                <a:srgbClr val="FF0000"/>
              </a:solidFill>
            </a:endParaRPr>
          </a:p>
          <a:p>
            <a:pPr>
              <a:defRPr/>
            </a:pPr>
            <a:endParaRPr lang="en-US" sz="2800" dirty="0" smtClean="0"/>
          </a:p>
          <a:p>
            <a:pPr>
              <a:defRPr/>
            </a:pPr>
            <a:endParaRPr lang="en-US" dirty="0" smtClean="0"/>
          </a:p>
        </p:txBody>
      </p:sp>
      <p:sp>
        <p:nvSpPr>
          <p:cNvPr id="4" name="Down Arrow 3"/>
          <p:cNvSpPr/>
          <p:nvPr/>
        </p:nvSpPr>
        <p:spPr>
          <a:xfrm flipV="1">
            <a:off x="5943600" y="25146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715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Trends  of fungal HAI’s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a:t>Fungi  originally not considered a traditional causes of  HAI’s, now  represents 10% to 15% of all HAI’s.</a:t>
            </a:r>
          </a:p>
          <a:p>
            <a:pPr marL="514350" indent="-514350">
              <a:buFont typeface="+mj-lt"/>
              <a:buAutoNum type="arabicPeriod"/>
            </a:pPr>
            <a:r>
              <a:rPr lang="en-GB" dirty="0" smtClean="0"/>
              <a:t>Change in spectrum </a:t>
            </a:r>
            <a:r>
              <a:rPr lang="en-GB" dirty="0"/>
              <a:t>of   invasive fungal agents </a:t>
            </a:r>
            <a:r>
              <a:rPr lang="en-GB" dirty="0" smtClean="0"/>
              <a:t>from </a:t>
            </a:r>
            <a:r>
              <a:rPr lang="en-GB" dirty="0"/>
              <a:t>mainly   being  Candida </a:t>
            </a:r>
            <a:r>
              <a:rPr lang="en-GB" dirty="0" err="1"/>
              <a:t>albicans</a:t>
            </a:r>
            <a:r>
              <a:rPr lang="en-GB" dirty="0"/>
              <a:t> to  infections caused by Non </a:t>
            </a:r>
            <a:r>
              <a:rPr lang="en-GB" dirty="0" err="1"/>
              <a:t>albicans</a:t>
            </a:r>
            <a:r>
              <a:rPr lang="en-GB" dirty="0"/>
              <a:t> Candida </a:t>
            </a:r>
            <a:r>
              <a:rPr lang="en-GB" dirty="0" err="1"/>
              <a:t>sps</a:t>
            </a:r>
            <a:r>
              <a:rPr lang="en-GB" dirty="0"/>
              <a:t>  and </a:t>
            </a:r>
            <a:r>
              <a:rPr lang="en-GB" dirty="0" smtClean="0"/>
              <a:t>infections  </a:t>
            </a:r>
            <a:r>
              <a:rPr lang="en-GB" dirty="0"/>
              <a:t>caused by  </a:t>
            </a:r>
            <a:r>
              <a:rPr lang="en-GB" dirty="0" err="1"/>
              <a:t>molds</a:t>
            </a:r>
            <a:r>
              <a:rPr lang="en-GB" dirty="0"/>
              <a:t> such as </a:t>
            </a:r>
            <a:r>
              <a:rPr lang="en-GB" dirty="0" err="1"/>
              <a:t>Aspergillus</a:t>
            </a:r>
            <a:r>
              <a:rPr lang="en-GB" dirty="0"/>
              <a:t>, </a:t>
            </a:r>
            <a:r>
              <a:rPr lang="en-GB" dirty="0" err="1"/>
              <a:t>Fusarium</a:t>
            </a:r>
            <a:r>
              <a:rPr lang="en-GB" dirty="0"/>
              <a:t>  and  </a:t>
            </a:r>
            <a:r>
              <a:rPr lang="en-GB" dirty="0" err="1" smtClean="0"/>
              <a:t>Mucor</a:t>
            </a:r>
            <a:endParaRPr lang="en-GB" dirty="0" smtClean="0"/>
          </a:p>
          <a:p>
            <a:pPr marL="514350" indent="-514350">
              <a:buFont typeface="+mj-lt"/>
              <a:buAutoNum type="arabicPeriod"/>
            </a:pPr>
            <a:r>
              <a:rPr lang="en-GB" dirty="0" smtClean="0"/>
              <a:t>Antifungal resistance  rapidly developing to few available antifungal agents. </a:t>
            </a:r>
            <a:endParaRPr lang="en-US" dirty="0"/>
          </a:p>
        </p:txBody>
      </p:sp>
    </p:spTree>
    <p:extLst>
      <p:ext uri="{BB962C8B-B14F-4D97-AF65-F5344CB8AC3E}">
        <p14:creationId xmlns:p14="http://schemas.microsoft.com/office/powerpoint/2010/main" val="258662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lstStyle/>
          <a:p>
            <a:pPr marL="0" indent="0">
              <a:buNone/>
            </a:pPr>
            <a:r>
              <a:rPr lang="en-US" dirty="0" smtClean="0"/>
              <a:t>Could there be new possible sources and vectors </a:t>
            </a:r>
            <a:r>
              <a:rPr lang="en-GB" dirty="0"/>
              <a:t>of these novel fungal pathogens  affecting immunosuppressed patients  in  hospitals </a:t>
            </a:r>
            <a:r>
              <a:rPr lang="en-GB" dirty="0" smtClean="0"/>
              <a:t>?</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40912"/>
            <a:ext cx="2743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264" y="4648200"/>
            <a:ext cx="2363136" cy="182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flipH="1">
            <a:off x="5791200" y="6014824"/>
            <a:ext cx="2590800" cy="369332"/>
          </a:xfrm>
          <a:prstGeom prst="rect">
            <a:avLst/>
          </a:prstGeom>
          <a:noFill/>
        </p:spPr>
        <p:txBody>
          <a:bodyPr wrap="square" rtlCol="0">
            <a:spAutoFit/>
          </a:bodyPr>
          <a:lstStyle/>
          <a:p>
            <a:r>
              <a:rPr lang="en-US" dirty="0" err="1"/>
              <a:t>Blattella</a:t>
            </a:r>
            <a:r>
              <a:rPr lang="en-US" dirty="0"/>
              <a:t> </a:t>
            </a:r>
            <a:r>
              <a:rPr lang="en-US" dirty="0" err="1"/>
              <a:t>germanica</a:t>
            </a:r>
            <a:endParaRPr lang="en-US" dirty="0"/>
          </a:p>
        </p:txBody>
      </p:sp>
      <p:sp>
        <p:nvSpPr>
          <p:cNvPr id="6" name="TextBox 5"/>
          <p:cNvSpPr txBox="1"/>
          <p:nvPr/>
        </p:nvSpPr>
        <p:spPr>
          <a:xfrm>
            <a:off x="533400" y="6199490"/>
            <a:ext cx="2895600" cy="369332"/>
          </a:xfrm>
          <a:prstGeom prst="rect">
            <a:avLst/>
          </a:prstGeom>
          <a:noFill/>
        </p:spPr>
        <p:txBody>
          <a:bodyPr wrap="square" rtlCol="0">
            <a:spAutoFit/>
          </a:bodyPr>
          <a:lstStyle/>
          <a:p>
            <a:r>
              <a:rPr lang="en-US" dirty="0"/>
              <a:t> </a:t>
            </a:r>
            <a:r>
              <a:rPr lang="en-US" dirty="0" err="1"/>
              <a:t>Periplaneta</a:t>
            </a:r>
            <a:r>
              <a:rPr lang="en-US" dirty="0"/>
              <a:t> </a:t>
            </a:r>
            <a:r>
              <a:rPr lang="en-US" dirty="0" err="1"/>
              <a:t>americana</a:t>
            </a:r>
            <a:endParaRPr lang="en-US" dirty="0"/>
          </a:p>
        </p:txBody>
      </p:sp>
    </p:spTree>
    <p:extLst>
      <p:ext uri="{BB962C8B-B14F-4D97-AF65-F5344CB8AC3E}">
        <p14:creationId xmlns:p14="http://schemas.microsoft.com/office/powerpoint/2010/main" val="23844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5486400"/>
          </a:xfrm>
        </p:spPr>
        <p:txBody>
          <a:bodyPr>
            <a:noAutofit/>
          </a:bodyPr>
          <a:lstStyle/>
          <a:p>
            <a:pPr marL="514350" indent="-514350">
              <a:buFont typeface="+mj-lt"/>
              <a:buAutoNum type="arabicPeriod"/>
              <a:defRPr/>
            </a:pPr>
            <a:r>
              <a:rPr lang="en-GB" sz="2400" dirty="0" smtClean="0"/>
              <a:t>Cockroaches are </a:t>
            </a:r>
            <a:r>
              <a:rPr lang="en-GB" sz="2400" dirty="0"/>
              <a:t>common  pests  of  homes, schools, restaurants, hospitals, warehouses, </a:t>
            </a:r>
            <a:r>
              <a:rPr lang="en-GB" sz="2400" dirty="0" smtClean="0"/>
              <a:t> virtually in </a:t>
            </a:r>
            <a:r>
              <a:rPr lang="en-GB" sz="2400" dirty="0"/>
              <a:t>any structure that has food preparation or storage areas. </a:t>
            </a:r>
            <a:endParaRPr lang="en-GB" sz="2400" dirty="0" smtClean="0"/>
          </a:p>
          <a:p>
            <a:pPr marL="514350" indent="-514350">
              <a:buFont typeface="+mj-lt"/>
              <a:buAutoNum type="arabicPeriod"/>
              <a:defRPr/>
            </a:pPr>
            <a:r>
              <a:rPr lang="en-GB" sz="2400" dirty="0" smtClean="0"/>
              <a:t>They feed </a:t>
            </a:r>
            <a:r>
              <a:rPr lang="en-GB" sz="2400" dirty="0"/>
              <a:t>on garbage and sewage </a:t>
            </a:r>
            <a:r>
              <a:rPr lang="en-GB" sz="2400" dirty="0" smtClean="0"/>
              <a:t>and defecate  indiscriminately  and </a:t>
            </a:r>
            <a:r>
              <a:rPr lang="en-GB" sz="2400" dirty="0"/>
              <a:t>so have </a:t>
            </a:r>
            <a:r>
              <a:rPr lang="en-GB" sz="2400" dirty="0" smtClean="0"/>
              <a:t> abundant  </a:t>
            </a:r>
            <a:r>
              <a:rPr lang="en-GB" sz="2400" dirty="0"/>
              <a:t>opportunity to </a:t>
            </a:r>
            <a:r>
              <a:rPr lang="en-GB" sz="2400" dirty="0" smtClean="0"/>
              <a:t>disseminate  microbes. </a:t>
            </a:r>
          </a:p>
          <a:p>
            <a:pPr marL="514350" indent="-514350">
              <a:buFont typeface="+mj-lt"/>
              <a:buAutoNum type="arabicPeriod"/>
              <a:defRPr/>
            </a:pPr>
            <a:r>
              <a:rPr lang="en-GB" sz="2400" dirty="0" smtClean="0"/>
              <a:t> </a:t>
            </a:r>
            <a:r>
              <a:rPr lang="en-GB" sz="2400" dirty="0"/>
              <a:t>H</a:t>
            </a:r>
            <a:r>
              <a:rPr lang="en-GB" sz="2400" dirty="0" smtClean="0"/>
              <a:t>ospital  cockroaches  have  been  shown to harbour  and  transmit  pathogenic bacteria associated with food borne diseases such  Salmonella spp., </a:t>
            </a:r>
            <a:r>
              <a:rPr lang="en-GB" sz="2400" dirty="0" err="1" smtClean="0"/>
              <a:t>Shigella</a:t>
            </a:r>
            <a:r>
              <a:rPr lang="en-GB" sz="2400" dirty="0" smtClean="0"/>
              <a:t> spp.,  and Staphylococcus spp.,  </a:t>
            </a:r>
          </a:p>
          <a:p>
            <a:pPr marL="514350" indent="-514350">
              <a:buFont typeface="+mj-lt"/>
              <a:buAutoNum type="arabicPeriod"/>
              <a:defRPr/>
            </a:pPr>
            <a:r>
              <a:rPr lang="en-GB" sz="2400" dirty="0" smtClean="0"/>
              <a:t>Develop resistance to insecticides   including organophosphates</a:t>
            </a:r>
            <a:r>
              <a:rPr lang="en-GB" sz="2400" dirty="0"/>
              <a:t>, </a:t>
            </a:r>
            <a:r>
              <a:rPr lang="en-GB" sz="2400" dirty="0" err="1"/>
              <a:t>carbamates</a:t>
            </a:r>
            <a:r>
              <a:rPr lang="en-GB" sz="2400" dirty="0"/>
              <a:t> and </a:t>
            </a:r>
            <a:r>
              <a:rPr lang="en-GB" sz="2400" dirty="0" err="1" smtClean="0"/>
              <a:t>pyrethroids</a:t>
            </a:r>
            <a:r>
              <a:rPr lang="en-GB" sz="2400" dirty="0" smtClean="0"/>
              <a:t> (</a:t>
            </a:r>
            <a:r>
              <a:rPr lang="en-GB" sz="2400" dirty="0" err="1"/>
              <a:t>P</a:t>
            </a:r>
            <a:r>
              <a:rPr lang="en-GB" sz="2400" dirty="0" err="1" smtClean="0"/>
              <a:t>ai</a:t>
            </a:r>
            <a:r>
              <a:rPr lang="en-GB" sz="2400" dirty="0" smtClean="0"/>
              <a:t> et al; 2005)</a:t>
            </a:r>
          </a:p>
        </p:txBody>
      </p:sp>
    </p:spTree>
    <p:extLst>
      <p:ext uri="{BB962C8B-B14F-4D97-AF65-F5344CB8AC3E}">
        <p14:creationId xmlns:p14="http://schemas.microsoft.com/office/powerpoint/2010/main" val="3816826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their role </a:t>
            </a:r>
            <a:r>
              <a:rPr lang="en-US" dirty="0" smtClean="0"/>
              <a:t> </a:t>
            </a:r>
            <a:r>
              <a:rPr lang="en-US" dirty="0" smtClean="0"/>
              <a:t>???</a:t>
            </a:r>
            <a:endParaRPr lang="en-US" dirty="0"/>
          </a:p>
        </p:txBody>
      </p:sp>
      <p:sp>
        <p:nvSpPr>
          <p:cNvPr id="3" name="Content Placeholder 2"/>
          <p:cNvSpPr>
            <a:spLocks noGrp="1"/>
          </p:cNvSpPr>
          <p:nvPr>
            <p:ph idx="1"/>
          </p:nvPr>
        </p:nvSpPr>
        <p:spPr/>
        <p:txBody>
          <a:bodyPr/>
          <a:lstStyle/>
          <a:p>
            <a:r>
              <a:rPr lang="en-US" dirty="0" smtClean="0"/>
              <a:t>There are limited number of studies that have looked at role of cockroaches as reservoirs and vectors  of fungal pathogens in hospital settings especially when one considers that cockroaches are  frequent if not permanent  hospital residents!!!</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95800"/>
            <a:ext cx="311165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156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was Done</a:t>
            </a:r>
            <a:endParaRPr lang="en-US" sz="3600"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GB" sz="2400" dirty="0" smtClean="0"/>
              <a:t>Trapped Cockroaches using sticky paper placed overnight  in cupboards and floors  of wards  of a national Referral Teaching Hospital with 1,500 bed facility, attending 1,000 to 1,200 outpatients per day  in  Dar </a:t>
            </a:r>
            <a:r>
              <a:rPr lang="en-GB" sz="2400" dirty="0" err="1" smtClean="0"/>
              <a:t>es</a:t>
            </a:r>
            <a:r>
              <a:rPr lang="en-GB" sz="2400" dirty="0" smtClean="0"/>
              <a:t> Salaam Tanzania between Feb – march 2015 </a:t>
            </a:r>
          </a:p>
          <a:p>
            <a:r>
              <a:rPr lang="en-US" sz="2400" dirty="0" smtClean="0"/>
              <a:t>Cultured External cockroach washings  </a:t>
            </a:r>
            <a:r>
              <a:rPr lang="en-US" sz="2400" dirty="0"/>
              <a:t>on </a:t>
            </a:r>
            <a:r>
              <a:rPr lang="en-US" sz="2400" dirty="0" err="1"/>
              <a:t>Sabouraud's</a:t>
            </a:r>
            <a:r>
              <a:rPr lang="en-US" sz="2400" dirty="0"/>
              <a:t> dextrose agar </a:t>
            </a:r>
            <a:r>
              <a:rPr lang="en-US" sz="2400" dirty="0" smtClean="0"/>
              <a:t>containing </a:t>
            </a:r>
            <a:r>
              <a:rPr lang="en-US" sz="2400" dirty="0"/>
              <a:t>0.5% chloramphenicol  and  gentamicin </a:t>
            </a:r>
            <a:r>
              <a:rPr lang="en-US" sz="2400" dirty="0" smtClean="0"/>
              <a:t>0.05% for 3 weeks at </a:t>
            </a:r>
            <a:r>
              <a:rPr lang="en-US" sz="2400" dirty="0"/>
              <a:t>30°C </a:t>
            </a:r>
            <a:r>
              <a:rPr lang="en-US" sz="2400" dirty="0" smtClean="0"/>
              <a:t>and </a:t>
            </a:r>
            <a:r>
              <a:rPr lang="en-US" sz="2400" dirty="0"/>
              <a:t>examined daily </a:t>
            </a:r>
            <a:r>
              <a:rPr lang="en-US" sz="2400" dirty="0" smtClean="0"/>
              <a:t>for growth.</a:t>
            </a:r>
          </a:p>
          <a:p>
            <a:r>
              <a:rPr lang="en-US" sz="2400" dirty="0" smtClean="0"/>
              <a:t>Macroscopic, </a:t>
            </a:r>
            <a:r>
              <a:rPr lang="en-US" sz="2400" dirty="0"/>
              <a:t>M</a:t>
            </a:r>
            <a:r>
              <a:rPr lang="en-US" sz="2400" dirty="0" smtClean="0"/>
              <a:t>icroscopic and  other specific mycological tests   to identify isolates.</a:t>
            </a:r>
          </a:p>
          <a:p>
            <a:r>
              <a:rPr lang="en-GB" sz="2400" dirty="0" smtClean="0"/>
              <a:t>Used C</a:t>
            </a:r>
            <a:r>
              <a:rPr lang="en-US" sz="2400" dirty="0"/>
              <a:t>CLSI M27-A3 </a:t>
            </a:r>
            <a:r>
              <a:rPr lang="en-US" sz="2400" dirty="0" err="1"/>
              <a:t>microdilution</a:t>
            </a:r>
            <a:r>
              <a:rPr lang="en-US" sz="2400" dirty="0"/>
              <a:t> </a:t>
            </a:r>
            <a:r>
              <a:rPr lang="en-US" sz="2400" dirty="0" smtClean="0"/>
              <a:t>method  for  </a:t>
            </a:r>
            <a:r>
              <a:rPr lang="en-GB" sz="2400" dirty="0" smtClean="0"/>
              <a:t>Antifungal susceptibility testing  of Candida  isolates.</a:t>
            </a:r>
          </a:p>
          <a:p>
            <a:endParaRPr lang="en-GB" sz="2400" dirty="0"/>
          </a:p>
          <a:p>
            <a:endParaRPr lang="en-US" sz="2000" dirty="0"/>
          </a:p>
        </p:txBody>
      </p:sp>
    </p:spTree>
    <p:extLst>
      <p:ext uri="{BB962C8B-B14F-4D97-AF65-F5344CB8AC3E}">
        <p14:creationId xmlns:p14="http://schemas.microsoft.com/office/powerpoint/2010/main" val="41586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What was Found </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smtClean="0"/>
              <a:t>72 </a:t>
            </a:r>
            <a:r>
              <a:rPr lang="en-US" sz="2400" dirty="0"/>
              <a:t>cockroaches </a:t>
            </a:r>
            <a:r>
              <a:rPr lang="en-US" sz="2400" dirty="0" smtClean="0"/>
              <a:t>were trapped  -  58 </a:t>
            </a:r>
            <a:r>
              <a:rPr lang="en-GB" sz="2400" b="1" i="1" dirty="0" err="1" smtClean="0"/>
              <a:t>Periplaneta</a:t>
            </a:r>
            <a:r>
              <a:rPr lang="en-GB" sz="2400" b="1" dirty="0" smtClean="0"/>
              <a:t> </a:t>
            </a:r>
            <a:r>
              <a:rPr lang="en-GB" sz="2400" b="1" i="1" dirty="0" err="1" smtClean="0"/>
              <a:t>americana</a:t>
            </a:r>
            <a:r>
              <a:rPr lang="en-GB" sz="2400" b="1" i="1" dirty="0" smtClean="0"/>
              <a:t> </a:t>
            </a:r>
            <a:r>
              <a:rPr lang="en-GB" sz="2400" dirty="0" smtClean="0"/>
              <a:t>and </a:t>
            </a:r>
            <a:r>
              <a:rPr lang="en-GB" sz="2400" dirty="0"/>
              <a:t>14 </a:t>
            </a:r>
            <a:r>
              <a:rPr lang="en-GB" sz="2400" b="1" i="1" dirty="0" err="1"/>
              <a:t>Blattella</a:t>
            </a:r>
            <a:r>
              <a:rPr lang="en-GB" sz="2400" b="1" i="1" dirty="0"/>
              <a:t> </a:t>
            </a:r>
            <a:r>
              <a:rPr lang="en-GB" sz="2400" b="1" i="1" dirty="0" err="1"/>
              <a:t>germanica</a:t>
            </a:r>
            <a:r>
              <a:rPr lang="en-GB" sz="2400" b="1" i="1" dirty="0"/>
              <a:t> </a:t>
            </a:r>
            <a:r>
              <a:rPr lang="en-US" sz="2400" i="1" dirty="0" smtClean="0"/>
              <a:t>.</a:t>
            </a:r>
          </a:p>
          <a:p>
            <a:pPr marL="0" indent="0">
              <a:buNone/>
            </a:pPr>
            <a:r>
              <a:rPr lang="en-US" sz="2400" dirty="0" smtClean="0"/>
              <a:t> </a:t>
            </a:r>
          </a:p>
        </p:txBody>
      </p:sp>
      <p:graphicFrame>
        <p:nvGraphicFramePr>
          <p:cNvPr id="7" name="Chart 6"/>
          <p:cNvGraphicFramePr>
            <a:graphicFrameLocks/>
          </p:cNvGraphicFramePr>
          <p:nvPr>
            <p:extLst>
              <p:ext uri="{D42A27DB-BD31-4B8C-83A1-F6EECF244321}">
                <p14:modId xmlns:p14="http://schemas.microsoft.com/office/powerpoint/2010/main" val="4135785877"/>
              </p:ext>
            </p:extLst>
          </p:nvPr>
        </p:nvGraphicFramePr>
        <p:xfrm>
          <a:off x="457200" y="1752600"/>
          <a:ext cx="81534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393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Isolates</a:t>
            </a:r>
            <a:endParaRPr lang="en-US" dirty="0"/>
          </a:p>
        </p:txBody>
      </p:sp>
      <p:pic>
        <p:nvPicPr>
          <p:cNvPr id="3379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62" y="153178"/>
            <a:ext cx="8845062" cy="586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6324600"/>
            <a:ext cx="3581400" cy="646331"/>
          </a:xfrm>
          <a:prstGeom prst="rect">
            <a:avLst/>
          </a:prstGeom>
          <a:noFill/>
        </p:spPr>
        <p:txBody>
          <a:bodyPr wrap="square" rtlCol="0">
            <a:spAutoFit/>
          </a:bodyPr>
          <a:lstStyle/>
          <a:p>
            <a:r>
              <a:rPr lang="en-US" dirty="0"/>
              <a:t>956 medically important  </a:t>
            </a:r>
            <a:r>
              <a:rPr lang="en-US" dirty="0" smtClean="0"/>
              <a:t>fungi isolated </a:t>
            </a:r>
            <a:endParaRPr lang="en-US" dirty="0"/>
          </a:p>
        </p:txBody>
      </p:sp>
    </p:spTree>
    <p:extLst>
      <p:ext uri="{BB962C8B-B14F-4D97-AF65-F5344CB8AC3E}">
        <p14:creationId xmlns:p14="http://schemas.microsoft.com/office/powerpoint/2010/main" val="129532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2439</TotalTime>
  <Words>544</Words>
  <Application>Microsoft Office PowerPoint</Application>
  <PresentationFormat>On-screen Show (4:3)</PresentationFormat>
  <Paragraphs>99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Isolation of Medically Important Fungi and Fluconazole resistant of Candida  From hospital cockroaches.   6th East African Health and Scientific Conference Bujumbura, Burundi  28-30th March 2017</vt:lpstr>
      <vt:lpstr>Introduction  </vt:lpstr>
      <vt:lpstr>New Trends  of fungal HAI’s</vt:lpstr>
      <vt:lpstr>Question </vt:lpstr>
      <vt:lpstr>PowerPoint Presentation</vt:lpstr>
      <vt:lpstr>What  is their role  ???</vt:lpstr>
      <vt:lpstr>What was Done</vt:lpstr>
      <vt:lpstr>What was Found </vt:lpstr>
      <vt:lpstr> Isolates</vt:lpstr>
      <vt:lpstr>PowerPoint Presentation</vt:lpstr>
      <vt:lpstr>PowerPoint Presentation</vt:lpstr>
      <vt:lpstr>PowerPoint Presentation</vt:lpstr>
      <vt:lpstr>Candida Fluconazole Resistance </vt:lpstr>
      <vt:lpstr>Conclusion  and recommendation </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erasto</dc:creator>
  <cp:lastModifiedBy>Joeberny</cp:lastModifiedBy>
  <cp:revision>83</cp:revision>
  <dcterms:created xsi:type="dcterms:W3CDTF">2010-07-09T14:00:59Z</dcterms:created>
  <dcterms:modified xsi:type="dcterms:W3CDTF">2017-03-30T11:34:42Z</dcterms:modified>
</cp:coreProperties>
</file>