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79" r:id="rId3"/>
    <p:sldId id="280" r:id="rId4"/>
    <p:sldId id="276" r:id="rId5"/>
    <p:sldId id="281" r:id="rId6"/>
    <p:sldId id="278" r:id="rId7"/>
    <p:sldId id="261" r:id="rId8"/>
    <p:sldId id="268" r:id="rId9"/>
    <p:sldId id="269" r:id="rId10"/>
    <p:sldId id="272" r:id="rId11"/>
    <p:sldId id="275" r:id="rId12"/>
    <p:sldId id="27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2238" autoAdjust="0"/>
  </p:normalViewPr>
  <p:slideViewPr>
    <p:cSldViewPr>
      <p:cViewPr>
        <p:scale>
          <a:sx n="50" d="100"/>
          <a:sy n="50" d="100"/>
        </p:scale>
        <p:origin x="-696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B1D40B-982E-4ED9-9291-B6A8C83E3E74}" type="datetimeFigureOut">
              <a:rPr lang="fr-FR" smtClean="0"/>
              <a:pPr/>
              <a:t>20/02/2017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B058-2EF9-404D-9980-CBD86365C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1B058-2EF9-404D-9980-CBD86365C4AB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1B058-2EF9-404D-9980-CBD86365C4AB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1B058-2EF9-404D-9980-CBD86365C4AB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1B058-2EF9-404D-9980-CBD86365C4AB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1B058-2EF9-404D-9980-CBD86365C4AB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1B058-2EF9-404D-9980-CBD86365C4AB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1B058-2EF9-404D-9980-CBD86365C4AB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1B058-2EF9-404D-9980-CBD86365C4AB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Overall</a:t>
            </a:r>
            <a:r>
              <a:rPr lang="en-US" baseline="0" dirty="0" smtClean="0"/>
              <a:t> methodology of how the disease burden model is built and validated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1B058-2EF9-404D-9980-CBD86365C4AB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0C5BF-8A19-4EED-BBCE-F59A713CB3AB}" type="datetime1">
              <a:rPr lang="fr-FR" smtClean="0"/>
              <a:pPr/>
              <a:t>20/02/2017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[1] Ntagirabiri, R., Baransaka, E., Ndayiragije, A., et al. Prevalence of hepatitis C virus in Burundi: a nationwide survey. J Afr Hepatol. Gastroenterol. 2014; 8:25-28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7F1C-3C3E-4F69-A82C-2C6279E447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6CD6F-2EEC-4E4B-909B-2AC831A31172}" type="datetime1">
              <a:rPr lang="fr-FR" smtClean="0"/>
              <a:pPr/>
              <a:t>20/02/2017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[1] Ntagirabiri, R., Baransaka, E., Ndayiragije, A., et al. Prevalence of hepatitis C virus in Burundi: a nationwide survey. J Afr Hepatol. Gastroenterol. 2014; 8:25-28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7F1C-3C3E-4F69-A82C-2C6279E447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B62E1-29D9-4BC3-8405-59D59659BE3E}" type="datetime1">
              <a:rPr lang="fr-FR" smtClean="0"/>
              <a:pPr/>
              <a:t>20/02/2017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[1] Ntagirabiri, R., Baransaka, E., Ndayiragije, A., et al. Prevalence of hepatitis C virus in Burundi: a nationwide survey. J Afr Hepatol. Gastroenterol. 2014; 8:25-28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7F1C-3C3E-4F69-A82C-2C6279E447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9134-6913-474B-B31B-699DE5CE81C5}" type="datetime1">
              <a:rPr lang="fr-FR" smtClean="0"/>
              <a:pPr/>
              <a:t>20/02/2017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[1] Ntagirabiri, R., Baransaka, E., Ndayiragije, A., et al. Prevalence of hepatitis C virus in Burundi: a nationwide survey. J Afr Hepatol. Gastroenterol. 2014; 8:25-28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7F1C-3C3E-4F69-A82C-2C6279E447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E5F6-B1D8-491C-9805-3C6411E8C995}" type="datetime1">
              <a:rPr lang="fr-FR" smtClean="0"/>
              <a:pPr/>
              <a:t>20/02/2017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[1] Ntagirabiri, R., Baransaka, E., Ndayiragije, A., et al. Prevalence of hepatitis C virus in Burundi: a nationwide survey. J Afr Hepatol. Gastroenterol. 2014; 8:25-28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7F1C-3C3E-4F69-A82C-2C6279E447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E58AF-066F-430F-BE9E-86FC0D4A19AF}" type="datetime1">
              <a:rPr lang="fr-FR" smtClean="0"/>
              <a:pPr/>
              <a:t>20/02/2017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[1] Ntagirabiri, R., Baransaka, E., Ndayiragije, A., et al. Prevalence of hepatitis C virus in Burundi: a nationwide survey. J Afr Hepatol. Gastroenterol. 2014; 8:25-28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7F1C-3C3E-4F69-A82C-2C6279E447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64FF-D6DB-4DA4-95D9-91CCCCA64150}" type="datetime1">
              <a:rPr lang="fr-FR" smtClean="0"/>
              <a:pPr/>
              <a:t>20/02/2017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[1] Ntagirabiri, R., Baransaka, E., Ndayiragije, A., et al. Prevalence of hepatitis C virus in Burundi: a nationwide survey. J Afr Hepatol. Gastroenterol. 2014; 8:25-28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7F1C-3C3E-4F69-A82C-2C6279E447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85BA5-CDFB-43A3-8F5F-D2794FDD77A5}" type="datetime1">
              <a:rPr lang="fr-FR" smtClean="0"/>
              <a:pPr/>
              <a:t>20/02/2017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[1] Ntagirabiri, R., Baransaka, E., Ndayiragije, A., et al. Prevalence of hepatitis C virus in Burundi: a nationwide survey. J Afr Hepatol. Gastroenterol. 2014; 8:25-28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7F1C-3C3E-4F69-A82C-2C6279E447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6242-F581-4A59-B97A-014B3729045F}" type="datetime1">
              <a:rPr lang="fr-FR" smtClean="0"/>
              <a:pPr/>
              <a:t>20/02/2017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[1] Ntagirabiri, R., Baransaka, E., Ndayiragije, A., et al. Prevalence of hepatitis C virus in Burundi: a nationwide survey. J Afr Hepatol. Gastroenterol. 2014; 8:25-28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7F1C-3C3E-4F69-A82C-2C6279E447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EDC9-79DD-425E-B3C1-1FB54742BB34}" type="datetime1">
              <a:rPr lang="fr-FR" smtClean="0"/>
              <a:pPr/>
              <a:t>20/02/2017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[1] Ntagirabiri, R., Baransaka, E., Ndayiragije, A., et al. Prevalence of hepatitis C virus in Burundi: a nationwide survey. J Afr Hepatol. Gastroenterol. 2014; 8:25-28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7F1C-3C3E-4F69-A82C-2C6279E447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6C7A-093D-46C3-90B4-19A998315DAE}" type="datetime1">
              <a:rPr lang="fr-FR" smtClean="0"/>
              <a:pPr/>
              <a:t>20/02/2017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[1] Ntagirabiri, R., Baransaka, E., Ndayiragije, A., et al. Prevalence of hepatitis C virus in Burundi: a nationwide survey. J Afr Hepatol. Gastroenterol. 2014; 8:25-28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7F1C-3C3E-4F69-A82C-2C6279E447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950B2-6848-410B-B7EA-5C7092CCDD90}" type="datetime1">
              <a:rPr lang="fr-FR" smtClean="0"/>
              <a:pPr/>
              <a:t>20/02/2017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[1] Ntagirabiri, R., Baransaka, E., Ndayiragije, A., et al. Prevalence of hepatitis C virus in Burundi: a nationwide survey. J Afr Hepatol. Gastroenterol. 2014; 8:25-28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B7F1C-3C3E-4F69-A82C-2C6279E447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Object 8"/>
          <p:cNvGraphicFramePr>
            <a:graphicFrameLocks noChangeAspect="1"/>
          </p:cNvGraphicFramePr>
          <p:nvPr/>
        </p:nvGraphicFramePr>
        <p:xfrm>
          <a:off x="857224" y="214290"/>
          <a:ext cx="1348828" cy="1363501"/>
        </p:xfrm>
        <a:graphic>
          <a:graphicData uri="http://schemas.openxmlformats.org/presentationml/2006/ole">
            <p:oleObj spid="_x0000_s1037" name="Picture" r:id="rId4" imgW="3024000" imgH="2964960" progId="Word.Picture.8">
              <p:embed/>
            </p:oleObj>
          </a:graphicData>
        </a:graphic>
      </p:graphicFrame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71472" y="2786058"/>
            <a:ext cx="8072526" cy="3571900"/>
          </a:xfrm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28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r>
              <a:rPr lang="en-US" sz="2800" b="1" dirty="0" smtClean="0">
                <a:solidFill>
                  <a:schemeClr val="tx1"/>
                </a:solidFill>
                <a:latin typeface="Century Gothic" pitchFamily="34" charset="0"/>
              </a:rPr>
              <a:t>Modeling </a:t>
            </a:r>
            <a:r>
              <a:rPr lang="en-US" sz="2800" b="1" dirty="0" smtClean="0">
                <a:solidFill>
                  <a:schemeClr val="tx1"/>
                </a:solidFill>
                <a:latin typeface="Century Gothic" pitchFamily="34" charset="0"/>
              </a:rPr>
              <a:t>the Disease Burden of Hepatitis C Virus </a:t>
            </a:r>
            <a:r>
              <a:rPr lang="en-US" sz="2800" b="1" dirty="0" smtClean="0">
                <a:solidFill>
                  <a:schemeClr val="tx1"/>
                </a:solidFill>
                <a:latin typeface="Century Gothic" pitchFamily="34" charset="0"/>
              </a:rPr>
              <a:t>Infection </a:t>
            </a:r>
            <a:r>
              <a:rPr lang="en-US" sz="2800" b="1" dirty="0" smtClean="0">
                <a:solidFill>
                  <a:schemeClr val="tx1"/>
                </a:solidFill>
                <a:latin typeface="Century Gothic" pitchFamily="34" charset="0"/>
              </a:rPr>
              <a:t>in </a:t>
            </a:r>
            <a:r>
              <a:rPr lang="en-US" sz="2800" b="1" dirty="0" smtClean="0">
                <a:solidFill>
                  <a:schemeClr val="tx1"/>
                </a:solidFill>
                <a:latin typeface="Century Gothic" pitchFamily="34" charset="0"/>
              </a:rPr>
              <a:t>Burundi</a:t>
            </a:r>
          </a:p>
          <a:p>
            <a:endParaRPr lang="en-US" sz="28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entury Gothic" pitchFamily="34" charset="0"/>
              </a:rPr>
              <a:t>Ntagirabiri </a:t>
            </a:r>
            <a:r>
              <a:rPr lang="fr-FR" sz="2000" dirty="0" smtClean="0">
                <a:solidFill>
                  <a:schemeClr val="tx1"/>
                </a:solidFill>
                <a:latin typeface="Century Gothic" pitchFamily="34" charset="0"/>
              </a:rPr>
              <a:t>R</a:t>
            </a:r>
            <a:r>
              <a:rPr lang="fr-FR" sz="2000" baseline="30000" dirty="0" smtClean="0">
                <a:solidFill>
                  <a:schemeClr val="tx1"/>
                </a:solidFill>
                <a:latin typeface="Century Gothic" pitchFamily="34" charset="0"/>
              </a:rPr>
              <a:t>1</a:t>
            </a:r>
            <a:r>
              <a:rPr lang="fr-FR" sz="2000" dirty="0" smtClean="0">
                <a:solidFill>
                  <a:schemeClr val="tx1"/>
                </a:solidFill>
                <a:latin typeface="Century Gothic" pitchFamily="34" charset="0"/>
              </a:rPr>
              <a:t>, </a:t>
            </a:r>
            <a:r>
              <a:rPr lang="fr-FR" sz="2000" dirty="0" err="1" smtClean="0">
                <a:solidFill>
                  <a:schemeClr val="tx1"/>
                </a:solidFill>
                <a:latin typeface="Century Gothic" pitchFamily="34" charset="0"/>
              </a:rPr>
              <a:t>Nde</a:t>
            </a:r>
            <a:r>
              <a:rPr lang="fr-FR" sz="2000" dirty="0" smtClean="0">
                <a:solidFill>
                  <a:schemeClr val="tx1"/>
                </a:solidFill>
                <a:latin typeface="Century Gothic" pitchFamily="34" charset="0"/>
              </a:rPr>
              <a:t> Helen</a:t>
            </a:r>
            <a:r>
              <a:rPr lang="fr-FR" sz="2000" baseline="30000" dirty="0" smtClean="0">
                <a:solidFill>
                  <a:schemeClr val="tx1"/>
                </a:solidFill>
                <a:latin typeface="Century Gothic" pitchFamily="34" charset="0"/>
              </a:rPr>
              <a:t>2</a:t>
            </a:r>
            <a:r>
              <a:rPr lang="fr-FR" sz="2000" dirty="0" smtClean="0">
                <a:solidFill>
                  <a:schemeClr val="tx1"/>
                </a:solidFill>
                <a:latin typeface="Century Gothic" pitchFamily="34" charset="0"/>
              </a:rPr>
              <a:t>, Robbins S</a:t>
            </a:r>
            <a:r>
              <a:rPr lang="fr-FR" sz="2000" baseline="30000" dirty="0" smtClean="0">
                <a:solidFill>
                  <a:schemeClr val="tx1"/>
                </a:solidFill>
                <a:latin typeface="Century Gothic" pitchFamily="34" charset="0"/>
              </a:rPr>
              <a:t>2</a:t>
            </a:r>
            <a:endParaRPr lang="fr-FR" sz="20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algn="l"/>
            <a:r>
              <a:rPr lang="fr-FR" sz="2000" baseline="30000" dirty="0" smtClean="0">
                <a:solidFill>
                  <a:schemeClr val="tx1"/>
                </a:solidFill>
                <a:latin typeface="Century Gothic" pitchFamily="34" charset="0"/>
              </a:rPr>
              <a:t>1</a:t>
            </a:r>
            <a:r>
              <a:rPr lang="fr-FR" sz="2000" dirty="0" smtClean="0">
                <a:solidFill>
                  <a:schemeClr val="tx1"/>
                </a:solidFill>
                <a:latin typeface="Century Gothic" pitchFamily="34" charset="0"/>
              </a:rPr>
              <a:t>Centre hospitalo-universitaire de Kamenge, 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fr-FR" sz="2000" baseline="30000" dirty="0" smtClean="0">
                <a:solidFill>
                  <a:schemeClr val="tx1"/>
                </a:solidFill>
                <a:latin typeface="Century Gothic" pitchFamily="34" charset="0"/>
              </a:rPr>
              <a:t>2</a:t>
            </a:r>
            <a:r>
              <a:rPr lang="fr-FR" sz="2000" dirty="0" smtClean="0">
                <a:solidFill>
                  <a:schemeClr val="tx1"/>
                </a:solidFill>
                <a:latin typeface="Century Gothic" pitchFamily="34" charset="0"/>
              </a:rPr>
              <a:t>Center for </a:t>
            </a:r>
            <a:r>
              <a:rPr lang="fr-FR" sz="2000" dirty="0" err="1" smtClean="0">
                <a:solidFill>
                  <a:schemeClr val="tx1"/>
                </a:solidFill>
                <a:latin typeface="Century Gothic" pitchFamily="34" charset="0"/>
              </a:rPr>
              <a:t>Disease</a:t>
            </a:r>
            <a:r>
              <a:rPr lang="fr-FR" sz="2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fr-FR" sz="2000" dirty="0" err="1" smtClean="0">
                <a:solidFill>
                  <a:schemeClr val="tx1"/>
                </a:solidFill>
                <a:latin typeface="Century Gothic" pitchFamily="34" charset="0"/>
              </a:rPr>
              <a:t>Analysis</a:t>
            </a:r>
            <a:endParaRPr lang="fr-FR" sz="20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endParaRPr lang="fr-FR" dirty="0"/>
          </a:p>
        </p:txBody>
      </p:sp>
      <p:pic>
        <p:nvPicPr>
          <p:cNvPr id="1037" name="Content Placeholder 3"/>
          <p:cNvPicPr>
            <a:picLocks noChangeAspect="1" noChangeArrowheads="1"/>
          </p:cNvPicPr>
          <p:nvPr/>
        </p:nvPicPr>
        <p:blipFill>
          <a:blip r:embed="rId5" cstate="print"/>
          <a:srcRect t="1852"/>
          <a:stretch>
            <a:fillRect/>
          </a:stretch>
        </p:blipFill>
        <p:spPr bwMode="auto">
          <a:xfrm>
            <a:off x="4143372" y="357167"/>
            <a:ext cx="1396710" cy="100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17"/>
          <p:cNvSpPr/>
          <p:nvPr/>
        </p:nvSpPr>
        <p:spPr>
          <a:xfrm>
            <a:off x="571472" y="1928802"/>
            <a:ext cx="8072494" cy="584775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33CC"/>
                </a:solidFill>
                <a:latin typeface="Century Gothic" pitchFamily="34" charset="0"/>
              </a:rPr>
              <a:t>The 6th EAHSC</a:t>
            </a:r>
          </a:p>
        </p:txBody>
      </p:sp>
      <p:pic>
        <p:nvPicPr>
          <p:cNvPr id="11" name="Picture 13" descr="Résultat de recherche d'images pour &quot;logos du burundi&quot;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43704" y="285729"/>
            <a:ext cx="1559112" cy="1500197"/>
          </a:xfrm>
          <a:prstGeom prst="rect">
            <a:avLst/>
          </a:prstGeom>
          <a:noFill/>
        </p:spPr>
      </p:pic>
      <p:sp>
        <p:nvSpPr>
          <p:cNvPr id="27" name="WordArt 9"/>
          <p:cNvSpPr>
            <a:spLocks noChangeAspect="1" noChangeArrowheads="1" noChangeShapeType="1" noTextEdit="1"/>
          </p:cNvSpPr>
          <p:nvPr/>
        </p:nvSpPr>
        <p:spPr bwMode="auto">
          <a:xfrm>
            <a:off x="1000100" y="1357298"/>
            <a:ext cx="1040997" cy="7937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fr-FR" sz="1800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JUMUIYA YA AFRIKA MASHARIKI</a:t>
            </a:r>
            <a:endParaRPr lang="fr-FR" sz="1800" kern="10" spc="0" dirty="0">
              <a:ln w="9525">
                <a:noFill/>
                <a:round/>
                <a:headEnd/>
                <a:tailEnd/>
              </a:ln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33CC"/>
                </a:solidFill>
                <a:latin typeface="Century Gothic" pitchFamily="34" charset="0"/>
              </a:rPr>
              <a:t>Liver Related Mortality</a:t>
            </a:r>
            <a:endParaRPr lang="fr-FR" sz="3200" dirty="0">
              <a:solidFill>
                <a:srgbClr val="0033CC"/>
              </a:solidFill>
              <a:latin typeface="Century Gothic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Century Gothic" pitchFamily="34" charset="0"/>
              </a:rPr>
              <a:t>Similarly, the number of liver-related deaths is expected to increase by 60% from 1,400 deaths to 2,300 deaths by 2030</a:t>
            </a:r>
            <a:endParaRPr lang="en-US" sz="2000" dirty="0">
              <a:latin typeface="Century Gothic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1214422"/>
            <a:ext cx="76200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2780928"/>
            <a:ext cx="5943600" cy="3301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33CC"/>
                </a:solidFill>
                <a:latin typeface="Century Gothic" pitchFamily="34" charset="0"/>
              </a:rPr>
              <a:t>CONCLUSION</a:t>
            </a:r>
            <a:endParaRPr lang="fr-FR" sz="3200" dirty="0">
              <a:solidFill>
                <a:srgbClr val="0033CC"/>
              </a:solidFill>
              <a:latin typeface="Century Gothic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HCV-related disease burden is forecasted to increase significantly by 2030</a:t>
            </a:r>
          </a:p>
          <a:p>
            <a:pPr>
              <a:lnSpc>
                <a:spcPct val="150000"/>
              </a:lnSpc>
              <a:buNone/>
            </a:pP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Disease control strategies are needed in order to reduce the health and economic impact caused by HCV in Burundi </a:t>
            </a:r>
            <a:endParaRPr lang="fr-FR" sz="2000" dirty="0" smtClean="0"/>
          </a:p>
          <a:p>
            <a:endParaRPr lang="fr-FR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1214422"/>
            <a:ext cx="76200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entagon 11"/>
          <p:cNvSpPr/>
          <p:nvPr/>
        </p:nvSpPr>
        <p:spPr>
          <a:xfrm>
            <a:off x="445770" y="3704486"/>
            <a:ext cx="1920240" cy="1451610"/>
          </a:xfrm>
          <a:prstGeom prst="homePlate">
            <a:avLst>
              <a:gd name="adj" fmla="val 30315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14300" dist="88900" dir="270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>
            <a:bevelT w="50800"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entury Gothic" pitchFamily="34" charset="0"/>
              </a:rPr>
              <a:t>Validate model against empirical data, when available</a:t>
            </a:r>
          </a:p>
        </p:txBody>
      </p:sp>
      <p:sp>
        <p:nvSpPr>
          <p:cNvPr id="8" name="Pentagon 7"/>
          <p:cNvSpPr/>
          <p:nvPr/>
        </p:nvSpPr>
        <p:spPr>
          <a:xfrm>
            <a:off x="6743700" y="1772816"/>
            <a:ext cx="1920240" cy="1451610"/>
          </a:xfrm>
          <a:prstGeom prst="homePlate">
            <a:avLst>
              <a:gd name="adj" fmla="val 30315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14300" dist="88900" dir="270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>
            <a:bevelT w="50800"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entury Gothic" pitchFamily="34" charset="0"/>
              </a:rPr>
              <a:t>Analyze additional data provided by experts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0033CC"/>
                </a:solidFill>
              </a:rPr>
              <a:t>Appendix</a:t>
            </a:r>
            <a:r>
              <a:rPr lang="en-US" sz="4000" dirty="0" smtClean="0">
                <a:solidFill>
                  <a:srgbClr val="0033CC"/>
                </a:solidFill>
              </a:rPr>
              <a:t/>
            </a:r>
            <a:br>
              <a:rPr lang="en-US" sz="4000" dirty="0" smtClean="0">
                <a:solidFill>
                  <a:srgbClr val="0033CC"/>
                </a:solidFill>
              </a:rPr>
            </a:br>
            <a:r>
              <a:rPr lang="en-US" sz="4000" dirty="0" smtClean="0">
                <a:solidFill>
                  <a:srgbClr val="0033CC"/>
                </a:solidFill>
              </a:rPr>
              <a:t>Methodology</a:t>
            </a:r>
            <a:endParaRPr lang="en-US" sz="4000" dirty="0">
              <a:solidFill>
                <a:srgbClr val="0033CC"/>
              </a:solidFill>
            </a:endParaRPr>
          </a:p>
        </p:txBody>
      </p:sp>
      <p:sp>
        <p:nvSpPr>
          <p:cNvPr id="6" name="Pentagon 5"/>
          <p:cNvSpPr/>
          <p:nvPr/>
        </p:nvSpPr>
        <p:spPr>
          <a:xfrm>
            <a:off x="445770" y="1772816"/>
            <a:ext cx="1920240" cy="1451610"/>
          </a:xfrm>
          <a:prstGeom prst="homePlate">
            <a:avLst>
              <a:gd name="adj" fmla="val 30315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14300" dist="88900" dir="270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>
            <a:bevelT w="50800"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entury Gothic" pitchFamily="34" charset="0"/>
              </a:rPr>
              <a:t>Literature search and data quality scoring</a:t>
            </a:r>
          </a:p>
        </p:txBody>
      </p:sp>
      <p:sp>
        <p:nvSpPr>
          <p:cNvPr id="7" name="Pentagon 6"/>
          <p:cNvSpPr/>
          <p:nvPr/>
        </p:nvSpPr>
        <p:spPr>
          <a:xfrm>
            <a:off x="4644390" y="1772816"/>
            <a:ext cx="1920240" cy="1451610"/>
          </a:xfrm>
          <a:prstGeom prst="homePlate">
            <a:avLst>
              <a:gd name="adj" fmla="val 30315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14300" dist="88900" dir="270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>
            <a:bevelT w="50800"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entury Gothic" pitchFamily="34" charset="0"/>
              </a:rPr>
              <a:t>Review inputs with country experts</a:t>
            </a:r>
          </a:p>
        </p:txBody>
      </p:sp>
      <p:sp>
        <p:nvSpPr>
          <p:cNvPr id="9" name="Pentagon 8"/>
          <p:cNvSpPr/>
          <p:nvPr/>
        </p:nvSpPr>
        <p:spPr>
          <a:xfrm>
            <a:off x="2545080" y="1772816"/>
            <a:ext cx="1920240" cy="1451610"/>
          </a:xfrm>
          <a:prstGeom prst="homePlate">
            <a:avLst>
              <a:gd name="adj" fmla="val 30315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14300" dist="88900" dir="270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>
            <a:bevelT w="50800"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entury Gothic" pitchFamily="34" charset="0"/>
              </a:rPr>
              <a:t>Develop disease progression model</a:t>
            </a:r>
          </a:p>
        </p:txBody>
      </p:sp>
      <p:sp>
        <p:nvSpPr>
          <p:cNvPr id="10" name="Pentagon 9"/>
          <p:cNvSpPr/>
          <p:nvPr/>
        </p:nvSpPr>
        <p:spPr>
          <a:xfrm>
            <a:off x="2545080" y="3704486"/>
            <a:ext cx="1920240" cy="1451610"/>
          </a:xfrm>
          <a:prstGeom prst="homePlate">
            <a:avLst>
              <a:gd name="adj" fmla="val 30315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14300" dist="88900" dir="270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>
            <a:bevelT w="50800"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entury Gothic" pitchFamily="34" charset="0"/>
              </a:rPr>
              <a:t>Review inputs/ model outputs with country experts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743700" y="3704486"/>
            <a:ext cx="1920240" cy="145161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14300" dist="88900" dir="270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>
            <a:bevelT w="50800"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entury Gothic" pitchFamily="34" charset="0"/>
              </a:rPr>
              <a:t>Finalize country forecast</a:t>
            </a:r>
          </a:p>
        </p:txBody>
      </p:sp>
      <p:sp>
        <p:nvSpPr>
          <p:cNvPr id="13" name="Pentagon 12"/>
          <p:cNvSpPr/>
          <p:nvPr/>
        </p:nvSpPr>
        <p:spPr>
          <a:xfrm>
            <a:off x="4644390" y="3704486"/>
            <a:ext cx="1920240" cy="1451610"/>
          </a:xfrm>
          <a:prstGeom prst="homePlate">
            <a:avLst>
              <a:gd name="adj" fmla="val 30315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14300" dist="88900" dir="270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>
            <a:bevelT w="50800"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entury Gothic" pitchFamily="34" charset="0"/>
              </a:rPr>
              <a:t>Jointly analyze the impact of interventions– Tx, screening, prevention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71500" y="5543550"/>
            <a:ext cx="8012430" cy="100584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14300" dist="88900" dir="270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>
            <a:bevelT w="50800"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An Excel-based disease progression model was developed to estimate HCV prevalence, incidence, and liver related morbidity and mortality in Burundi</a:t>
            </a: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1428736"/>
            <a:ext cx="76200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33CC"/>
                </a:solidFill>
                <a:latin typeface="Century Gothic" pitchFamily="34" charset="0"/>
              </a:rPr>
              <a:t>Global Burden of Hepatitis C</a:t>
            </a:r>
            <a:endParaRPr lang="en-US" sz="2800" b="1" dirty="0">
              <a:solidFill>
                <a:srgbClr val="0033CC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800" dirty="0" smtClean="0">
                <a:latin typeface="Century Gothic" pitchFamily="34" charset="0"/>
              </a:rPr>
              <a:t>Hepatitis C virus (HCV) is leading cause of liver related morbidity, such as cirrhosis and hepatocellular carcinoma (HCC), as well as liver transplantation and liver-related death worldwide</a:t>
            </a:r>
          </a:p>
          <a:p>
            <a:pPr>
              <a:lnSpc>
                <a:spcPct val="150000"/>
              </a:lnSpc>
              <a:buNone/>
            </a:pPr>
            <a:endParaRPr lang="en-US" sz="1800" dirty="0" smtClean="0">
              <a:latin typeface="Century Gothic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Century Gothic" pitchFamily="34" charset="0"/>
              </a:rPr>
              <a:t>The HCV disease burden continues to increase as the infected population advances to late stage liver disease</a:t>
            </a:r>
            <a:r>
              <a:rPr lang="en-US" sz="1800" baseline="30000" dirty="0" smtClean="0">
                <a:latin typeface="Century Gothic" pitchFamily="34" charset="0"/>
              </a:rPr>
              <a:t>1</a:t>
            </a:r>
          </a:p>
          <a:p>
            <a:pPr>
              <a:lnSpc>
                <a:spcPct val="150000"/>
              </a:lnSpc>
              <a:buNone/>
            </a:pPr>
            <a:endParaRPr lang="en-US" sz="1800" dirty="0" smtClean="0">
              <a:latin typeface="Century Gothic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Century Gothic" pitchFamily="34" charset="0"/>
              </a:rPr>
              <a:t>The global prevalence of viremic HCV is estimated to be 1.0% (95% CI 0.8–1.1) in 2015, corresponding to 71.1 million (62.5–79.4) viremic infections</a:t>
            </a:r>
            <a:r>
              <a:rPr lang="en-US" sz="1800" baseline="30000" dirty="0" smtClean="0">
                <a:latin typeface="Century Gothic" pitchFamily="34" charset="0"/>
              </a:rPr>
              <a:t>1</a:t>
            </a:r>
            <a:endParaRPr lang="en-US" sz="1800" baseline="30000" dirty="0">
              <a:latin typeface="Century Gothic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214422"/>
            <a:ext cx="76200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79512" y="6438528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>
                <a:solidFill>
                  <a:srgbClr val="FF0000"/>
                </a:solidFill>
              </a:rPr>
              <a:t>The </a:t>
            </a:r>
            <a:r>
              <a:rPr lang="fr-FR" sz="900" dirty="0" err="1" smtClean="0">
                <a:solidFill>
                  <a:srgbClr val="FF0000"/>
                </a:solidFill>
              </a:rPr>
              <a:t>Polaris</a:t>
            </a:r>
            <a:r>
              <a:rPr lang="fr-FR" sz="900" dirty="0" smtClean="0">
                <a:solidFill>
                  <a:srgbClr val="FF0000"/>
                </a:solidFill>
              </a:rPr>
              <a:t> </a:t>
            </a:r>
            <a:r>
              <a:rPr lang="fr-FR" sz="900" dirty="0" err="1" smtClean="0">
                <a:solidFill>
                  <a:srgbClr val="FF0000"/>
                </a:solidFill>
              </a:rPr>
              <a:t>Observatory</a:t>
            </a:r>
            <a:r>
              <a:rPr lang="fr-FR" sz="900" dirty="0" smtClean="0">
                <a:solidFill>
                  <a:srgbClr val="FF0000"/>
                </a:solidFill>
              </a:rPr>
              <a:t> HCV </a:t>
            </a:r>
            <a:r>
              <a:rPr lang="fr-FR" sz="900" dirty="0" err="1" smtClean="0">
                <a:solidFill>
                  <a:srgbClr val="FF0000"/>
                </a:solidFill>
              </a:rPr>
              <a:t>Collaborators</a:t>
            </a:r>
            <a:r>
              <a:rPr lang="fr-FR" sz="900" dirty="0" smtClean="0">
                <a:solidFill>
                  <a:srgbClr val="FF0000"/>
                </a:solidFill>
              </a:rPr>
              <a:t>. Global </a:t>
            </a:r>
            <a:r>
              <a:rPr lang="fr-FR" sz="900" dirty="0" err="1" smtClean="0">
                <a:solidFill>
                  <a:srgbClr val="FF0000"/>
                </a:solidFill>
              </a:rPr>
              <a:t>prevalence</a:t>
            </a:r>
            <a:r>
              <a:rPr lang="fr-FR" sz="900" dirty="0" smtClean="0">
                <a:solidFill>
                  <a:srgbClr val="FF0000"/>
                </a:solidFill>
              </a:rPr>
              <a:t> and </a:t>
            </a:r>
            <a:r>
              <a:rPr lang="fr-FR" sz="900" dirty="0" err="1" smtClean="0">
                <a:solidFill>
                  <a:srgbClr val="FF0000"/>
                </a:solidFill>
              </a:rPr>
              <a:t>genotype</a:t>
            </a:r>
            <a:r>
              <a:rPr lang="fr-FR" sz="900" dirty="0" smtClean="0">
                <a:solidFill>
                  <a:srgbClr val="FF0000"/>
                </a:solidFill>
              </a:rPr>
              <a:t> distribution of </a:t>
            </a:r>
            <a:r>
              <a:rPr lang="fr-FR" sz="900" dirty="0" err="1" smtClean="0">
                <a:solidFill>
                  <a:srgbClr val="FF0000"/>
                </a:solidFill>
              </a:rPr>
              <a:t>hepatitis</a:t>
            </a:r>
            <a:r>
              <a:rPr lang="fr-FR" sz="900" dirty="0" smtClean="0">
                <a:solidFill>
                  <a:srgbClr val="FF0000"/>
                </a:solidFill>
              </a:rPr>
              <a:t> C virus infection in 2015: a </a:t>
            </a:r>
            <a:r>
              <a:rPr lang="fr-FR" sz="900" dirty="0" err="1" smtClean="0">
                <a:solidFill>
                  <a:srgbClr val="FF0000"/>
                </a:solidFill>
              </a:rPr>
              <a:t>modelling</a:t>
            </a:r>
            <a:r>
              <a:rPr lang="fr-FR" sz="900" dirty="0" smtClean="0">
                <a:solidFill>
                  <a:srgbClr val="FF0000"/>
                </a:solidFill>
              </a:rPr>
              <a:t> </a:t>
            </a:r>
            <a:r>
              <a:rPr lang="fr-FR" sz="900" dirty="0" err="1" smtClean="0">
                <a:solidFill>
                  <a:srgbClr val="FF0000"/>
                </a:solidFill>
              </a:rPr>
              <a:t>study</a:t>
            </a:r>
            <a:r>
              <a:rPr lang="fr-FR" sz="900" dirty="0" smtClean="0">
                <a:solidFill>
                  <a:srgbClr val="FF0000"/>
                </a:solidFill>
              </a:rPr>
              <a:t>. Lancet </a:t>
            </a:r>
            <a:r>
              <a:rPr lang="fr-FR" sz="900" dirty="0" err="1" smtClean="0">
                <a:solidFill>
                  <a:srgbClr val="FF0000"/>
                </a:solidFill>
              </a:rPr>
              <a:t>Gastroenterology</a:t>
            </a:r>
            <a:r>
              <a:rPr lang="fr-FR" sz="900" dirty="0" smtClean="0">
                <a:solidFill>
                  <a:srgbClr val="FF0000"/>
                </a:solidFill>
              </a:rPr>
              <a:t> and </a:t>
            </a:r>
            <a:r>
              <a:rPr lang="fr-FR" sz="900" dirty="0" err="1" smtClean="0">
                <a:solidFill>
                  <a:srgbClr val="FF0000"/>
                </a:solidFill>
              </a:rPr>
              <a:t>Hepatology</a:t>
            </a:r>
            <a:r>
              <a:rPr lang="fr-FR" sz="900" dirty="0" smtClean="0">
                <a:solidFill>
                  <a:srgbClr val="FF0000"/>
                </a:solidFill>
              </a:rPr>
              <a:t> 2016; 2(3): 161-176.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33CC"/>
                </a:solidFill>
                <a:latin typeface="Century Gothic" pitchFamily="34" charset="0"/>
              </a:rPr>
              <a:t>Global Prevalence of HCV</a:t>
            </a:r>
            <a:endParaRPr lang="en-US" sz="2800" b="1" dirty="0">
              <a:solidFill>
                <a:srgbClr val="0033CC"/>
              </a:solidFill>
              <a:latin typeface="Century Gothic" pitchFamily="34" charset="0"/>
            </a:endParaRPr>
          </a:p>
        </p:txBody>
      </p:sp>
      <p:pic>
        <p:nvPicPr>
          <p:cNvPr id="15363" name="Picture 3" descr="\\vmware-host\Shared Folders\Desktop\Screen Shot 2017-02-18 at 9.46.20 AM.png"/>
          <p:cNvPicPr>
            <a:picLocks noChangeAspect="1" noChangeArrowheads="1"/>
          </p:cNvPicPr>
          <p:nvPr/>
        </p:nvPicPr>
        <p:blipFill>
          <a:blip r:embed="rId2" cstate="print"/>
          <a:srcRect l="820" t="4925" r="744" b="1981"/>
          <a:stretch>
            <a:fillRect/>
          </a:stretch>
        </p:blipFill>
        <p:spPr bwMode="auto">
          <a:xfrm>
            <a:off x="179512" y="1844824"/>
            <a:ext cx="8778240" cy="3438144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1214422"/>
            <a:ext cx="76200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179512" y="6525344"/>
            <a:ext cx="85689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/>
              <a:t>The Lancet. Global </a:t>
            </a:r>
            <a:r>
              <a:rPr lang="fr-FR" sz="900" dirty="0" err="1" smtClean="0"/>
              <a:t>prevalence</a:t>
            </a:r>
            <a:r>
              <a:rPr lang="fr-FR" sz="900" dirty="0" smtClean="0"/>
              <a:t> and </a:t>
            </a:r>
            <a:r>
              <a:rPr lang="fr-FR" sz="900" dirty="0" err="1" smtClean="0"/>
              <a:t>genotype</a:t>
            </a:r>
            <a:r>
              <a:rPr lang="fr-FR" sz="900" dirty="0" smtClean="0"/>
              <a:t> distribution of </a:t>
            </a:r>
            <a:r>
              <a:rPr lang="fr-FR" sz="900" dirty="0" err="1" smtClean="0"/>
              <a:t>hepatitis</a:t>
            </a:r>
            <a:r>
              <a:rPr lang="fr-FR" sz="900" dirty="0" smtClean="0"/>
              <a:t> C virus infection in 2015: a </a:t>
            </a:r>
            <a:r>
              <a:rPr lang="fr-FR" sz="900" dirty="0" err="1" smtClean="0"/>
              <a:t>modelling</a:t>
            </a:r>
            <a:r>
              <a:rPr lang="fr-FR" sz="900" dirty="0" smtClean="0"/>
              <a:t> </a:t>
            </a:r>
            <a:r>
              <a:rPr lang="fr-FR" sz="900" dirty="0" err="1" smtClean="0"/>
              <a:t>study</a:t>
            </a:r>
            <a:r>
              <a:rPr lang="fr-FR" sz="900" dirty="0" smtClean="0"/>
              <a:t>. Lancet </a:t>
            </a:r>
            <a:r>
              <a:rPr lang="fr-FR" sz="900" dirty="0" err="1" smtClean="0"/>
              <a:t>Gastroenterology</a:t>
            </a:r>
            <a:r>
              <a:rPr lang="fr-FR" sz="900" dirty="0" smtClean="0"/>
              <a:t> and </a:t>
            </a:r>
            <a:r>
              <a:rPr lang="fr-FR" sz="900" dirty="0" err="1" smtClean="0"/>
              <a:t>Hepatology</a:t>
            </a:r>
            <a:r>
              <a:rPr lang="fr-FR" sz="900" dirty="0" smtClean="0"/>
              <a:t> 2016; 2(3): 161-176.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33CC"/>
                </a:solidFill>
                <a:latin typeface="Century Gothic" pitchFamily="34" charset="0"/>
              </a:rPr>
              <a:t>Hepatitis C Disease Burden in Africa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1800" dirty="0" smtClean="0">
                <a:latin typeface="Century Gothic" pitchFamily="34" charset="0"/>
              </a:rPr>
              <a:t>There were an estimated 10 million viremic infections in Africa in 2015</a:t>
            </a:r>
            <a:r>
              <a:rPr lang="en-US" sz="1800" baseline="30000" dirty="0" smtClean="0">
                <a:latin typeface="Century Gothic" pitchFamily="34" charset="0"/>
              </a:rPr>
              <a:t>1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800" dirty="0" smtClean="0">
                <a:latin typeface="Century Gothic" pitchFamily="34" charset="0"/>
              </a:rPr>
              <a:t>In Sub-Saharan Africa, East, there is an estimated viremic prevalence of 0.5% (95% CI 0.4-0.7) or 2.1 (1.6 – 2.9) million infections</a:t>
            </a:r>
            <a:r>
              <a:rPr lang="en-US" sz="1800" baseline="30000" dirty="0" smtClean="0">
                <a:latin typeface="Century Gothic" pitchFamily="34" charset="0"/>
              </a:rPr>
              <a:t>1</a:t>
            </a:r>
          </a:p>
          <a:p>
            <a:pPr>
              <a:lnSpc>
                <a:spcPct val="150000"/>
              </a:lnSpc>
            </a:pPr>
            <a:r>
              <a:rPr lang="en-US" sz="1800" dirty="0" smtClean="0">
                <a:solidFill>
                  <a:srgbClr val="0033CC"/>
                </a:solidFill>
                <a:latin typeface="Century Gothic" pitchFamily="34" charset="0"/>
              </a:rPr>
              <a:t>In Burundi, anti-HCV prevalence has been estimated to be around 8% in adults</a:t>
            </a:r>
            <a:r>
              <a:rPr lang="en-US" sz="1800" baseline="30000" dirty="0" smtClean="0">
                <a:solidFill>
                  <a:srgbClr val="0033CC"/>
                </a:solidFill>
                <a:latin typeface="Century Gothic" pitchFamily="34" charset="0"/>
              </a:rPr>
              <a:t>2</a:t>
            </a:r>
          </a:p>
          <a:p>
            <a:pPr>
              <a:lnSpc>
                <a:spcPct val="150000"/>
              </a:lnSpc>
            </a:pPr>
            <a:r>
              <a:rPr lang="en-US" sz="1800" dirty="0" smtClean="0">
                <a:solidFill>
                  <a:srgbClr val="0033CC"/>
                </a:solidFill>
                <a:latin typeface="Century Gothic" pitchFamily="34" charset="0"/>
              </a:rPr>
              <a:t>Currently, there is little data to quantify the HCV disease burden in the country and its impact on late stage liver disease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800" b="1" dirty="0" smtClean="0">
                <a:latin typeface="Century Gothic" pitchFamily="34" charset="0"/>
              </a:rPr>
              <a:t>We aimed to quantify the HCV disease burden in Burundi from 2015-2030</a:t>
            </a:r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14282" y="6072206"/>
            <a:ext cx="856895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/>
              <a:t>-</a:t>
            </a:r>
            <a:r>
              <a:rPr lang="fr-FR" sz="900" dirty="0" smtClean="0">
                <a:solidFill>
                  <a:srgbClr val="FF0000"/>
                </a:solidFill>
              </a:rPr>
              <a:t>1The </a:t>
            </a:r>
            <a:r>
              <a:rPr lang="fr-FR" sz="900" dirty="0" err="1" smtClean="0">
                <a:solidFill>
                  <a:srgbClr val="FF0000"/>
                </a:solidFill>
              </a:rPr>
              <a:t>Polaris</a:t>
            </a:r>
            <a:r>
              <a:rPr lang="fr-FR" sz="900" dirty="0" smtClean="0">
                <a:solidFill>
                  <a:srgbClr val="FF0000"/>
                </a:solidFill>
              </a:rPr>
              <a:t> </a:t>
            </a:r>
            <a:r>
              <a:rPr lang="fr-FR" sz="900" dirty="0" err="1" smtClean="0">
                <a:solidFill>
                  <a:srgbClr val="FF0000"/>
                </a:solidFill>
              </a:rPr>
              <a:t>Observatory</a:t>
            </a:r>
            <a:r>
              <a:rPr lang="fr-FR" sz="900" dirty="0" smtClean="0">
                <a:solidFill>
                  <a:srgbClr val="FF0000"/>
                </a:solidFill>
              </a:rPr>
              <a:t> HCV </a:t>
            </a:r>
            <a:r>
              <a:rPr lang="fr-FR" sz="900" dirty="0" err="1" smtClean="0">
                <a:solidFill>
                  <a:srgbClr val="FF0000"/>
                </a:solidFill>
              </a:rPr>
              <a:t>Collaborators</a:t>
            </a:r>
            <a:r>
              <a:rPr lang="fr-FR" sz="900" dirty="0" smtClean="0">
                <a:solidFill>
                  <a:srgbClr val="FF0000"/>
                </a:solidFill>
              </a:rPr>
              <a:t>. Global </a:t>
            </a:r>
            <a:r>
              <a:rPr lang="fr-FR" sz="900" dirty="0" err="1" smtClean="0">
                <a:solidFill>
                  <a:srgbClr val="FF0000"/>
                </a:solidFill>
              </a:rPr>
              <a:t>prevalence</a:t>
            </a:r>
            <a:r>
              <a:rPr lang="fr-FR" sz="900" dirty="0" smtClean="0">
                <a:solidFill>
                  <a:srgbClr val="FF0000"/>
                </a:solidFill>
              </a:rPr>
              <a:t> and </a:t>
            </a:r>
            <a:r>
              <a:rPr lang="fr-FR" sz="900" dirty="0" err="1" smtClean="0">
                <a:solidFill>
                  <a:srgbClr val="FF0000"/>
                </a:solidFill>
              </a:rPr>
              <a:t>genotype</a:t>
            </a:r>
            <a:r>
              <a:rPr lang="fr-FR" sz="900" dirty="0" smtClean="0">
                <a:solidFill>
                  <a:srgbClr val="FF0000"/>
                </a:solidFill>
              </a:rPr>
              <a:t> distribution of </a:t>
            </a:r>
            <a:r>
              <a:rPr lang="fr-FR" sz="900" dirty="0" err="1" smtClean="0">
                <a:solidFill>
                  <a:srgbClr val="FF0000"/>
                </a:solidFill>
              </a:rPr>
              <a:t>hepatitis</a:t>
            </a:r>
            <a:r>
              <a:rPr lang="fr-FR" sz="900" dirty="0" smtClean="0">
                <a:solidFill>
                  <a:srgbClr val="FF0000"/>
                </a:solidFill>
              </a:rPr>
              <a:t> C virus infection in 2015: a </a:t>
            </a:r>
            <a:r>
              <a:rPr lang="fr-FR" sz="900" dirty="0" err="1" smtClean="0">
                <a:solidFill>
                  <a:srgbClr val="FF0000"/>
                </a:solidFill>
              </a:rPr>
              <a:t>modelling</a:t>
            </a:r>
            <a:r>
              <a:rPr lang="fr-FR" sz="900" dirty="0" smtClean="0">
                <a:solidFill>
                  <a:srgbClr val="FF0000"/>
                </a:solidFill>
              </a:rPr>
              <a:t> </a:t>
            </a:r>
            <a:r>
              <a:rPr lang="fr-FR" sz="900" dirty="0" err="1" smtClean="0">
                <a:solidFill>
                  <a:srgbClr val="FF0000"/>
                </a:solidFill>
              </a:rPr>
              <a:t>study</a:t>
            </a:r>
            <a:r>
              <a:rPr lang="fr-FR" sz="900" dirty="0" smtClean="0">
                <a:solidFill>
                  <a:srgbClr val="FF0000"/>
                </a:solidFill>
              </a:rPr>
              <a:t>. Lancet </a:t>
            </a:r>
            <a:r>
              <a:rPr lang="fr-FR" sz="900" dirty="0" err="1" smtClean="0">
                <a:solidFill>
                  <a:srgbClr val="FF0000"/>
                </a:solidFill>
              </a:rPr>
              <a:t>Gastroenterology</a:t>
            </a:r>
            <a:r>
              <a:rPr lang="fr-FR" sz="900" dirty="0" smtClean="0">
                <a:solidFill>
                  <a:srgbClr val="FF0000"/>
                </a:solidFill>
              </a:rPr>
              <a:t> and </a:t>
            </a:r>
            <a:r>
              <a:rPr lang="fr-FR" sz="900" dirty="0" err="1" smtClean="0">
                <a:solidFill>
                  <a:srgbClr val="FF0000"/>
                </a:solidFill>
              </a:rPr>
              <a:t>Hepatology</a:t>
            </a:r>
            <a:r>
              <a:rPr lang="fr-FR" sz="900" dirty="0" smtClean="0">
                <a:solidFill>
                  <a:srgbClr val="FF0000"/>
                </a:solidFill>
              </a:rPr>
              <a:t> 2016; 2(3): 161-176.</a:t>
            </a:r>
          </a:p>
          <a:p>
            <a:r>
              <a:rPr lang="fr-FR" sz="900" dirty="0" smtClean="0">
                <a:solidFill>
                  <a:srgbClr val="FF0000"/>
                </a:solidFill>
              </a:rPr>
              <a:t>-2Ntagirabiri</a:t>
            </a:r>
            <a:r>
              <a:rPr lang="fr-FR" sz="900" dirty="0" smtClean="0">
                <a:solidFill>
                  <a:srgbClr val="FF0000"/>
                </a:solidFill>
              </a:rPr>
              <a:t>, R., </a:t>
            </a:r>
            <a:r>
              <a:rPr lang="fr-FR" sz="900" dirty="0" err="1" smtClean="0">
                <a:solidFill>
                  <a:srgbClr val="FF0000"/>
                </a:solidFill>
              </a:rPr>
              <a:t>Baransaka</a:t>
            </a:r>
            <a:r>
              <a:rPr lang="fr-FR" sz="900" dirty="0" smtClean="0">
                <a:solidFill>
                  <a:srgbClr val="FF0000"/>
                </a:solidFill>
              </a:rPr>
              <a:t>, E., </a:t>
            </a:r>
            <a:r>
              <a:rPr lang="fr-FR" sz="900" dirty="0" err="1" smtClean="0">
                <a:solidFill>
                  <a:srgbClr val="FF0000"/>
                </a:solidFill>
              </a:rPr>
              <a:t>Ndayiragije</a:t>
            </a:r>
            <a:r>
              <a:rPr lang="fr-FR" sz="900" dirty="0" smtClean="0">
                <a:solidFill>
                  <a:srgbClr val="FF0000"/>
                </a:solidFill>
              </a:rPr>
              <a:t>, A., et al. </a:t>
            </a:r>
            <a:r>
              <a:rPr lang="en-US" sz="900" dirty="0" smtClean="0">
                <a:solidFill>
                  <a:srgbClr val="FF0000"/>
                </a:solidFill>
              </a:rPr>
              <a:t>Prevalence of hepatitis C virus in Burundi: a nationwide survey. J </a:t>
            </a:r>
            <a:r>
              <a:rPr lang="en-US" sz="900" dirty="0" err="1" smtClean="0">
                <a:solidFill>
                  <a:srgbClr val="FF0000"/>
                </a:solidFill>
              </a:rPr>
              <a:t>Afr</a:t>
            </a:r>
            <a:r>
              <a:rPr lang="en-US" sz="900" dirty="0" smtClean="0">
                <a:solidFill>
                  <a:srgbClr val="FF0000"/>
                </a:solidFill>
              </a:rPr>
              <a:t> </a:t>
            </a:r>
            <a:r>
              <a:rPr lang="en-US" sz="900" dirty="0" err="1" smtClean="0">
                <a:solidFill>
                  <a:srgbClr val="FF0000"/>
                </a:solidFill>
              </a:rPr>
              <a:t>Hepatol</a:t>
            </a:r>
            <a:r>
              <a:rPr lang="en-US" sz="900" dirty="0" smtClean="0">
                <a:solidFill>
                  <a:srgbClr val="FF0000"/>
                </a:solidFill>
              </a:rPr>
              <a:t>. </a:t>
            </a:r>
            <a:r>
              <a:rPr lang="en-US" sz="900" dirty="0" err="1" smtClean="0">
                <a:solidFill>
                  <a:srgbClr val="FF0000"/>
                </a:solidFill>
              </a:rPr>
              <a:t>Gastroenterol</a:t>
            </a:r>
            <a:r>
              <a:rPr lang="en-US" sz="900" dirty="0" smtClean="0">
                <a:solidFill>
                  <a:srgbClr val="FF0000"/>
                </a:solidFill>
              </a:rPr>
              <a:t>. 2014; 8:25-28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214422"/>
            <a:ext cx="76200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smtClean="0">
                <a:solidFill>
                  <a:srgbClr val="0033CC"/>
                </a:solidFill>
                <a:latin typeface="Century Gothic" pitchFamily="34" charset="0"/>
              </a:rPr>
              <a:t>METHODS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fr-FR" dirty="0" smtClean="0">
                <a:solidFill>
                  <a:srgbClr val="0033CC"/>
                </a:solidFill>
              </a:rPr>
              <a:t/>
            </a:r>
            <a:br>
              <a:rPr lang="fr-FR" dirty="0" smtClean="0">
                <a:solidFill>
                  <a:srgbClr val="0033CC"/>
                </a:solidFill>
              </a:rPr>
            </a:br>
            <a:endParaRPr lang="fr-FR" dirty="0">
              <a:solidFill>
                <a:srgbClr val="0033CC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800" dirty="0" smtClean="0">
                <a:latin typeface="Century Gothic" pitchFamily="34" charset="0"/>
              </a:rPr>
              <a:t>An Excel-based disease progression model was developed to estimate HCV prevalence, incidence, and liver related morbidity and mortality in Burundi</a:t>
            </a:r>
          </a:p>
          <a:p>
            <a:pPr>
              <a:lnSpc>
                <a:spcPct val="150000"/>
              </a:lnSpc>
              <a:buNone/>
            </a:pPr>
            <a:endParaRPr lang="en-US" sz="1800" dirty="0" smtClean="0">
              <a:latin typeface="Century Gothic" pitchFamily="34" charset="0"/>
            </a:endParaRPr>
          </a:p>
          <a:p>
            <a:pPr marL="3429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dirty="0" smtClean="0">
                <a:latin typeface="Century Gothic" pitchFamily="34" charset="0"/>
              </a:rPr>
              <a:t>Assumptions and transition probabilities of the model are based upon published literature and have been validated</a:t>
            </a:r>
          </a:p>
          <a:p>
            <a:pPr marL="342900" lvl="1" indent="-342900">
              <a:lnSpc>
                <a:spcPct val="150000"/>
              </a:lnSpc>
              <a:buFont typeface="Arial" pitchFamily="34" charset="0"/>
              <a:buChar char="•"/>
            </a:pPr>
            <a:endParaRPr lang="en-US" sz="1800" dirty="0" smtClean="0">
              <a:latin typeface="Century Gothic" pitchFamily="34" charset="0"/>
            </a:endParaRPr>
          </a:p>
          <a:p>
            <a:pPr marL="3429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dirty="0" smtClean="0">
                <a:latin typeface="Century Gothic" pitchFamily="34" charset="0"/>
              </a:rPr>
              <a:t>The outcomes of the analysis are from a “base case” scenario, in which the current treatment paradigm was extrapolated through year 2030. </a:t>
            </a:r>
          </a:p>
          <a:p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sz="24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fr-FR" sz="2400" dirty="0" smtClean="0"/>
          </a:p>
          <a:p>
            <a:pPr>
              <a:lnSpc>
                <a:spcPct val="150000"/>
              </a:lnSpc>
              <a:buNone/>
            </a:pPr>
            <a:endParaRPr lang="en-US" dirty="0" smtClean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928670"/>
            <a:ext cx="76009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7F1C-3C3E-4F69-A82C-2C6279E447D0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33CC"/>
                </a:solidFill>
                <a:latin typeface="Century Gothic" pitchFamily="34" charset="0"/>
              </a:rPr>
              <a:t>Methodology Continued</a:t>
            </a:r>
            <a:endParaRPr lang="en-US" sz="2800" b="1" dirty="0">
              <a:solidFill>
                <a:srgbClr val="0033CC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0789" y="1467484"/>
            <a:ext cx="4195011" cy="512986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220000"/>
              </a:lnSpc>
            </a:pPr>
            <a:r>
              <a:rPr lang="en-US" sz="2100" b="1" dirty="0" smtClean="0">
                <a:latin typeface="Century Gothic" pitchFamily="34" charset="0"/>
              </a:rPr>
              <a:t>Model Characteristics:</a:t>
            </a:r>
          </a:p>
          <a:p>
            <a:pPr lvl="1">
              <a:lnSpc>
                <a:spcPct val="220000"/>
              </a:lnSpc>
              <a:buFont typeface="Wingdings" pitchFamily="2" charset="2"/>
              <a:buChar char="Ø"/>
            </a:pPr>
            <a:r>
              <a:rPr lang="en-US" sz="2100" dirty="0" smtClean="0">
                <a:latin typeface="Century Gothic" pitchFamily="34" charset="0"/>
              </a:rPr>
              <a:t>Excel-based model</a:t>
            </a:r>
          </a:p>
          <a:p>
            <a:pPr lvl="1">
              <a:lnSpc>
                <a:spcPct val="160000"/>
              </a:lnSpc>
              <a:buFont typeface="Wingdings" pitchFamily="2" charset="2"/>
              <a:buChar char="Ø"/>
            </a:pPr>
            <a:r>
              <a:rPr lang="en-US" sz="2100" dirty="0" smtClean="0">
                <a:latin typeface="Century Gothic" pitchFamily="34" charset="0"/>
              </a:rPr>
              <a:t>Transparent – All formulas are unprotected and visible</a:t>
            </a:r>
          </a:p>
          <a:p>
            <a:pPr lvl="1">
              <a:lnSpc>
                <a:spcPct val="160000"/>
              </a:lnSpc>
              <a:buFont typeface="Wingdings" pitchFamily="2" charset="2"/>
              <a:buChar char="Ø"/>
            </a:pPr>
            <a:r>
              <a:rPr lang="en-US" sz="2100" dirty="0" smtClean="0">
                <a:latin typeface="Century Gothic" pitchFamily="34" charset="0"/>
              </a:rPr>
              <a:t>Ties to historical data – Published data is used to calibrate the model up to 2015</a:t>
            </a:r>
          </a:p>
          <a:p>
            <a:pPr lvl="1">
              <a:lnSpc>
                <a:spcPct val="160000"/>
              </a:lnSpc>
              <a:buFont typeface="Wingdings" pitchFamily="2" charset="2"/>
              <a:buChar char="Ø"/>
            </a:pPr>
            <a:r>
              <a:rPr lang="en-US" sz="2100" dirty="0" smtClean="0">
                <a:latin typeface="Century Gothic" pitchFamily="34" charset="0"/>
              </a:rPr>
              <a:t>Measures the impact of future decisions – Interface to input potential strategies</a:t>
            </a:r>
          </a:p>
          <a:p>
            <a:pPr lvl="1">
              <a:lnSpc>
                <a:spcPct val="160000"/>
              </a:lnSpc>
              <a:buFont typeface="Wingdings" pitchFamily="2" charset="2"/>
              <a:buChar char="Ø"/>
            </a:pPr>
            <a:r>
              <a:rPr lang="en-US" sz="2100" dirty="0" smtClean="0">
                <a:latin typeface="Century Gothic" pitchFamily="34" charset="0"/>
              </a:rPr>
              <a:t>Dynamic –  Accounts for  multiple interconnected disease stages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67484"/>
            <a:ext cx="4207042" cy="5129868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1600" b="1" dirty="0" smtClean="0">
                <a:latin typeface="Century Gothic" pitchFamily="34" charset="0"/>
              </a:rPr>
              <a:t>Model Inputs</a:t>
            </a:r>
            <a:r>
              <a:rPr lang="en-US" sz="1600" b="1" dirty="0" smtClean="0">
                <a:latin typeface="Century Gothic" pitchFamily="34" charset="0"/>
              </a:rPr>
              <a:t>:</a:t>
            </a:r>
          </a:p>
          <a:p>
            <a:pPr lvl="1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Annual </a:t>
            </a:r>
            <a:r>
              <a:rPr lang="en-US" sz="1600" dirty="0" smtClean="0">
                <a:latin typeface="Century Gothic" pitchFamily="34" charset="0"/>
              </a:rPr>
              <a:t>population (1950 – 2050)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Mortality rates (1950 – 2050)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Anti-HCV prevalence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Viremic rate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Genotype distribution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Age and gender distribution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Annual and newly diagnosed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Annual number treated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Liver transplants attributable to HCV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Risk factors (blood transfusion and injection drug use)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SVR rates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1214422"/>
            <a:ext cx="76200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0033CC"/>
                </a:solidFill>
                <a:latin typeface="Century Gothic" pitchFamily="34" charset="0"/>
              </a:rPr>
              <a:t>RESULTS</a:t>
            </a:r>
            <a:endParaRPr lang="fr-FR" sz="2800" b="1" dirty="0">
              <a:solidFill>
                <a:srgbClr val="0033CC"/>
              </a:solidFill>
              <a:latin typeface="Century Gothic" pitchFamily="34" charset="0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800" dirty="0" smtClean="0">
                <a:latin typeface="Century Gothic" pitchFamily="34" charset="0"/>
              </a:rPr>
              <a:t>There were an estimated 407,000 total viremic infections in 2015</a:t>
            </a: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Century Gothic" pitchFamily="34" charset="0"/>
              </a:rPr>
              <a:t>Approximately 40% of the total infected population was aged 20 to 39</a:t>
            </a:r>
            <a:endParaRPr lang="en-US" sz="1800" dirty="0">
              <a:latin typeface="Century Gothic" pitchFamily="34" charset="0"/>
            </a:endParaRP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3429000"/>
            <a:ext cx="8902036" cy="256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1142984"/>
            <a:ext cx="76200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33CC"/>
                </a:solidFill>
                <a:latin typeface="Century Gothic" pitchFamily="34" charset="0"/>
              </a:rPr>
              <a:t>Viremic Infections</a:t>
            </a:r>
            <a:endParaRPr lang="fr-FR" sz="3200" dirty="0">
              <a:solidFill>
                <a:srgbClr val="0033CC"/>
              </a:solidFill>
              <a:latin typeface="Century Gothic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Century Gothic" pitchFamily="34" charset="0"/>
              </a:rPr>
              <a:t>Due to continued treatment of patients, HCV infections are assumed to decrease slightly</a:t>
            </a:r>
            <a:endParaRPr lang="fr-FR" sz="2000" dirty="0" smtClean="0">
              <a:latin typeface="Century Gothic" pitchFamily="34" charset="0"/>
            </a:endParaRPr>
          </a:p>
          <a:p>
            <a:pPr lvl="1">
              <a:lnSpc>
                <a:spcPct val="150000"/>
              </a:lnSpc>
            </a:pPr>
            <a:r>
              <a:rPr lang="fr-FR" sz="2000" dirty="0" smtClean="0">
                <a:latin typeface="Century Gothic" pitchFamily="34" charset="0"/>
              </a:rPr>
              <a:t>The </a:t>
            </a:r>
            <a:r>
              <a:rPr lang="en-US" sz="2000" dirty="0" smtClean="0">
                <a:latin typeface="Century Gothic" pitchFamily="34" charset="0"/>
              </a:rPr>
              <a:t>number of total infections is expected to decline by 10% by 2030</a:t>
            </a:r>
            <a:endParaRPr lang="en-US" sz="2000" dirty="0">
              <a:latin typeface="Century Gothic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785794"/>
            <a:ext cx="76200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3042" y="3214686"/>
            <a:ext cx="5943600" cy="3301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33CC"/>
                </a:solidFill>
                <a:latin typeface="Century Gothic" pitchFamily="34" charset="0"/>
              </a:rPr>
              <a:t>Liver Related Morbidity</a:t>
            </a:r>
            <a:endParaRPr lang="fr-FR" sz="3200" dirty="0">
              <a:solidFill>
                <a:srgbClr val="0033CC"/>
              </a:solidFill>
              <a:latin typeface="Century Gothic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800" dirty="0" smtClean="0">
                <a:latin typeface="Century Gothic" pitchFamily="34" charset="0"/>
              </a:rPr>
              <a:t>Liver related morbidity is expected to increase as the infected population progresses to late stage liver disease</a:t>
            </a: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Century Gothic" pitchFamily="34" charset="0"/>
              </a:rPr>
              <a:t>The number of HCC and Decompensated Cirrhosis cases are estimated to increase by 65% by 2030. </a:t>
            </a:r>
            <a:endParaRPr lang="en-US" sz="1800" dirty="0">
              <a:latin typeface="Century Gothic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1214422"/>
            <a:ext cx="76200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" y="3625765"/>
            <a:ext cx="8961120" cy="2467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766</Words>
  <Application>Microsoft Office PowerPoint</Application>
  <PresentationFormat>Affichage à l'écran (4:3)</PresentationFormat>
  <Paragraphs>88</Paragraphs>
  <Slides>12</Slides>
  <Notes>9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4" baseType="lpstr">
      <vt:lpstr>Thème Office</vt:lpstr>
      <vt:lpstr>Picture</vt:lpstr>
      <vt:lpstr>Diapositive 1</vt:lpstr>
      <vt:lpstr>Global Burden of Hepatitis C</vt:lpstr>
      <vt:lpstr>Global Prevalence of HCV</vt:lpstr>
      <vt:lpstr>Hepatitis C Disease Burden in Africa</vt:lpstr>
      <vt:lpstr>METHODS  </vt:lpstr>
      <vt:lpstr>Methodology Continued</vt:lpstr>
      <vt:lpstr>RESULTS</vt:lpstr>
      <vt:lpstr>Viremic Infections</vt:lpstr>
      <vt:lpstr>Liver Related Morbidity</vt:lpstr>
      <vt:lpstr>Liver Related Mortality</vt:lpstr>
      <vt:lpstr>CONCLUSION</vt:lpstr>
      <vt:lpstr>Appendix Methodology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Expert</dc:creator>
  <cp:lastModifiedBy>Expert</cp:lastModifiedBy>
  <cp:revision>63</cp:revision>
  <dcterms:created xsi:type="dcterms:W3CDTF">2017-02-15T07:28:59Z</dcterms:created>
  <dcterms:modified xsi:type="dcterms:W3CDTF">2017-02-20T18:50:15Z</dcterms:modified>
</cp:coreProperties>
</file>