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81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ESKTOP\Needle%20Sharps%20Injuries%20Data%20Kimeli%20Kirui%20Mwangi%20Mogoa-2%203.3.2014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Sheet3!$A$3</c:f>
              <c:strCache>
                <c:ptCount val="1"/>
                <c:pt idx="0">
                  <c:v>high</c:v>
                </c:pt>
              </c:strCache>
            </c:strRef>
          </c:tx>
          <c:invertIfNegative val="0"/>
          <c:cat>
            <c:multiLvlStrRef>
              <c:f>Sheet3!$B$1:$M$2</c:f>
              <c:multiLvlStrCache>
                <c:ptCount val="12"/>
                <c:lvl>
                  <c:pt idx="0">
                    <c:v>HN</c:v>
                  </c:pt>
                  <c:pt idx="1">
                    <c:v>SN</c:v>
                  </c:pt>
                  <c:pt idx="2">
                    <c:v>SB</c:v>
                  </c:pt>
                  <c:pt idx="3">
                    <c:v>HN</c:v>
                  </c:pt>
                  <c:pt idx="4">
                    <c:v>SN</c:v>
                  </c:pt>
                  <c:pt idx="5">
                    <c:v>SB</c:v>
                  </c:pt>
                  <c:pt idx="6">
                    <c:v>HN</c:v>
                  </c:pt>
                  <c:pt idx="7">
                    <c:v>SN</c:v>
                  </c:pt>
                  <c:pt idx="8">
                    <c:v>SB</c:v>
                  </c:pt>
                  <c:pt idx="9">
                    <c:v>HN</c:v>
                  </c:pt>
                  <c:pt idx="10">
                    <c:v>SN</c:v>
                  </c:pt>
                  <c:pt idx="11">
                    <c:v>SB</c:v>
                  </c:pt>
                </c:lvl>
                <c:lvl>
                  <c:pt idx="0">
                    <c:v>Before</c:v>
                  </c:pt>
                  <c:pt idx="3">
                    <c:v>During </c:v>
                  </c:pt>
                  <c:pt idx="6">
                    <c:v>After</c:v>
                  </c:pt>
                  <c:pt idx="9">
                    <c:v>Improper Disposal</c:v>
                  </c:pt>
                </c:lvl>
              </c:multiLvlStrCache>
            </c:multiLvlStrRef>
          </c:cat>
          <c:val>
            <c:numRef>
              <c:f>Sheet3!$B$3:$M$3</c:f>
              <c:numCache>
                <c:formatCode>General</c:formatCode>
                <c:ptCount val="12"/>
                <c:pt idx="0">
                  <c:v>10</c:v>
                </c:pt>
                <c:pt idx="1">
                  <c:v>8</c:v>
                </c:pt>
                <c:pt idx="2">
                  <c:v>8</c:v>
                </c:pt>
                <c:pt idx="3">
                  <c:v>29</c:v>
                </c:pt>
                <c:pt idx="4">
                  <c:v>37</c:v>
                </c:pt>
                <c:pt idx="5">
                  <c:v>37</c:v>
                </c:pt>
                <c:pt idx="6">
                  <c:v>45</c:v>
                </c:pt>
                <c:pt idx="7">
                  <c:v>21</c:v>
                </c:pt>
                <c:pt idx="8">
                  <c:v>21</c:v>
                </c:pt>
                <c:pt idx="9">
                  <c:v>9</c:v>
                </c:pt>
                <c:pt idx="10">
                  <c:v>44</c:v>
                </c:pt>
                <c:pt idx="11">
                  <c:v>44</c:v>
                </c:pt>
              </c:numCache>
            </c:numRef>
          </c:val>
        </c:ser>
        <c:ser>
          <c:idx val="1"/>
          <c:order val="1"/>
          <c:tx>
            <c:strRef>
              <c:f>Sheet3!$A$4</c:f>
              <c:strCache>
                <c:ptCount val="1"/>
                <c:pt idx="0">
                  <c:v>low</c:v>
                </c:pt>
              </c:strCache>
            </c:strRef>
          </c:tx>
          <c:invertIfNegative val="0"/>
          <c:cat>
            <c:multiLvlStrRef>
              <c:f>Sheet3!$B$1:$M$2</c:f>
              <c:multiLvlStrCache>
                <c:ptCount val="12"/>
                <c:lvl>
                  <c:pt idx="0">
                    <c:v>HN</c:v>
                  </c:pt>
                  <c:pt idx="1">
                    <c:v>SN</c:v>
                  </c:pt>
                  <c:pt idx="2">
                    <c:v>SB</c:v>
                  </c:pt>
                  <c:pt idx="3">
                    <c:v>HN</c:v>
                  </c:pt>
                  <c:pt idx="4">
                    <c:v>SN</c:v>
                  </c:pt>
                  <c:pt idx="5">
                    <c:v>SB</c:v>
                  </c:pt>
                  <c:pt idx="6">
                    <c:v>HN</c:v>
                  </c:pt>
                  <c:pt idx="7">
                    <c:v>SN</c:v>
                  </c:pt>
                  <c:pt idx="8">
                    <c:v>SB</c:v>
                  </c:pt>
                  <c:pt idx="9">
                    <c:v>HN</c:v>
                  </c:pt>
                  <c:pt idx="10">
                    <c:v>SN</c:v>
                  </c:pt>
                  <c:pt idx="11">
                    <c:v>SB</c:v>
                  </c:pt>
                </c:lvl>
                <c:lvl>
                  <c:pt idx="0">
                    <c:v>Before</c:v>
                  </c:pt>
                  <c:pt idx="3">
                    <c:v>During </c:v>
                  </c:pt>
                  <c:pt idx="6">
                    <c:v>After</c:v>
                  </c:pt>
                  <c:pt idx="9">
                    <c:v>Improper Disposal</c:v>
                  </c:pt>
                </c:lvl>
              </c:multiLvlStrCache>
            </c:multiLvlStrRef>
          </c:cat>
          <c:val>
            <c:numRef>
              <c:f>Sheet3!$B$4:$M$4</c:f>
              <c:numCache>
                <c:formatCode>General</c:formatCode>
                <c:ptCount val="12"/>
                <c:pt idx="0">
                  <c:v>28</c:v>
                </c:pt>
                <c:pt idx="1">
                  <c:v>26</c:v>
                </c:pt>
                <c:pt idx="2">
                  <c:v>26</c:v>
                </c:pt>
                <c:pt idx="3">
                  <c:v>13</c:v>
                </c:pt>
                <c:pt idx="4">
                  <c:v>13</c:v>
                </c:pt>
                <c:pt idx="5">
                  <c:v>13</c:v>
                </c:pt>
                <c:pt idx="6">
                  <c:v>11</c:v>
                </c:pt>
                <c:pt idx="7">
                  <c:v>18</c:v>
                </c:pt>
                <c:pt idx="8">
                  <c:v>18</c:v>
                </c:pt>
                <c:pt idx="9">
                  <c:v>28</c:v>
                </c:pt>
                <c:pt idx="10">
                  <c:v>11</c:v>
                </c:pt>
                <c:pt idx="11">
                  <c:v>11</c:v>
                </c:pt>
              </c:numCache>
            </c:numRef>
          </c:val>
        </c:ser>
        <c:ser>
          <c:idx val="2"/>
          <c:order val="2"/>
          <c:tx>
            <c:strRef>
              <c:f>Sheet3!$A$5</c:f>
              <c:strCache>
                <c:ptCount val="1"/>
                <c:pt idx="0">
                  <c:v>Moderate</c:v>
                </c:pt>
              </c:strCache>
            </c:strRef>
          </c:tx>
          <c:invertIfNegative val="0"/>
          <c:cat>
            <c:multiLvlStrRef>
              <c:f>Sheet3!$B$1:$M$2</c:f>
              <c:multiLvlStrCache>
                <c:ptCount val="12"/>
                <c:lvl>
                  <c:pt idx="0">
                    <c:v>HN</c:v>
                  </c:pt>
                  <c:pt idx="1">
                    <c:v>SN</c:v>
                  </c:pt>
                  <c:pt idx="2">
                    <c:v>SB</c:v>
                  </c:pt>
                  <c:pt idx="3">
                    <c:v>HN</c:v>
                  </c:pt>
                  <c:pt idx="4">
                    <c:v>SN</c:v>
                  </c:pt>
                  <c:pt idx="5">
                    <c:v>SB</c:v>
                  </c:pt>
                  <c:pt idx="6">
                    <c:v>HN</c:v>
                  </c:pt>
                  <c:pt idx="7">
                    <c:v>SN</c:v>
                  </c:pt>
                  <c:pt idx="8">
                    <c:v>SB</c:v>
                  </c:pt>
                  <c:pt idx="9">
                    <c:v>HN</c:v>
                  </c:pt>
                  <c:pt idx="10">
                    <c:v>SN</c:v>
                  </c:pt>
                  <c:pt idx="11">
                    <c:v>SB</c:v>
                  </c:pt>
                </c:lvl>
                <c:lvl>
                  <c:pt idx="0">
                    <c:v>Before</c:v>
                  </c:pt>
                  <c:pt idx="3">
                    <c:v>During </c:v>
                  </c:pt>
                  <c:pt idx="6">
                    <c:v>After</c:v>
                  </c:pt>
                  <c:pt idx="9">
                    <c:v>Improper Disposal</c:v>
                  </c:pt>
                </c:lvl>
              </c:multiLvlStrCache>
            </c:multiLvlStrRef>
          </c:cat>
          <c:val>
            <c:numRef>
              <c:f>Sheet3!$B$5:$M$5</c:f>
              <c:numCache>
                <c:formatCode>General</c:formatCode>
                <c:ptCount val="12"/>
                <c:pt idx="0">
                  <c:v>20</c:v>
                </c:pt>
                <c:pt idx="1">
                  <c:v>17</c:v>
                </c:pt>
                <c:pt idx="2">
                  <c:v>17</c:v>
                </c:pt>
                <c:pt idx="3">
                  <c:v>25</c:v>
                </c:pt>
                <c:pt idx="4">
                  <c:v>17</c:v>
                </c:pt>
                <c:pt idx="5">
                  <c:v>17</c:v>
                </c:pt>
                <c:pt idx="6">
                  <c:v>9</c:v>
                </c:pt>
                <c:pt idx="7">
                  <c:v>27</c:v>
                </c:pt>
                <c:pt idx="8">
                  <c:v>27</c:v>
                </c:pt>
                <c:pt idx="9">
                  <c:v>19</c:v>
                </c:pt>
                <c:pt idx="10">
                  <c:v>9</c:v>
                </c:pt>
                <c:pt idx="11">
                  <c:v>9</c:v>
                </c:pt>
              </c:numCache>
            </c:numRef>
          </c:val>
        </c:ser>
        <c:ser>
          <c:idx val="3"/>
          <c:order val="3"/>
          <c:tx>
            <c:strRef>
              <c:f>Sheet3!$A$6</c:f>
              <c:strCache>
                <c:ptCount val="1"/>
                <c:pt idx="0">
                  <c:v>None</c:v>
                </c:pt>
              </c:strCache>
            </c:strRef>
          </c:tx>
          <c:invertIfNegative val="0"/>
          <c:cat>
            <c:multiLvlStrRef>
              <c:f>Sheet3!$B$1:$M$2</c:f>
              <c:multiLvlStrCache>
                <c:ptCount val="12"/>
                <c:lvl>
                  <c:pt idx="0">
                    <c:v>HN</c:v>
                  </c:pt>
                  <c:pt idx="1">
                    <c:v>SN</c:v>
                  </c:pt>
                  <c:pt idx="2">
                    <c:v>SB</c:v>
                  </c:pt>
                  <c:pt idx="3">
                    <c:v>HN</c:v>
                  </c:pt>
                  <c:pt idx="4">
                    <c:v>SN</c:v>
                  </c:pt>
                  <c:pt idx="5">
                    <c:v>SB</c:v>
                  </c:pt>
                  <c:pt idx="6">
                    <c:v>HN</c:v>
                  </c:pt>
                  <c:pt idx="7">
                    <c:v>SN</c:v>
                  </c:pt>
                  <c:pt idx="8">
                    <c:v>SB</c:v>
                  </c:pt>
                  <c:pt idx="9">
                    <c:v>HN</c:v>
                  </c:pt>
                  <c:pt idx="10">
                    <c:v>SN</c:v>
                  </c:pt>
                  <c:pt idx="11">
                    <c:v>SB</c:v>
                  </c:pt>
                </c:lvl>
                <c:lvl>
                  <c:pt idx="0">
                    <c:v>Before</c:v>
                  </c:pt>
                  <c:pt idx="3">
                    <c:v>During </c:v>
                  </c:pt>
                  <c:pt idx="6">
                    <c:v>After</c:v>
                  </c:pt>
                  <c:pt idx="9">
                    <c:v>Improper Disposal</c:v>
                  </c:pt>
                </c:lvl>
              </c:multiLvlStrCache>
            </c:multiLvlStrRef>
          </c:cat>
          <c:val>
            <c:numRef>
              <c:f>Sheet3!$B$6:$M$6</c:f>
              <c:numCache>
                <c:formatCode>General</c:formatCode>
                <c:ptCount val="12"/>
                <c:pt idx="0">
                  <c:v>10</c:v>
                </c:pt>
                <c:pt idx="1">
                  <c:v>17</c:v>
                </c:pt>
                <c:pt idx="2">
                  <c:v>17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3</c:v>
                </c:pt>
                <c:pt idx="7">
                  <c:v>2</c:v>
                </c:pt>
                <c:pt idx="8">
                  <c:v>2</c:v>
                </c:pt>
                <c:pt idx="9">
                  <c:v>12</c:v>
                </c:pt>
                <c:pt idx="10">
                  <c:v>4</c:v>
                </c:pt>
                <c:pt idx="11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100360576"/>
        <c:axId val="100362112"/>
        <c:axId val="0"/>
      </c:bar3DChart>
      <c:catAx>
        <c:axId val="100360576"/>
        <c:scaling>
          <c:orientation val="minMax"/>
        </c:scaling>
        <c:delete val="0"/>
        <c:axPos val="b"/>
        <c:majorTickMark val="none"/>
        <c:minorTickMark val="none"/>
        <c:tickLblPos val="nextTo"/>
        <c:crossAx val="100362112"/>
        <c:crosses val="autoZero"/>
        <c:auto val="1"/>
        <c:lblAlgn val="ctr"/>
        <c:lblOffset val="100"/>
        <c:noMultiLvlLbl val="0"/>
      </c:catAx>
      <c:valAx>
        <c:axId val="10036211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0036057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D941792-BE8D-46DE-BBD1-1F8E27D1EC0F}" type="datetimeFigureOut">
              <a:rPr lang="en-US"/>
              <a:pPr>
                <a:defRPr/>
              </a:pPr>
              <a:t>3/27/2017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59AF7BA-08B3-4A58-ACCB-EE671B3A5D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64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C2CA489-45ED-4DCA-ACE3-A7F2995E387A}" type="datetimeFigureOut">
              <a:rPr lang="en-US"/>
              <a:pPr>
                <a:defRPr/>
              </a:pPr>
              <a:t>3/27/2017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685800"/>
            <a:ext cx="4800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232C904-F299-464D-BF46-823E22AD8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2788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 userDrawn="1"/>
        </p:nvGrpSpPr>
        <p:grpSpPr bwMode="auto">
          <a:xfrm>
            <a:off x="228600" y="5181600"/>
            <a:ext cx="8723313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2" y="4499677"/>
              <a:ext cx="4295218" cy="1016152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hidden">
            <a:xfrm>
              <a:off x="-308537" y="4319028"/>
              <a:ext cx="8280252" cy="1208091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5" y="4334834"/>
              <a:ext cx="8164230" cy="1101960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4" cy="925827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04800"/>
            <a:ext cx="106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04800" y="6019800"/>
            <a:ext cx="8686800" cy="365125"/>
          </a:xfrm>
        </p:spPr>
        <p:txBody>
          <a:bodyPr/>
          <a:lstStyle>
            <a:lvl1pPr>
              <a:defRPr sz="1400" b="1"/>
            </a:lvl1pPr>
          </a:lstStyle>
          <a:p>
            <a:pPr>
              <a:defRPr/>
            </a:pPr>
            <a:r>
              <a:rPr lang="en-US"/>
              <a:t>University of Nairobi                                 ISO 9001:2008       </a:t>
            </a:r>
            <a:fld id="{1BB9B8AE-FCE0-4474-9926-12974EA75929}" type="slidenum">
              <a:rPr lang="en-US"/>
              <a:pPr>
                <a:defRPr/>
              </a:pPr>
              <a:t>‹#›</a:t>
            </a:fld>
            <a:r>
              <a:rPr lang="en-US"/>
              <a:t>	 Certified 		http://www.uonbi.ac.ke</a:t>
            </a:r>
          </a:p>
        </p:txBody>
      </p:sp>
    </p:spTree>
    <p:extLst>
      <p:ext uri="{BB962C8B-B14F-4D97-AF65-F5344CB8AC3E}">
        <p14:creationId xmlns:p14="http://schemas.microsoft.com/office/powerpoint/2010/main" val="316629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Nairobi                                 ISO 9001:2008       </a:t>
            </a:r>
            <a:fld id="{5629FB88-6D8B-48D0-849A-A4959F3960EF}" type="slidenum">
              <a:rPr lang="en-US"/>
              <a:pPr>
                <a:defRPr/>
              </a:pPr>
              <a:t>‹#›</a:t>
            </a:fld>
            <a:r>
              <a:rPr lang="en-US"/>
              <a:t>	 Certified 		http://www.uonbi.ac.ke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895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 useBgFill="1">
          <p:nvSpPr>
            <p:cNvPr id="10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04800"/>
            <a:ext cx="990600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2" descr="Fountain 17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Nairobi                                 ISO 9001:2008       </a:t>
            </a:r>
            <a:fld id="{715C9614-B3D7-4BA6-8708-56DB628ECD72}" type="slidenum">
              <a:rPr lang="en-US"/>
              <a:pPr>
                <a:defRPr/>
              </a:pPr>
              <a:t>‹#›</a:t>
            </a:fld>
            <a:r>
              <a:rPr lang="en-US"/>
              <a:t>	 Certified 		http://www.uonbi.ac.ke</a:t>
            </a:r>
          </a:p>
        </p:txBody>
      </p:sp>
    </p:spTree>
    <p:extLst>
      <p:ext uri="{BB962C8B-B14F-4D97-AF65-F5344CB8AC3E}">
        <p14:creationId xmlns:p14="http://schemas.microsoft.com/office/powerpoint/2010/main" val="2702279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Fountain 17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304800"/>
            <a:ext cx="7543800" cy="125253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9875" y="6172200"/>
            <a:ext cx="8797925" cy="365125"/>
          </a:xfrm>
        </p:spPr>
        <p:txBody>
          <a:bodyPr/>
          <a:lstStyle>
            <a:lvl1pPr>
              <a:defRPr sz="1400" b="1"/>
            </a:lvl1pPr>
          </a:lstStyle>
          <a:p>
            <a:pPr>
              <a:defRPr/>
            </a:pPr>
            <a:r>
              <a:rPr lang="en-US"/>
              <a:t>University of Nairobi                                 ISO 9001:2008       </a:t>
            </a:r>
            <a:fld id="{58F6FF7A-FB34-44B6-8B18-BD2AE3D1D2A0}" type="slidenum">
              <a:rPr lang="en-US"/>
              <a:pPr>
                <a:defRPr/>
              </a:pPr>
              <a:t>‹#›</a:t>
            </a:fld>
            <a:r>
              <a:rPr lang="en-US"/>
              <a:t>	 Certified 		http://www.uonbi.ac.ke</a:t>
            </a:r>
          </a:p>
        </p:txBody>
      </p:sp>
    </p:spTree>
    <p:extLst>
      <p:ext uri="{BB962C8B-B14F-4D97-AF65-F5344CB8AC3E}">
        <p14:creationId xmlns:p14="http://schemas.microsoft.com/office/powerpoint/2010/main" val="1169253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700 w 2706"/>
              <a:gd name="T1" fmla="*/ 0 h 640"/>
              <a:gd name="T2" fmla="*/ 2700 w 2706"/>
              <a:gd name="T3" fmla="*/ 0 h 640"/>
              <a:gd name="T4" fmla="*/ 2586 w 2706"/>
              <a:gd name="T5" fmla="*/ 18 h 640"/>
              <a:gd name="T6" fmla="*/ 2470 w 2706"/>
              <a:gd name="T7" fmla="*/ 38 h 640"/>
              <a:gd name="T8" fmla="*/ 2352 w 2706"/>
              <a:gd name="T9" fmla="*/ 60 h 640"/>
              <a:gd name="T10" fmla="*/ 2230 w 2706"/>
              <a:gd name="T11" fmla="*/ 82 h 640"/>
              <a:gd name="T12" fmla="*/ 2106 w 2706"/>
              <a:gd name="T13" fmla="*/ 108 h 640"/>
              <a:gd name="T14" fmla="*/ 1978 w 2706"/>
              <a:gd name="T15" fmla="*/ 134 h 640"/>
              <a:gd name="T16" fmla="*/ 1848 w 2706"/>
              <a:gd name="T17" fmla="*/ 164 h 640"/>
              <a:gd name="T18" fmla="*/ 1714 w 2706"/>
              <a:gd name="T19" fmla="*/ 194 h 640"/>
              <a:gd name="T20" fmla="*/ 1714 w 2706"/>
              <a:gd name="T21" fmla="*/ 194 h 640"/>
              <a:gd name="T22" fmla="*/ 1472 w 2706"/>
              <a:gd name="T23" fmla="*/ 252 h 640"/>
              <a:gd name="T24" fmla="*/ 1236 w 2706"/>
              <a:gd name="T25" fmla="*/ 304 h 640"/>
              <a:gd name="T26" fmla="*/ 1010 w 2706"/>
              <a:gd name="T27" fmla="*/ 352 h 640"/>
              <a:gd name="T28" fmla="*/ 792 w 2706"/>
              <a:gd name="T29" fmla="*/ 398 h 640"/>
              <a:gd name="T30" fmla="*/ 584 w 2706"/>
              <a:gd name="T31" fmla="*/ 438 h 640"/>
              <a:gd name="T32" fmla="*/ 382 w 2706"/>
              <a:gd name="T33" fmla="*/ 474 h 640"/>
              <a:gd name="T34" fmla="*/ 188 w 2706"/>
              <a:gd name="T35" fmla="*/ 508 h 640"/>
              <a:gd name="T36" fmla="*/ 0 w 2706"/>
              <a:gd name="T37" fmla="*/ 538 h 640"/>
              <a:gd name="T38" fmla="*/ 0 w 2706"/>
              <a:gd name="T39" fmla="*/ 538 h 640"/>
              <a:gd name="T40" fmla="*/ 130 w 2706"/>
              <a:gd name="T41" fmla="*/ 556 h 640"/>
              <a:gd name="T42" fmla="*/ 254 w 2706"/>
              <a:gd name="T43" fmla="*/ 572 h 640"/>
              <a:gd name="T44" fmla="*/ 374 w 2706"/>
              <a:gd name="T45" fmla="*/ 586 h 640"/>
              <a:gd name="T46" fmla="*/ 492 w 2706"/>
              <a:gd name="T47" fmla="*/ 598 h 640"/>
              <a:gd name="T48" fmla="*/ 606 w 2706"/>
              <a:gd name="T49" fmla="*/ 610 h 640"/>
              <a:gd name="T50" fmla="*/ 716 w 2706"/>
              <a:gd name="T51" fmla="*/ 618 h 640"/>
              <a:gd name="T52" fmla="*/ 822 w 2706"/>
              <a:gd name="T53" fmla="*/ 626 h 640"/>
              <a:gd name="T54" fmla="*/ 926 w 2706"/>
              <a:gd name="T55" fmla="*/ 632 h 640"/>
              <a:gd name="T56" fmla="*/ 1028 w 2706"/>
              <a:gd name="T57" fmla="*/ 636 h 640"/>
              <a:gd name="T58" fmla="*/ 1126 w 2706"/>
              <a:gd name="T59" fmla="*/ 638 h 640"/>
              <a:gd name="T60" fmla="*/ 1220 w 2706"/>
              <a:gd name="T61" fmla="*/ 640 h 640"/>
              <a:gd name="T62" fmla="*/ 1312 w 2706"/>
              <a:gd name="T63" fmla="*/ 640 h 640"/>
              <a:gd name="T64" fmla="*/ 1402 w 2706"/>
              <a:gd name="T65" fmla="*/ 638 h 640"/>
              <a:gd name="T66" fmla="*/ 1490 w 2706"/>
              <a:gd name="T67" fmla="*/ 636 h 640"/>
              <a:gd name="T68" fmla="*/ 1574 w 2706"/>
              <a:gd name="T69" fmla="*/ 632 h 640"/>
              <a:gd name="T70" fmla="*/ 1656 w 2706"/>
              <a:gd name="T71" fmla="*/ 626 h 640"/>
              <a:gd name="T72" fmla="*/ 1734 w 2706"/>
              <a:gd name="T73" fmla="*/ 620 h 640"/>
              <a:gd name="T74" fmla="*/ 1812 w 2706"/>
              <a:gd name="T75" fmla="*/ 612 h 640"/>
              <a:gd name="T76" fmla="*/ 1886 w 2706"/>
              <a:gd name="T77" fmla="*/ 602 h 640"/>
              <a:gd name="T78" fmla="*/ 1960 w 2706"/>
              <a:gd name="T79" fmla="*/ 592 h 640"/>
              <a:gd name="T80" fmla="*/ 2030 w 2706"/>
              <a:gd name="T81" fmla="*/ 580 h 640"/>
              <a:gd name="T82" fmla="*/ 2100 w 2706"/>
              <a:gd name="T83" fmla="*/ 568 h 640"/>
              <a:gd name="T84" fmla="*/ 2166 w 2706"/>
              <a:gd name="T85" fmla="*/ 554 h 640"/>
              <a:gd name="T86" fmla="*/ 2232 w 2706"/>
              <a:gd name="T87" fmla="*/ 540 h 640"/>
              <a:gd name="T88" fmla="*/ 2296 w 2706"/>
              <a:gd name="T89" fmla="*/ 524 h 640"/>
              <a:gd name="T90" fmla="*/ 2358 w 2706"/>
              <a:gd name="T91" fmla="*/ 508 h 640"/>
              <a:gd name="T92" fmla="*/ 2418 w 2706"/>
              <a:gd name="T93" fmla="*/ 490 h 640"/>
              <a:gd name="T94" fmla="*/ 2478 w 2706"/>
              <a:gd name="T95" fmla="*/ 472 h 640"/>
              <a:gd name="T96" fmla="*/ 2592 w 2706"/>
              <a:gd name="T97" fmla="*/ 432 h 640"/>
              <a:gd name="T98" fmla="*/ 2702 w 2706"/>
              <a:gd name="T99" fmla="*/ 390 h 640"/>
              <a:gd name="T100" fmla="*/ 2702 w 2706"/>
              <a:gd name="T101" fmla="*/ 390 h 640"/>
              <a:gd name="T102" fmla="*/ 2706 w 2706"/>
              <a:gd name="T103" fmla="*/ 388 h 640"/>
              <a:gd name="T104" fmla="*/ 2706 w 2706"/>
              <a:gd name="T105" fmla="*/ 388 h 640"/>
              <a:gd name="T106" fmla="*/ 2706 w 2706"/>
              <a:gd name="T107" fmla="*/ 0 h 640"/>
              <a:gd name="T108" fmla="*/ 2706 w 2706"/>
              <a:gd name="T109" fmla="*/ 0 h 640"/>
              <a:gd name="T110" fmla="*/ 2700 w 2706"/>
              <a:gd name="T111" fmla="*/ 0 h 640"/>
              <a:gd name="T112" fmla="*/ 2700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5216 w 5216"/>
              <a:gd name="T1" fmla="*/ 714 h 762"/>
              <a:gd name="T2" fmla="*/ 4984 w 5216"/>
              <a:gd name="T3" fmla="*/ 686 h 762"/>
              <a:gd name="T4" fmla="*/ 4478 w 5216"/>
              <a:gd name="T5" fmla="*/ 610 h 762"/>
              <a:gd name="T6" fmla="*/ 3914 w 5216"/>
              <a:gd name="T7" fmla="*/ 508 h 762"/>
              <a:gd name="T8" fmla="*/ 3286 w 5216"/>
              <a:gd name="T9" fmla="*/ 374 h 762"/>
              <a:gd name="T10" fmla="*/ 2946 w 5216"/>
              <a:gd name="T11" fmla="*/ 296 h 762"/>
              <a:gd name="T12" fmla="*/ 2682 w 5216"/>
              <a:gd name="T13" fmla="*/ 236 h 762"/>
              <a:gd name="T14" fmla="*/ 2430 w 5216"/>
              <a:gd name="T15" fmla="*/ 184 h 762"/>
              <a:gd name="T16" fmla="*/ 2190 w 5216"/>
              <a:gd name="T17" fmla="*/ 140 h 762"/>
              <a:gd name="T18" fmla="*/ 1960 w 5216"/>
              <a:gd name="T19" fmla="*/ 102 h 762"/>
              <a:gd name="T20" fmla="*/ 1740 w 5216"/>
              <a:gd name="T21" fmla="*/ 72 h 762"/>
              <a:gd name="T22" fmla="*/ 1334 w 5216"/>
              <a:gd name="T23" fmla="*/ 28 h 762"/>
              <a:gd name="T24" fmla="*/ 970 w 5216"/>
              <a:gd name="T25" fmla="*/ 4 h 762"/>
              <a:gd name="T26" fmla="*/ 644 w 5216"/>
              <a:gd name="T27" fmla="*/ 0 h 762"/>
              <a:gd name="T28" fmla="*/ 358 w 5216"/>
              <a:gd name="T29" fmla="*/ 10 h 762"/>
              <a:gd name="T30" fmla="*/ 110 w 5216"/>
              <a:gd name="T31" fmla="*/ 32 h 762"/>
              <a:gd name="T32" fmla="*/ 0 w 5216"/>
              <a:gd name="T33" fmla="*/ 48 h 762"/>
              <a:gd name="T34" fmla="*/ 314 w 5216"/>
              <a:gd name="T35" fmla="*/ 86 h 762"/>
              <a:gd name="T36" fmla="*/ 652 w 5216"/>
              <a:gd name="T37" fmla="*/ 140 h 762"/>
              <a:gd name="T38" fmla="*/ 1014 w 5216"/>
              <a:gd name="T39" fmla="*/ 210 h 762"/>
              <a:gd name="T40" fmla="*/ 1402 w 5216"/>
              <a:gd name="T41" fmla="*/ 296 h 762"/>
              <a:gd name="T42" fmla="*/ 1756 w 5216"/>
              <a:gd name="T43" fmla="*/ 378 h 762"/>
              <a:gd name="T44" fmla="*/ 2408 w 5216"/>
              <a:gd name="T45" fmla="*/ 516 h 762"/>
              <a:gd name="T46" fmla="*/ 2708 w 5216"/>
              <a:gd name="T47" fmla="*/ 572 h 762"/>
              <a:gd name="T48" fmla="*/ 2992 w 5216"/>
              <a:gd name="T49" fmla="*/ 620 h 762"/>
              <a:gd name="T50" fmla="*/ 3260 w 5216"/>
              <a:gd name="T51" fmla="*/ 662 h 762"/>
              <a:gd name="T52" fmla="*/ 3512 w 5216"/>
              <a:gd name="T53" fmla="*/ 694 h 762"/>
              <a:gd name="T54" fmla="*/ 3750 w 5216"/>
              <a:gd name="T55" fmla="*/ 722 h 762"/>
              <a:gd name="T56" fmla="*/ 3974 w 5216"/>
              <a:gd name="T57" fmla="*/ 740 h 762"/>
              <a:gd name="T58" fmla="*/ 4184 w 5216"/>
              <a:gd name="T59" fmla="*/ 754 h 762"/>
              <a:gd name="T60" fmla="*/ 4384 w 5216"/>
              <a:gd name="T61" fmla="*/ 762 h 762"/>
              <a:gd name="T62" fmla="*/ 4570 w 5216"/>
              <a:gd name="T63" fmla="*/ 762 h 762"/>
              <a:gd name="T64" fmla="*/ 4746 w 5216"/>
              <a:gd name="T65" fmla="*/ 758 h 762"/>
              <a:gd name="T66" fmla="*/ 4912 w 5216"/>
              <a:gd name="T67" fmla="*/ 748 h 762"/>
              <a:gd name="T68" fmla="*/ 5068 w 5216"/>
              <a:gd name="T69" fmla="*/ 732 h 762"/>
              <a:gd name="T70" fmla="*/ 5216 w 5216"/>
              <a:gd name="T71" fmla="*/ 714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70 h 694"/>
              <a:gd name="T2" fmla="*/ 0 w 5144"/>
              <a:gd name="T3" fmla="*/ 70 h 694"/>
              <a:gd name="T4" fmla="*/ 18 w 5144"/>
              <a:gd name="T5" fmla="*/ 66 h 694"/>
              <a:gd name="T6" fmla="*/ 72 w 5144"/>
              <a:gd name="T7" fmla="*/ 56 h 694"/>
              <a:gd name="T8" fmla="*/ 164 w 5144"/>
              <a:gd name="T9" fmla="*/ 42 h 694"/>
              <a:gd name="T10" fmla="*/ 224 w 5144"/>
              <a:gd name="T11" fmla="*/ 34 h 694"/>
              <a:gd name="T12" fmla="*/ 294 w 5144"/>
              <a:gd name="T13" fmla="*/ 26 h 694"/>
              <a:gd name="T14" fmla="*/ 372 w 5144"/>
              <a:gd name="T15" fmla="*/ 20 h 694"/>
              <a:gd name="T16" fmla="*/ 462 w 5144"/>
              <a:gd name="T17" fmla="*/ 14 h 694"/>
              <a:gd name="T18" fmla="*/ 560 w 5144"/>
              <a:gd name="T19" fmla="*/ 8 h 694"/>
              <a:gd name="T20" fmla="*/ 670 w 5144"/>
              <a:gd name="T21" fmla="*/ 4 h 694"/>
              <a:gd name="T22" fmla="*/ 790 w 5144"/>
              <a:gd name="T23" fmla="*/ 2 h 694"/>
              <a:gd name="T24" fmla="*/ 920 w 5144"/>
              <a:gd name="T25" fmla="*/ 0 h 694"/>
              <a:gd name="T26" fmla="*/ 1060 w 5144"/>
              <a:gd name="T27" fmla="*/ 2 h 694"/>
              <a:gd name="T28" fmla="*/ 1210 w 5144"/>
              <a:gd name="T29" fmla="*/ 6 h 694"/>
              <a:gd name="T30" fmla="*/ 1372 w 5144"/>
              <a:gd name="T31" fmla="*/ 14 h 694"/>
              <a:gd name="T32" fmla="*/ 1544 w 5144"/>
              <a:gd name="T33" fmla="*/ 24 h 694"/>
              <a:gd name="T34" fmla="*/ 1726 w 5144"/>
              <a:gd name="T35" fmla="*/ 40 h 694"/>
              <a:gd name="T36" fmla="*/ 1920 w 5144"/>
              <a:gd name="T37" fmla="*/ 58 h 694"/>
              <a:gd name="T38" fmla="*/ 2126 w 5144"/>
              <a:gd name="T39" fmla="*/ 80 h 694"/>
              <a:gd name="T40" fmla="*/ 2342 w 5144"/>
              <a:gd name="T41" fmla="*/ 106 h 694"/>
              <a:gd name="T42" fmla="*/ 2570 w 5144"/>
              <a:gd name="T43" fmla="*/ 138 h 694"/>
              <a:gd name="T44" fmla="*/ 2808 w 5144"/>
              <a:gd name="T45" fmla="*/ 174 h 694"/>
              <a:gd name="T46" fmla="*/ 3058 w 5144"/>
              <a:gd name="T47" fmla="*/ 216 h 694"/>
              <a:gd name="T48" fmla="*/ 3320 w 5144"/>
              <a:gd name="T49" fmla="*/ 266 h 694"/>
              <a:gd name="T50" fmla="*/ 3594 w 5144"/>
              <a:gd name="T51" fmla="*/ 320 h 694"/>
              <a:gd name="T52" fmla="*/ 3880 w 5144"/>
              <a:gd name="T53" fmla="*/ 380 h 694"/>
              <a:gd name="T54" fmla="*/ 4178 w 5144"/>
              <a:gd name="T55" fmla="*/ 448 h 694"/>
              <a:gd name="T56" fmla="*/ 4488 w 5144"/>
              <a:gd name="T57" fmla="*/ 522 h 694"/>
              <a:gd name="T58" fmla="*/ 4810 w 5144"/>
              <a:gd name="T59" fmla="*/ 604 h 694"/>
              <a:gd name="T60" fmla="*/ 5144 w 5144"/>
              <a:gd name="T61" fmla="*/ 694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584 h 584"/>
              <a:gd name="T2" fmla="*/ 0 w 3112"/>
              <a:gd name="T3" fmla="*/ 584 h 584"/>
              <a:gd name="T4" fmla="*/ 90 w 3112"/>
              <a:gd name="T5" fmla="*/ 560 h 584"/>
              <a:gd name="T6" fmla="*/ 336 w 3112"/>
              <a:gd name="T7" fmla="*/ 498 h 584"/>
              <a:gd name="T8" fmla="*/ 506 w 3112"/>
              <a:gd name="T9" fmla="*/ 456 h 584"/>
              <a:gd name="T10" fmla="*/ 702 w 3112"/>
              <a:gd name="T11" fmla="*/ 410 h 584"/>
              <a:gd name="T12" fmla="*/ 920 w 3112"/>
              <a:gd name="T13" fmla="*/ 360 h 584"/>
              <a:gd name="T14" fmla="*/ 1154 w 3112"/>
              <a:gd name="T15" fmla="*/ 306 h 584"/>
              <a:gd name="T16" fmla="*/ 1402 w 3112"/>
              <a:gd name="T17" fmla="*/ 254 h 584"/>
              <a:gd name="T18" fmla="*/ 1656 w 3112"/>
              <a:gd name="T19" fmla="*/ 202 h 584"/>
              <a:gd name="T20" fmla="*/ 1916 w 3112"/>
              <a:gd name="T21" fmla="*/ 154 h 584"/>
              <a:gd name="T22" fmla="*/ 2174 w 3112"/>
              <a:gd name="T23" fmla="*/ 108 h 584"/>
              <a:gd name="T24" fmla="*/ 2302 w 3112"/>
              <a:gd name="T25" fmla="*/ 88 h 584"/>
              <a:gd name="T26" fmla="*/ 2426 w 3112"/>
              <a:gd name="T27" fmla="*/ 68 h 584"/>
              <a:gd name="T28" fmla="*/ 2550 w 3112"/>
              <a:gd name="T29" fmla="*/ 52 h 584"/>
              <a:gd name="T30" fmla="*/ 2670 w 3112"/>
              <a:gd name="T31" fmla="*/ 36 h 584"/>
              <a:gd name="T32" fmla="*/ 2788 w 3112"/>
              <a:gd name="T33" fmla="*/ 24 h 584"/>
              <a:gd name="T34" fmla="*/ 2900 w 3112"/>
              <a:gd name="T35" fmla="*/ 14 h 584"/>
              <a:gd name="T36" fmla="*/ 3008 w 3112"/>
              <a:gd name="T37" fmla="*/ 6 h 584"/>
              <a:gd name="T38" fmla="*/ 3112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8192 w 8196"/>
              <a:gd name="T1" fmla="*/ 512 h 1192"/>
              <a:gd name="T2" fmla="*/ 8040 w 8196"/>
              <a:gd name="T3" fmla="*/ 570 h 1192"/>
              <a:gd name="T4" fmla="*/ 7878 w 8196"/>
              <a:gd name="T5" fmla="*/ 620 h 1192"/>
              <a:gd name="T6" fmla="*/ 7706 w 8196"/>
              <a:gd name="T7" fmla="*/ 666 h 1192"/>
              <a:gd name="T8" fmla="*/ 7522 w 8196"/>
              <a:gd name="T9" fmla="*/ 702 h 1192"/>
              <a:gd name="T10" fmla="*/ 7322 w 8196"/>
              <a:gd name="T11" fmla="*/ 730 h 1192"/>
              <a:gd name="T12" fmla="*/ 7106 w 8196"/>
              <a:gd name="T13" fmla="*/ 750 h 1192"/>
              <a:gd name="T14" fmla="*/ 6872 w 8196"/>
              <a:gd name="T15" fmla="*/ 762 h 1192"/>
              <a:gd name="T16" fmla="*/ 6618 w 8196"/>
              <a:gd name="T17" fmla="*/ 760 h 1192"/>
              <a:gd name="T18" fmla="*/ 6342 w 8196"/>
              <a:gd name="T19" fmla="*/ 750 h 1192"/>
              <a:gd name="T20" fmla="*/ 6042 w 8196"/>
              <a:gd name="T21" fmla="*/ 726 h 1192"/>
              <a:gd name="T22" fmla="*/ 5716 w 8196"/>
              <a:gd name="T23" fmla="*/ 690 h 1192"/>
              <a:gd name="T24" fmla="*/ 5364 w 8196"/>
              <a:gd name="T25" fmla="*/ 642 h 1192"/>
              <a:gd name="T26" fmla="*/ 4982 w 8196"/>
              <a:gd name="T27" fmla="*/ 578 h 1192"/>
              <a:gd name="T28" fmla="*/ 4568 w 8196"/>
              <a:gd name="T29" fmla="*/ 500 h 1192"/>
              <a:gd name="T30" fmla="*/ 4122 w 8196"/>
              <a:gd name="T31" fmla="*/ 406 h 1192"/>
              <a:gd name="T32" fmla="*/ 3640 w 8196"/>
              <a:gd name="T33" fmla="*/ 296 h 1192"/>
              <a:gd name="T34" fmla="*/ 3396 w 8196"/>
              <a:gd name="T35" fmla="*/ 240 h 1192"/>
              <a:gd name="T36" fmla="*/ 2934 w 8196"/>
              <a:gd name="T37" fmla="*/ 148 h 1192"/>
              <a:gd name="T38" fmla="*/ 2512 w 8196"/>
              <a:gd name="T39" fmla="*/ 82 h 1192"/>
              <a:gd name="T40" fmla="*/ 2126 w 8196"/>
              <a:gd name="T41" fmla="*/ 36 h 1192"/>
              <a:gd name="T42" fmla="*/ 1776 w 8196"/>
              <a:gd name="T43" fmla="*/ 10 h 1192"/>
              <a:gd name="T44" fmla="*/ 1462 w 8196"/>
              <a:gd name="T45" fmla="*/ 0 h 1192"/>
              <a:gd name="T46" fmla="*/ 1182 w 8196"/>
              <a:gd name="T47" fmla="*/ 4 h 1192"/>
              <a:gd name="T48" fmla="*/ 934 w 8196"/>
              <a:gd name="T49" fmla="*/ 20 h 1192"/>
              <a:gd name="T50" fmla="*/ 716 w 8196"/>
              <a:gd name="T51" fmla="*/ 44 h 1192"/>
              <a:gd name="T52" fmla="*/ 530 w 8196"/>
              <a:gd name="T53" fmla="*/ 74 h 1192"/>
              <a:gd name="T54" fmla="*/ 374 w 8196"/>
              <a:gd name="T55" fmla="*/ 108 h 1192"/>
              <a:gd name="T56" fmla="*/ 248 w 8196"/>
              <a:gd name="T57" fmla="*/ 144 h 1192"/>
              <a:gd name="T58" fmla="*/ 148 w 8196"/>
              <a:gd name="T59" fmla="*/ 176 h 1192"/>
              <a:gd name="T60" fmla="*/ 48 w 8196"/>
              <a:gd name="T61" fmla="*/ 216 h 1192"/>
              <a:gd name="T62" fmla="*/ 0 w 8196"/>
              <a:gd name="T63" fmla="*/ 240 h 1192"/>
              <a:gd name="T64" fmla="*/ 8192 w 8196"/>
              <a:gd name="T65" fmla="*/ 1192 h 1192"/>
              <a:gd name="T66" fmla="*/ 8196 w 8196"/>
              <a:gd name="T67" fmla="*/ 1186 h 1192"/>
              <a:gd name="T68" fmla="*/ 8196 w 8196"/>
              <a:gd name="T69" fmla="*/ 510 h 1192"/>
              <a:gd name="T70" fmla="*/ 8192 w 8196"/>
              <a:gd name="T71" fmla="*/ 512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04800"/>
            <a:ext cx="99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1000" y="6172200"/>
            <a:ext cx="84931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Nairobi                                 ISO 9001:2008       </a:t>
            </a:r>
            <a:fld id="{1ECA6617-79FC-4593-AA6A-B663B5DBF6E4}" type="slidenum">
              <a:rPr lang="en-US"/>
              <a:pPr>
                <a:defRPr/>
              </a:pPr>
              <a:t>‹#›</a:t>
            </a:fld>
            <a:r>
              <a:rPr lang="en-US"/>
              <a:t>	 Certified 		http://www.uonbi.ac.ke</a:t>
            </a:r>
          </a:p>
        </p:txBody>
      </p:sp>
    </p:spTree>
    <p:extLst>
      <p:ext uri="{BB962C8B-B14F-4D97-AF65-F5344CB8AC3E}">
        <p14:creationId xmlns:p14="http://schemas.microsoft.com/office/powerpoint/2010/main" val="49465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Fountain 17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Nairobi                                 ISO 9001:2008       </a:t>
            </a:r>
            <a:fld id="{745AFDE4-4E0F-4CB1-8E47-0FEAB3968E50}" type="slidenum">
              <a:rPr lang="en-US"/>
              <a:pPr>
                <a:defRPr/>
              </a:pPr>
              <a:t>‹#›</a:t>
            </a:fld>
            <a:r>
              <a:rPr lang="en-US"/>
              <a:t>	 Certified 		http://www.uonbi.ac.ke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279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Nairobi                                 ISO 9001:2008       </a:t>
            </a:r>
            <a:fld id="{E7994F44-6D98-4255-98AD-75EC065966C8}" type="slidenum">
              <a:rPr lang="en-US"/>
              <a:pPr>
                <a:defRPr/>
              </a:pPr>
              <a:t>‹#›</a:t>
            </a:fld>
            <a:r>
              <a:rPr lang="en-US"/>
              <a:t>	 Certified 		http://www.uonbi.ac.ke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576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Nairobi                                 ISO 9001:2008       </a:t>
            </a:r>
            <a:fld id="{5FDBE5CF-F5EA-4BEE-890E-6CF57C8E47E6}" type="slidenum">
              <a:rPr lang="en-US"/>
              <a:pPr>
                <a:defRPr/>
              </a:pPr>
              <a:t>‹#›</a:t>
            </a:fld>
            <a:r>
              <a:rPr lang="en-US"/>
              <a:t>	 Certified 		http://www.uonbi.ac.ke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557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1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" name="Freeform 4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 useBgFill="1">
          <p:nvSpPr>
            <p:cNvPr id="8" name="Freeform 25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06388"/>
            <a:ext cx="914400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2" descr="Fountain 17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Nairobi                                 ISO 9001:2008       </a:t>
            </a:r>
            <a:fld id="{F8A232AF-AE04-4C54-9AF2-CD35E77864DC}" type="slidenum">
              <a:rPr lang="en-US"/>
              <a:pPr>
                <a:defRPr/>
              </a:pPr>
              <a:t>‹#›</a:t>
            </a:fld>
            <a:r>
              <a:rPr lang="en-US"/>
              <a:t>	 Certified 		http://www.uonbi.ac.ke</a:t>
            </a:r>
          </a:p>
        </p:txBody>
      </p:sp>
    </p:spTree>
    <p:extLst>
      <p:ext uri="{BB962C8B-B14F-4D97-AF65-F5344CB8AC3E}">
        <p14:creationId xmlns:p14="http://schemas.microsoft.com/office/powerpoint/2010/main" val="1789183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 useBgFill="1">
          <p:nvSpPr>
            <p:cNvPr id="11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81000"/>
            <a:ext cx="990600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2" descr="Fountain 17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93675" y="6249988"/>
            <a:ext cx="84169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Nairobi                                 ISO 9001:2008       </a:t>
            </a:r>
            <a:fld id="{40087E47-7712-4232-A149-8FC4672DB0DE}" type="slidenum">
              <a:rPr lang="en-US"/>
              <a:pPr>
                <a:defRPr/>
              </a:pPr>
              <a:t>‹#›</a:t>
            </a:fld>
            <a:r>
              <a:rPr lang="en-US"/>
              <a:t>	 Certified 		http://www.uonbi.ac.ke</a:t>
            </a:r>
          </a:p>
        </p:txBody>
      </p:sp>
    </p:spTree>
    <p:extLst>
      <p:ext uri="{BB962C8B-B14F-4D97-AF65-F5344CB8AC3E}">
        <p14:creationId xmlns:p14="http://schemas.microsoft.com/office/powerpoint/2010/main" val="438984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15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05000"/>
            <a:ext cx="1143000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93675" y="6249988"/>
            <a:ext cx="8569325" cy="365125"/>
          </a:xfrm>
        </p:spPr>
        <p:txBody>
          <a:bodyPr/>
          <a:lstStyle>
            <a:lvl1pPr>
              <a:defRPr sz="1400" b="1"/>
            </a:lvl1pPr>
          </a:lstStyle>
          <a:p>
            <a:pPr>
              <a:defRPr/>
            </a:pPr>
            <a:r>
              <a:rPr lang="en-US"/>
              <a:t>University of Nairobi                                 ISO 9001:2008       </a:t>
            </a:r>
            <a:fld id="{7BDE1A24-685C-4A7D-B4DE-269192C2CAE4}" type="slidenum">
              <a:rPr lang="en-US"/>
              <a:pPr>
                <a:defRPr/>
              </a:pPr>
              <a:t>‹#›</a:t>
            </a:fld>
            <a:r>
              <a:rPr lang="en-US"/>
              <a:t>	 Certified 		http://www.uonbi.ac.ke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98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2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172200"/>
            <a:ext cx="8493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University of Nairobi                                 ISO 9001:2008       </a:t>
            </a:r>
            <a:fld id="{372B4835-6431-4774-89D7-197D1AF83268}" type="slidenum">
              <a:rPr lang="en-US"/>
              <a:pPr>
                <a:defRPr/>
              </a:pPr>
              <a:t>‹#›</a:t>
            </a:fld>
            <a:r>
              <a:rPr lang="en-US"/>
              <a:t>	 Certified 		http://www.uonbi.ac.ke</a:t>
            </a:r>
            <a:endParaRPr lang="en-US" dirty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31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57200"/>
            <a:ext cx="838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2" descr="Fountain 17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0" r:id="rId5"/>
    <p:sldLayoutId id="2147483751" r:id="rId6"/>
    <p:sldLayoutId id="2147483757" r:id="rId7"/>
    <p:sldLayoutId id="2147483758" r:id="rId8"/>
    <p:sldLayoutId id="2147483759" r:id="rId9"/>
    <p:sldLayoutId id="2147483752" r:id="rId10"/>
    <p:sldLayoutId id="2147483760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133600"/>
            <a:ext cx="8991600" cy="1371599"/>
          </a:xfrm>
        </p:spPr>
        <p:txBody>
          <a:bodyPr>
            <a:normAutofit/>
          </a:bodyPr>
          <a:lstStyle/>
          <a:p>
            <a:r>
              <a:rPr lang="x-none" sz="2400" b="1">
                <a:solidFill>
                  <a:srgbClr val="C00000"/>
                </a:solidFill>
                <a:latin typeface="Century Gothic" panose="020B0502020202020204" pitchFamily="34" charset="0"/>
                <a:cs typeface="Times New Roman" pitchFamily="18" charset="0"/>
              </a:rPr>
              <a:t>Needlestick and </a:t>
            </a:r>
            <a:r>
              <a:rPr lang="x-none" sz="2400" b="1" smtClean="0">
                <a:solidFill>
                  <a:srgbClr val="C00000"/>
                </a:solidFill>
                <a:latin typeface="Century Gothic" panose="020B0502020202020204" pitchFamily="34" charset="0"/>
                <a:cs typeface="Times New Roman" pitchFamily="18" charset="0"/>
              </a:rPr>
              <a:t>Sharps Injuries</a:t>
            </a:r>
            <a:r>
              <a:rPr lang="en-US" sz="24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Times New Roman" pitchFamily="18" charset="0"/>
              </a:rPr>
              <a:t> (</a:t>
            </a:r>
            <a:r>
              <a:rPr lang="en-US" sz="2400" b="1" dirty="0" err="1" smtClean="0">
                <a:solidFill>
                  <a:srgbClr val="C00000"/>
                </a:solidFill>
                <a:latin typeface="Century Gothic" panose="020B0502020202020204" pitchFamily="34" charset="0"/>
                <a:cs typeface="Times New Roman" pitchFamily="18" charset="0"/>
              </a:rPr>
              <a:t>NSIs</a:t>
            </a:r>
            <a:r>
              <a:rPr lang="en-US" sz="24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Times New Roman" pitchFamily="18" charset="0"/>
              </a:rPr>
              <a:t>)</a:t>
            </a:r>
            <a:r>
              <a:rPr lang="x-none" sz="2400" b="1" smtClean="0">
                <a:solidFill>
                  <a:srgbClr val="C00000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x-none" sz="2400" b="1">
                <a:solidFill>
                  <a:srgbClr val="C00000"/>
                </a:solidFill>
                <a:latin typeface="Century Gothic" panose="020B0502020202020204" pitchFamily="34" charset="0"/>
                <a:cs typeface="Times New Roman" pitchFamily="18" charset="0"/>
              </a:rPr>
              <a:t>among final year Bachelor of Veterinary Medicine Students at The University of </a:t>
            </a:r>
            <a:r>
              <a:rPr lang="x-none" sz="2400" b="1" smtClean="0">
                <a:solidFill>
                  <a:srgbClr val="C00000"/>
                </a:solidFill>
                <a:latin typeface="Century Gothic" panose="020B0502020202020204" pitchFamily="34" charset="0"/>
                <a:cs typeface="Times New Roman" pitchFamily="18" charset="0"/>
              </a:rPr>
              <a:t>Nairobi</a:t>
            </a:r>
            <a:endParaRPr lang="en-US" sz="2400" dirty="0">
              <a:solidFill>
                <a:srgbClr val="C00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810000"/>
            <a:ext cx="8839200" cy="990600"/>
          </a:xfrm>
        </p:spPr>
        <p:txBody>
          <a:bodyPr>
            <a:normAutofit fontScale="92500" lnSpcReduction="20000"/>
          </a:bodyPr>
          <a:lstStyle/>
          <a:p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Kimeli P</a:t>
            </a:r>
            <a:r>
              <a:rPr lang="en-GB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. (BVM, MSc</a:t>
            </a:r>
            <a:r>
              <a:rPr lang="en-GB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), </a:t>
            </a:r>
            <a:r>
              <a:rPr lang="en-GB" sz="16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Kirui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G., </a:t>
            </a:r>
            <a:r>
              <a:rPr lang="en-GB" sz="16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Mwangi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W.E., </a:t>
            </a:r>
            <a:r>
              <a:rPr lang="en-GB" sz="16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Mogoa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E.M., </a:t>
            </a:r>
            <a:r>
              <a:rPr lang="en-GB" sz="16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Kipyegon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A.N. and </a:t>
            </a:r>
            <a:r>
              <a:rPr lang="en-GB" sz="16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Thaiyah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A.</a:t>
            </a:r>
            <a:endParaRPr lang="en-US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Department of Clinical Studies, </a:t>
            </a:r>
            <a:endParaRPr lang="en-US" sz="16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US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Faculty </a:t>
            </a: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of Veterinary Medicine, University of </a:t>
            </a:r>
            <a:r>
              <a:rPr lang="en-US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Nairobi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Email</a:t>
            </a:r>
            <a:r>
              <a:rPr lang="en-US" sz="160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: kimeli08@yahoo.com</a:t>
            </a:r>
            <a:endParaRPr lang="en-US" sz="1600" dirty="0">
              <a:solidFill>
                <a:schemeClr val="tx1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1579840"/>
            <a:ext cx="876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GB" sz="2800" b="1" dirty="0">
                <a:latin typeface="Century Gothic" panose="020B0502020202020204" pitchFamily="34" charset="0"/>
              </a:rPr>
              <a:t>6</a:t>
            </a:r>
            <a:r>
              <a:rPr lang="en-GB" sz="2800" b="1" baseline="30000" dirty="0">
                <a:latin typeface="Century Gothic" panose="020B0502020202020204" pitchFamily="34" charset="0"/>
              </a:rPr>
              <a:t>th</a:t>
            </a:r>
            <a:r>
              <a:rPr lang="en-GB" sz="2800" b="1" dirty="0">
                <a:latin typeface="Century Gothic" panose="020B0502020202020204" pitchFamily="34" charset="0"/>
              </a:rPr>
              <a:t> East African Health and </a:t>
            </a:r>
            <a:r>
              <a:rPr lang="en-GB" sz="2800" b="1" dirty="0" smtClean="0">
                <a:latin typeface="Century Gothic" panose="020B0502020202020204" pitchFamily="34" charset="0"/>
              </a:rPr>
              <a:t>Scientific Conference 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04800" y="6492875"/>
            <a:ext cx="8686800" cy="365125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University of Nairobi                                 ISO 9001:2008       ‹#›  Certified   http://www.uonbi.ac.ke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32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609600"/>
            <a:ext cx="6324600" cy="715962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Times New Roman" pitchFamily="18" charset="0"/>
              </a:rPr>
              <a:t>Perception of risks</a:t>
            </a:r>
            <a:endParaRPr lang="en-US" sz="2800" b="1" dirty="0">
              <a:solidFill>
                <a:srgbClr val="C00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399559108"/>
              </p:ext>
            </p:extLst>
          </p:nvPr>
        </p:nvGraphicFramePr>
        <p:xfrm>
          <a:off x="914400" y="1524000"/>
          <a:ext cx="72390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69875" y="6492875"/>
            <a:ext cx="8797925" cy="365125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University of Nairobi                                 ISO 9001:2008       ‹#›  Certified   http://www.uonbi.ac.ke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68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4572000" cy="9445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Times New Roman" pitchFamily="18" charset="0"/>
              </a:rPr>
              <a:t>Conclusion</a:t>
            </a:r>
            <a:endParaRPr lang="en-US" sz="2800" b="1" dirty="0">
              <a:solidFill>
                <a:srgbClr val="C00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39624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Century Gothic" panose="020B0502020202020204" pitchFamily="34" charset="0"/>
                <a:cs typeface="Times New Roman" pitchFamily="18" charset="0"/>
              </a:rPr>
              <a:t>The incidence of </a:t>
            </a:r>
            <a:r>
              <a:rPr lang="en-US" sz="2400" dirty="0" err="1" smtClean="0">
                <a:latin typeface="Century Gothic" panose="020B0502020202020204" pitchFamily="34" charset="0"/>
                <a:cs typeface="Times New Roman" pitchFamily="18" charset="0"/>
              </a:rPr>
              <a:t>NSIs</a:t>
            </a:r>
            <a:r>
              <a:rPr lang="en-US" sz="2400" dirty="0" smtClean="0">
                <a:latin typeface="Century Gothic" panose="020B0502020202020204" pitchFamily="34" charset="0"/>
                <a:cs typeface="Times New Roman" pitchFamily="18" charset="0"/>
              </a:rPr>
              <a:t> in the current study was high </a:t>
            </a:r>
            <a:r>
              <a:rPr lang="en-US" sz="2400" dirty="0">
                <a:latin typeface="Century Gothic" panose="020B0502020202020204" pitchFamily="34" charset="0"/>
                <a:cs typeface="Times New Roman" pitchFamily="18" charset="0"/>
              </a:rPr>
              <a:t>{</a:t>
            </a:r>
            <a:r>
              <a:rPr lang="en-US" sz="2400" dirty="0" smtClean="0">
                <a:latin typeface="Century Gothic" panose="020B0502020202020204" pitchFamily="34" charset="0"/>
                <a:cs typeface="Times New Roman" pitchFamily="18" charset="0"/>
              </a:rPr>
              <a:t>72.86</a:t>
            </a:r>
            <a:r>
              <a:rPr lang="en-US" sz="2400" dirty="0">
                <a:latin typeface="Century Gothic" panose="020B0502020202020204" pitchFamily="34" charset="0"/>
                <a:cs typeface="Times New Roman" pitchFamily="18" charset="0"/>
              </a:rPr>
              <a:t>%  (51</a:t>
            </a:r>
            <a:r>
              <a:rPr lang="en-US" sz="2400" dirty="0" smtClean="0">
                <a:latin typeface="Century Gothic" panose="020B0502020202020204" pitchFamily="34" charset="0"/>
                <a:cs typeface="Times New Roman" pitchFamily="18" charset="0"/>
              </a:rPr>
              <a:t>)} with a lower mean frequency (</a:t>
            </a:r>
            <a:r>
              <a:rPr lang="en-GB" sz="2400" dirty="0" smtClean="0">
                <a:latin typeface="Century Gothic" panose="020B0502020202020204" pitchFamily="34" charset="0"/>
                <a:cs typeface="Times New Roman" pitchFamily="18" charset="0"/>
              </a:rPr>
              <a:t>Mean 2.5</a:t>
            </a:r>
            <a:r>
              <a:rPr lang="en-US" sz="2400" dirty="0">
                <a:latin typeface="Century Gothic" panose="020B0502020202020204" pitchFamily="34" charset="0"/>
                <a:cs typeface="Times New Roman" pitchFamily="18" charset="0"/>
              </a:rPr>
              <a:t>±</a:t>
            </a:r>
            <a:r>
              <a:rPr lang="en-GB" sz="2400" dirty="0" smtClean="0">
                <a:latin typeface="Century Gothic" panose="020B0502020202020204" pitchFamily="34" charset="0"/>
                <a:cs typeface="Times New Roman" pitchFamily="18" charset="0"/>
              </a:rPr>
              <a:t>1.74</a:t>
            </a:r>
            <a:r>
              <a:rPr lang="en-US" sz="2400" dirty="0" smtClean="0">
                <a:latin typeface="Century Gothic" panose="020B0502020202020204" pitchFamily="34" charset="0"/>
                <a:cs typeface="Times New Roman" pitchFamily="18" charset="0"/>
              </a:rPr>
              <a:t>)</a:t>
            </a:r>
          </a:p>
          <a:p>
            <a:pPr algn="just"/>
            <a:r>
              <a:rPr lang="en-US" sz="2400" dirty="0" err="1" smtClean="0">
                <a:latin typeface="Century Gothic" panose="020B0502020202020204" pitchFamily="34" charset="0"/>
                <a:cs typeface="Times New Roman" pitchFamily="18" charset="0"/>
              </a:rPr>
              <a:t>NSIs</a:t>
            </a:r>
            <a:r>
              <a:rPr lang="en-US" sz="2400" dirty="0" smtClean="0">
                <a:latin typeface="Century Gothic" panose="020B0502020202020204" pitchFamily="34" charset="0"/>
                <a:cs typeface="Times New Roman" pitchFamily="18" charset="0"/>
              </a:rPr>
              <a:t> were most often caused by hypodermic needle contaminated with antibiotic</a:t>
            </a:r>
          </a:p>
          <a:p>
            <a:pPr algn="just"/>
            <a:r>
              <a:rPr lang="en-US" sz="2400" dirty="0" smtClean="0">
                <a:latin typeface="Century Gothic" panose="020B0502020202020204" pitchFamily="34" charset="0"/>
                <a:cs typeface="Times New Roman" pitchFamily="18" charset="0"/>
              </a:rPr>
              <a:t>Surgical </a:t>
            </a:r>
            <a:r>
              <a:rPr lang="en-US" sz="2400" dirty="0">
                <a:latin typeface="Century Gothic" panose="020B0502020202020204" pitchFamily="34" charset="0"/>
                <a:cs typeface="Times New Roman" pitchFamily="18" charset="0"/>
              </a:rPr>
              <a:t>blade injury was perceived to be highest during usage (56.7%) and due to improper disposal (56.7%) while suture needle and hypodermic needle injuries were perceived to occur highly after improper disposal (64%) and after use but before disposal (66.2%) respectively</a:t>
            </a:r>
            <a:r>
              <a:rPr lang="en-US" sz="2400" dirty="0" smtClean="0">
                <a:latin typeface="Century Gothic" panose="020B0502020202020204" pitchFamily="34" charset="0"/>
                <a:cs typeface="Times New Roman" pitchFamily="18" charset="0"/>
              </a:rPr>
              <a:t>.</a:t>
            </a:r>
          </a:p>
          <a:p>
            <a:pPr algn="just"/>
            <a:endParaRPr lang="en-US" sz="2400" dirty="0"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26741" y="6492875"/>
            <a:ext cx="8797925" cy="365125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University of Nairobi                                 ISO 9001:2008       ‹#›  Certified   http://www.uonbi.ac.ke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51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543800" cy="1252537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Times New Roman" pitchFamily="18" charset="0"/>
              </a:rPr>
              <a:t>Recommendations</a:t>
            </a:r>
            <a:endParaRPr lang="en-US" sz="2800" b="1" dirty="0">
              <a:solidFill>
                <a:srgbClr val="C00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1538" y="2209800"/>
            <a:ext cx="7408862" cy="391636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entury Gothic" panose="020B0502020202020204" pitchFamily="34" charset="0"/>
                <a:cs typeface="Times New Roman" pitchFamily="18" charset="0"/>
              </a:rPr>
              <a:t>Proper guidelines and strategies to reduce NS injuries in veterinary practice should be promoted. </a:t>
            </a:r>
            <a:endParaRPr lang="en-US" sz="2400" dirty="0" smtClean="0">
              <a:latin typeface="Century Gothic" panose="020B0502020202020204" pitchFamily="34" charset="0"/>
              <a:cs typeface="Times New Roman" pitchFamily="18" charset="0"/>
            </a:endParaRPr>
          </a:p>
          <a:p>
            <a:endParaRPr lang="en-US" sz="2400" dirty="0" smtClean="0">
              <a:latin typeface="Century Gothic" panose="020B0502020202020204" pitchFamily="34" charset="0"/>
              <a:cs typeface="Times New Roman" pitchFamily="18" charset="0"/>
            </a:endParaRPr>
          </a:p>
          <a:p>
            <a:r>
              <a:rPr lang="en-US" sz="2400" dirty="0" smtClean="0">
                <a:latin typeface="Century Gothic" panose="020B0502020202020204" pitchFamily="34" charset="0"/>
                <a:cs typeface="Times New Roman" pitchFamily="18" charset="0"/>
              </a:rPr>
              <a:t>A </a:t>
            </a:r>
            <a:r>
              <a:rPr lang="en-US" sz="2400" dirty="0">
                <a:latin typeface="Century Gothic" panose="020B0502020202020204" pitchFamily="34" charset="0"/>
                <a:cs typeface="Times New Roman" pitchFamily="18" charset="0"/>
              </a:rPr>
              <a:t>similar study to investigate occurrence of NS injuries among practicing veterinarians needs to be undertaken.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9875" y="6492875"/>
            <a:ext cx="8797925" cy="365125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University of Nairobi                                 ISO 9001:2008       ‹#›  Certified   http://www.uonbi.ac.ke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147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057400"/>
            <a:ext cx="7162800" cy="236220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Acknowledgement</a:t>
            </a:r>
            <a:br>
              <a:rPr lang="en-US" sz="2400" b="1" dirty="0">
                <a:solidFill>
                  <a:srgbClr val="C00000"/>
                </a:solidFill>
                <a:latin typeface="Century Gothic" panose="020B0502020202020204" pitchFamily="34" charset="0"/>
              </a:rPr>
            </a:br>
            <a:r>
              <a:rPr lang="en-US" sz="2400" dirty="0">
                <a:solidFill>
                  <a:srgbClr val="C00000"/>
                </a:solidFill>
                <a:latin typeface="Century Gothic" panose="020B0502020202020204" pitchFamily="34" charset="0"/>
              </a:rPr>
              <a:t>I wish to acknowledge the </a:t>
            </a:r>
            <a:r>
              <a:rPr lang="en-US" sz="2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faculty of </a:t>
            </a:r>
            <a:r>
              <a:rPr lang="en-US" sz="2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veterinary, University of Nairobi, </a:t>
            </a:r>
            <a:r>
              <a:rPr lang="en-US" sz="2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medicine who </a:t>
            </a:r>
            <a:r>
              <a:rPr lang="en-US" sz="2400" dirty="0">
                <a:solidFill>
                  <a:srgbClr val="C00000"/>
                </a:solidFill>
                <a:latin typeface="Century Gothic" panose="020B0502020202020204" pitchFamily="34" charset="0"/>
              </a:rPr>
              <a:t>gave us the permission to </a:t>
            </a:r>
            <a:r>
              <a:rPr lang="en-US" sz="2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interview the final year vet students</a:t>
            </a:r>
            <a:endParaRPr lang="en-US" sz="24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52400" y="6492875"/>
            <a:ext cx="8797925" cy="365125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University of Nairobi                                 ISO 9001:2008       ‹#›  Certified   http://www.uonbi.ac.ke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743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921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Times New Roman" pitchFamily="18" charset="0"/>
              </a:rPr>
              <a:t>Introduction</a:t>
            </a:r>
            <a:endParaRPr lang="en-US" sz="2800" b="1" dirty="0">
              <a:solidFill>
                <a:srgbClr val="C00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86800" cy="4343400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Century Gothic" panose="020B0502020202020204" pitchFamily="34" charset="0"/>
                <a:cs typeface="Times New Roman" pitchFamily="18" charset="0"/>
              </a:rPr>
              <a:t>Needle-stick and Sharps Injuries (</a:t>
            </a:r>
            <a:r>
              <a:rPr lang="en-US" sz="2400" dirty="0" err="1">
                <a:latin typeface="Century Gothic" panose="020B0502020202020204" pitchFamily="34" charset="0"/>
                <a:cs typeface="Times New Roman" pitchFamily="18" charset="0"/>
              </a:rPr>
              <a:t>NSIs</a:t>
            </a:r>
            <a:r>
              <a:rPr lang="en-US" sz="2400" dirty="0">
                <a:latin typeface="Century Gothic" panose="020B0502020202020204" pitchFamily="34" charset="0"/>
                <a:cs typeface="Times New Roman" pitchFamily="18" charset="0"/>
              </a:rPr>
              <a:t>) are accidental skin penetrating wounds caused by sharp instruments in a medical setting (</a:t>
            </a:r>
            <a:r>
              <a:rPr lang="en-US" sz="2400" dirty="0" err="1">
                <a:solidFill>
                  <a:schemeClr val="tx2"/>
                </a:solidFill>
                <a:latin typeface="Century Gothic" panose="020B0502020202020204" pitchFamily="34" charset="0"/>
                <a:cs typeface="Times New Roman" pitchFamily="18" charset="0"/>
              </a:rPr>
              <a:t>Hashmi</a:t>
            </a:r>
            <a:r>
              <a:rPr lang="en-US" sz="2400" dirty="0">
                <a:solidFill>
                  <a:schemeClr val="tx2"/>
                </a:solidFill>
                <a:latin typeface="Century Gothic" panose="020B0502020202020204" pitchFamily="34" charset="0"/>
                <a:cs typeface="Times New Roman" pitchFamily="18" charset="0"/>
              </a:rPr>
              <a:t> et al., 2012</a:t>
            </a:r>
            <a:r>
              <a:rPr lang="en-US" sz="2400" dirty="0">
                <a:latin typeface="Century Gothic" panose="020B0502020202020204" pitchFamily="34" charset="0"/>
                <a:cs typeface="Times New Roman" pitchFamily="18" charset="0"/>
              </a:rPr>
              <a:t>). </a:t>
            </a:r>
            <a:endParaRPr lang="en-US" sz="2400" dirty="0" smtClean="0">
              <a:latin typeface="Century Gothic" panose="020B0502020202020204" pitchFamily="34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Century Gothic" panose="020B0502020202020204" pitchFamily="34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Century Gothic" panose="020B0502020202020204" pitchFamily="34" charset="0"/>
                <a:cs typeface="Times New Roman" pitchFamily="18" charset="0"/>
              </a:rPr>
              <a:t>nclude, </a:t>
            </a:r>
            <a:r>
              <a:rPr lang="en-US" sz="2400" dirty="0">
                <a:latin typeface="Century Gothic" panose="020B0502020202020204" pitchFamily="34" charset="0"/>
                <a:cs typeface="Times New Roman" pitchFamily="18" charset="0"/>
              </a:rPr>
              <a:t>but not limited to, hypodermic needles, blood-collection needles, Intra-venous catheter </a:t>
            </a:r>
            <a:r>
              <a:rPr lang="en-US" sz="2400" dirty="0" err="1">
                <a:latin typeface="Century Gothic" panose="020B0502020202020204" pitchFamily="34" charset="0"/>
                <a:cs typeface="Times New Roman" pitchFamily="18" charset="0"/>
              </a:rPr>
              <a:t>stylets</a:t>
            </a:r>
            <a:r>
              <a:rPr lang="en-US" sz="2400" dirty="0">
                <a:latin typeface="Century Gothic" panose="020B0502020202020204" pitchFamily="34" charset="0"/>
                <a:cs typeface="Times New Roman" pitchFamily="18" charset="0"/>
              </a:rPr>
              <a:t>, suture needles, </a:t>
            </a:r>
            <a:r>
              <a:rPr lang="en-US" sz="2400" dirty="0" smtClean="0">
                <a:latin typeface="Century Gothic" panose="020B0502020202020204" pitchFamily="34" charset="0"/>
                <a:cs typeface="Times New Roman" pitchFamily="18" charset="0"/>
              </a:rPr>
              <a:t>scalpel blade </a:t>
            </a:r>
            <a:r>
              <a:rPr lang="en-US" sz="2400" dirty="0">
                <a:latin typeface="Century Gothic" panose="020B0502020202020204" pitchFamily="34" charset="0"/>
                <a:cs typeface="Times New Roman" pitchFamily="18" charset="0"/>
              </a:rPr>
              <a:t>and broken glass (</a:t>
            </a:r>
            <a:r>
              <a:rPr lang="en-US" sz="2400" dirty="0" err="1">
                <a:solidFill>
                  <a:schemeClr val="tx2"/>
                </a:solidFill>
                <a:latin typeface="Century Gothic" panose="020B0502020202020204" pitchFamily="34" charset="0"/>
                <a:cs typeface="Times New Roman" pitchFamily="18" charset="0"/>
              </a:rPr>
              <a:t>Siddique</a:t>
            </a:r>
            <a:r>
              <a:rPr lang="en-US" sz="2400" dirty="0">
                <a:solidFill>
                  <a:schemeClr val="tx2"/>
                </a:solidFill>
                <a:latin typeface="Century Gothic" panose="020B0502020202020204" pitchFamily="34" charset="0"/>
                <a:cs typeface="Times New Roman" pitchFamily="18" charset="0"/>
              </a:rPr>
              <a:t> et al., 2008</a:t>
            </a:r>
            <a:r>
              <a:rPr lang="en-US" sz="2400" dirty="0" smtClean="0">
                <a:latin typeface="Century Gothic" panose="020B0502020202020204" pitchFamily="34" charset="0"/>
                <a:cs typeface="Times New Roman" pitchFamily="18" charset="0"/>
              </a:rPr>
              <a:t>).</a:t>
            </a:r>
          </a:p>
          <a:p>
            <a:pPr algn="just"/>
            <a:r>
              <a:rPr lang="en-US" sz="2400" dirty="0">
                <a:latin typeface="Century Gothic" panose="020B0502020202020204" pitchFamily="34" charset="0"/>
                <a:cs typeface="Times New Roman" pitchFamily="18" charset="0"/>
              </a:rPr>
              <a:t>In human medicine, considerable time and resources have been expended to reduce the incidences of </a:t>
            </a:r>
            <a:r>
              <a:rPr lang="en-US" sz="2400" dirty="0" err="1" smtClean="0">
                <a:latin typeface="Century Gothic" panose="020B0502020202020204" pitchFamily="34" charset="0"/>
                <a:cs typeface="Times New Roman" pitchFamily="18" charset="0"/>
              </a:rPr>
              <a:t>NSIs</a:t>
            </a:r>
            <a:r>
              <a:rPr lang="en-US" sz="2400" dirty="0" smtClean="0">
                <a:latin typeface="Century Gothic" panose="020B0502020202020204" pitchFamily="34" charset="0"/>
                <a:cs typeface="Times New Roman" pitchFamily="18" charset="0"/>
              </a:rPr>
              <a:t> &gt;&gt; this lacks in veterinary medicine (</a:t>
            </a:r>
            <a:r>
              <a:rPr lang="en-US" sz="2400" dirty="0" err="1" smtClean="0">
                <a:solidFill>
                  <a:schemeClr val="tx2"/>
                </a:solidFill>
                <a:latin typeface="Century Gothic" panose="020B0502020202020204" pitchFamily="34" charset="0"/>
                <a:cs typeface="Times New Roman" pitchFamily="18" charset="0"/>
              </a:rPr>
              <a:t>Weese</a:t>
            </a:r>
            <a:r>
              <a:rPr lang="en-US" sz="2400" dirty="0" smtClean="0">
                <a:solidFill>
                  <a:schemeClr val="tx2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Century Gothic" panose="020B0502020202020204" pitchFamily="34" charset="0"/>
                <a:cs typeface="Times New Roman" pitchFamily="18" charset="0"/>
              </a:rPr>
              <a:t>and </a:t>
            </a:r>
            <a:r>
              <a:rPr lang="en-US" sz="2400" dirty="0" err="1">
                <a:solidFill>
                  <a:schemeClr val="tx2"/>
                </a:solidFill>
                <a:latin typeface="Century Gothic" panose="020B0502020202020204" pitchFamily="34" charset="0"/>
                <a:cs typeface="Times New Roman" pitchFamily="18" charset="0"/>
              </a:rPr>
              <a:t>Faires</a:t>
            </a:r>
            <a:r>
              <a:rPr lang="en-US" sz="2400" dirty="0">
                <a:solidFill>
                  <a:schemeClr val="tx2"/>
                </a:solidFill>
                <a:latin typeface="Century Gothic" panose="020B0502020202020204" pitchFamily="34" charset="0"/>
                <a:cs typeface="Times New Roman" pitchFamily="18" charset="0"/>
              </a:rPr>
              <a:t>, 2009</a:t>
            </a:r>
            <a:r>
              <a:rPr lang="en-US" sz="2400" dirty="0" smtClean="0">
                <a:latin typeface="Century Gothic" panose="020B0502020202020204" pitchFamily="34" charset="0"/>
                <a:cs typeface="Times New Roman" pitchFamily="18" charset="0"/>
              </a:rPr>
              <a:t>).</a:t>
            </a:r>
            <a:endParaRPr lang="en-US" sz="2400" dirty="0"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9875" y="6492875"/>
            <a:ext cx="8797925" cy="365125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University of Nairobi                                 ISO 9001:2008       ‹#›  Certified   http://www.uonbi.ac.ke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75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Cases\DSC0083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7" r="21127"/>
          <a:stretch/>
        </p:blipFill>
        <p:spPr bwMode="auto">
          <a:xfrm>
            <a:off x="685800" y="1584278"/>
            <a:ext cx="2859110" cy="3962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Cases\DSC0083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4" t="6005" r="14542"/>
          <a:stretch/>
        </p:blipFill>
        <p:spPr bwMode="auto">
          <a:xfrm>
            <a:off x="3959270" y="1600200"/>
            <a:ext cx="4063105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2391177" y="3962400"/>
            <a:ext cx="275823" cy="533400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638800" y="3505200"/>
            <a:ext cx="275823" cy="533400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69875" y="6492875"/>
            <a:ext cx="8797925" cy="365125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University of Nairobi                                 ISO 9001:2008       ‹#›  Certified   http://www.uonbi.ac.ke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15355" y="636868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Examples of NS injuries</a:t>
            </a:r>
            <a:endParaRPr lang="en-US" sz="28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753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19" y="1676400"/>
            <a:ext cx="8991600" cy="4648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entury Gothic" panose="020B0502020202020204" pitchFamily="34" charset="0"/>
                <a:cs typeface="Times New Roman" pitchFamily="18" charset="0"/>
              </a:rPr>
              <a:t>It </a:t>
            </a:r>
            <a:r>
              <a:rPr lang="en-US" sz="2400" dirty="0">
                <a:latin typeface="Century Gothic" panose="020B0502020202020204" pitchFamily="34" charset="0"/>
                <a:cs typeface="Times New Roman" pitchFamily="18" charset="0"/>
              </a:rPr>
              <a:t>is postulated that veterinarians are at higher risk of </a:t>
            </a:r>
            <a:r>
              <a:rPr lang="en-US" sz="2400" dirty="0" err="1">
                <a:latin typeface="Century Gothic" panose="020B0502020202020204" pitchFamily="34" charset="0"/>
                <a:cs typeface="Times New Roman" pitchFamily="18" charset="0"/>
              </a:rPr>
              <a:t>NSIs</a:t>
            </a:r>
            <a:r>
              <a:rPr lang="en-US" sz="2400" dirty="0">
                <a:latin typeface="Century Gothic" panose="020B0502020202020204" pitchFamily="34" charset="0"/>
                <a:cs typeface="Times New Roman" pitchFamily="18" charset="0"/>
              </a:rPr>
              <a:t> than other health care </a:t>
            </a:r>
            <a:r>
              <a:rPr lang="en-US" sz="2400" dirty="0" smtClean="0">
                <a:latin typeface="Century Gothic" panose="020B0502020202020204" pitchFamily="34" charset="0"/>
                <a:cs typeface="Times New Roman" pitchFamily="18" charset="0"/>
              </a:rPr>
              <a:t>workers &gt;&gt;they </a:t>
            </a:r>
            <a:r>
              <a:rPr lang="en-US" sz="2400" dirty="0">
                <a:latin typeface="Century Gothic" panose="020B0502020202020204" pitchFamily="34" charset="0"/>
                <a:cs typeface="Times New Roman" pitchFamily="18" charset="0"/>
              </a:rPr>
              <a:t>treat patients that are often uncooperative and difficult to communicate with (</a:t>
            </a:r>
            <a:r>
              <a:rPr lang="en-US" sz="2400" dirty="0" err="1">
                <a:solidFill>
                  <a:schemeClr val="tx2"/>
                </a:solidFill>
                <a:latin typeface="Century Gothic" panose="020B0502020202020204" pitchFamily="34" charset="0"/>
                <a:cs typeface="Times New Roman" pitchFamily="18" charset="0"/>
              </a:rPr>
              <a:t>Wllkins</a:t>
            </a:r>
            <a:r>
              <a:rPr lang="en-US" sz="2400" dirty="0">
                <a:solidFill>
                  <a:schemeClr val="tx2"/>
                </a:solidFill>
                <a:latin typeface="Century Gothic" panose="020B0502020202020204" pitchFamily="34" charset="0"/>
                <a:cs typeface="Times New Roman" pitchFamily="18" charset="0"/>
              </a:rPr>
              <a:t> et al., 1997</a:t>
            </a:r>
            <a:r>
              <a:rPr lang="en-US" sz="2400" dirty="0">
                <a:latin typeface="Century Gothic" panose="020B0502020202020204" pitchFamily="34" charset="0"/>
                <a:cs typeface="Times New Roman" pitchFamily="18" charset="0"/>
              </a:rPr>
              <a:t>). </a:t>
            </a:r>
            <a:endParaRPr lang="en-US" sz="2400" dirty="0" smtClean="0">
              <a:latin typeface="Century Gothic" panose="020B0502020202020204" pitchFamily="34" charset="0"/>
              <a:cs typeface="Times New Roman" pitchFamily="18" charset="0"/>
            </a:endParaRPr>
          </a:p>
          <a:p>
            <a:r>
              <a:rPr lang="en-US" sz="2400" dirty="0">
                <a:latin typeface="Century Gothic" panose="020B0502020202020204" pitchFamily="34" charset="0"/>
                <a:cs typeface="Times New Roman" pitchFamily="18" charset="0"/>
              </a:rPr>
              <a:t>S</a:t>
            </a:r>
            <a:r>
              <a:rPr lang="en-US" sz="2400" dirty="0" smtClean="0">
                <a:latin typeface="Century Gothic" panose="020B0502020202020204" pitchFamily="34" charset="0"/>
                <a:cs typeface="Times New Roman" pitchFamily="18" charset="0"/>
              </a:rPr>
              <a:t>tudents </a:t>
            </a:r>
            <a:r>
              <a:rPr lang="en-US" sz="2400" dirty="0">
                <a:latin typeface="Century Gothic" panose="020B0502020202020204" pitchFamily="34" charset="0"/>
                <a:cs typeface="Times New Roman" pitchFamily="18" charset="0"/>
              </a:rPr>
              <a:t>are at an increased risk for </a:t>
            </a:r>
            <a:r>
              <a:rPr lang="en-US" sz="2400" dirty="0" err="1" smtClean="0">
                <a:latin typeface="Century Gothic" panose="020B0502020202020204" pitchFamily="34" charset="0"/>
                <a:cs typeface="Times New Roman" pitchFamily="18" charset="0"/>
              </a:rPr>
              <a:t>NSIs</a:t>
            </a:r>
            <a:r>
              <a:rPr lang="en-US" sz="2400" dirty="0" smtClean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sz="2400" dirty="0">
                <a:latin typeface="Century Gothic" panose="020B0502020202020204" pitchFamily="34" charset="0"/>
                <a:cs typeface="Times New Roman" pitchFamily="18" charset="0"/>
              </a:rPr>
              <a:t>and its consequence because of their relative inexperience and lack of knowledge regarding </a:t>
            </a:r>
            <a:r>
              <a:rPr lang="en-US" sz="2400" dirty="0" smtClean="0">
                <a:latin typeface="Century Gothic" panose="020B0502020202020204" pitchFamily="34" charset="0"/>
                <a:cs typeface="Times New Roman" pitchFamily="18" charset="0"/>
              </a:rPr>
              <a:t>instruments handling </a:t>
            </a:r>
            <a:r>
              <a:rPr lang="en-US" sz="2400" dirty="0">
                <a:latin typeface="Century Gothic" panose="020B0502020202020204" pitchFamily="34" charset="0"/>
                <a:cs typeface="Times New Roman" pitchFamily="18" charset="0"/>
              </a:rPr>
              <a:t>and disposal (</a:t>
            </a:r>
            <a:r>
              <a:rPr lang="en-US" sz="2400" dirty="0" err="1">
                <a:solidFill>
                  <a:schemeClr val="tx2"/>
                </a:solidFill>
                <a:latin typeface="Century Gothic" panose="020B0502020202020204" pitchFamily="34" charset="0"/>
                <a:cs typeface="Times New Roman" pitchFamily="18" charset="0"/>
              </a:rPr>
              <a:t>Shahzad</a:t>
            </a:r>
            <a:r>
              <a:rPr lang="en-US" sz="2400" dirty="0">
                <a:solidFill>
                  <a:schemeClr val="tx2"/>
                </a:solidFill>
                <a:latin typeface="Century Gothic" panose="020B0502020202020204" pitchFamily="34" charset="0"/>
                <a:cs typeface="Times New Roman" pitchFamily="18" charset="0"/>
              </a:rPr>
              <a:t> et al., 2013</a:t>
            </a:r>
            <a:r>
              <a:rPr lang="en-US" sz="2400" dirty="0" smtClean="0">
                <a:latin typeface="Century Gothic" panose="020B0502020202020204" pitchFamily="34" charset="0"/>
                <a:cs typeface="Times New Roman" pitchFamily="18" charset="0"/>
              </a:rPr>
              <a:t>).</a:t>
            </a:r>
          </a:p>
          <a:p>
            <a:r>
              <a:rPr lang="en-US" sz="2400" dirty="0" smtClean="0">
                <a:latin typeface="Century Gothic" panose="020B0502020202020204" pitchFamily="34" charset="0"/>
                <a:cs typeface="Times New Roman" pitchFamily="18" charset="0"/>
              </a:rPr>
              <a:t>The current study is designed to estimate the </a:t>
            </a:r>
            <a:r>
              <a:rPr lang="en-US" sz="2400" dirty="0" smtClean="0">
                <a:latin typeface="Century Gothic" panose="020B0502020202020204" pitchFamily="34" charset="0"/>
                <a:cs typeface="Times New Roman" pitchFamily="18" charset="0"/>
              </a:rPr>
              <a:t>rates </a:t>
            </a:r>
            <a:r>
              <a:rPr lang="en-US" sz="2400" dirty="0" smtClean="0">
                <a:latin typeface="Century Gothic" panose="020B0502020202020204" pitchFamily="34" charset="0"/>
                <a:cs typeface="Times New Roman" pitchFamily="18" charset="0"/>
              </a:rPr>
              <a:t>of NSIs </a:t>
            </a:r>
            <a:r>
              <a:rPr lang="en-US" sz="2400" dirty="0" err="1" smtClean="0">
                <a:latin typeface="Century Gothic" panose="020B0502020202020204" pitchFamily="34" charset="0"/>
                <a:cs typeface="Times New Roman" pitchFamily="18" charset="0"/>
              </a:rPr>
              <a:t>occurence</a:t>
            </a:r>
            <a:r>
              <a:rPr lang="en-US" sz="2400" dirty="0" smtClean="0">
                <a:latin typeface="Century Gothic" panose="020B0502020202020204" pitchFamily="34" charset="0"/>
                <a:cs typeface="Times New Roman" pitchFamily="18" charset="0"/>
              </a:rPr>
              <a:t>, </a:t>
            </a:r>
            <a:r>
              <a:rPr lang="en-US" sz="2400" dirty="0" smtClean="0">
                <a:latin typeface="Century Gothic" panose="020B0502020202020204" pitchFamily="34" charset="0"/>
                <a:cs typeface="Times New Roman" pitchFamily="18" charset="0"/>
              </a:rPr>
              <a:t>perception and associated risk factors among the final year Bachelor of Veterinary Medicine students, University of Nairobi.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69875" y="6477000"/>
            <a:ext cx="8797925" cy="365125"/>
          </a:xfrm>
        </p:spPr>
        <p:txBody>
          <a:bodyPr/>
          <a:lstStyle/>
          <a:p>
            <a:pPr algn="ctr">
              <a:defRPr/>
            </a:pPr>
            <a:r>
              <a:rPr lang="en-US" smtClean="0"/>
              <a:t>University of Nairobi                                 ISO 9001:2008       ‹#›  Certified   http://www.uonbi.ac.ke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8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838200"/>
            <a:ext cx="6477000" cy="6096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Times New Roman" pitchFamily="18" charset="0"/>
              </a:rPr>
              <a:t>Methodology</a:t>
            </a:r>
            <a:endParaRPr lang="en-US" sz="2800" b="1" dirty="0">
              <a:solidFill>
                <a:srgbClr val="C00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8991600" cy="449580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This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survey was performed among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70 final year undergraduate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vet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students at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the University of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Nairobi through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anonymous self-administered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questionnaire</a:t>
            </a:r>
          </a:p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The questionnaire asked about the demographic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characteristics, roles played during clinics, handling of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needlestick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 and sharps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, perception,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causes, frequency and management of NS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injuries during the last 6 months (min recall bias, duration of clinics).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The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data collected from this study were entered and stored in Microsoft Office Excel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2007 then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imported into imported into Statistical analysis system (SAS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)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9875" y="6492875"/>
            <a:ext cx="8797925" cy="365125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University of Nairobi                                 ISO 9001:2008       ‹#›  Certified   http://www.uonbi.ac.ke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90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533400"/>
            <a:ext cx="5486400" cy="7921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Times New Roman" pitchFamily="18" charset="0"/>
              </a:rPr>
              <a:t>Results and Discussion</a:t>
            </a:r>
            <a:endParaRPr lang="en-US" sz="2800" b="1" dirty="0">
              <a:solidFill>
                <a:srgbClr val="C00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7469175"/>
              </p:ext>
            </p:extLst>
          </p:nvPr>
        </p:nvGraphicFramePr>
        <p:xfrm>
          <a:off x="800100" y="2152037"/>
          <a:ext cx="4495800" cy="150556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52700"/>
                <a:gridCol w="1943100"/>
              </a:tblGrid>
              <a:tr h="501854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No.</a:t>
                      </a:r>
                      <a:r>
                        <a:rPr lang="en-US" sz="1600" b="0" baseline="0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 of </a:t>
                      </a:r>
                      <a:r>
                        <a:rPr lang="en-US" sz="1600" b="0" baseline="0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female</a:t>
                      </a:r>
                      <a:endParaRPr lang="en-US" sz="1600" b="0" dirty="0"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28.57% (20)</a:t>
                      </a:r>
                      <a:endParaRPr lang="en-US" sz="1600" b="0" dirty="0"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1854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No. of </a:t>
                      </a:r>
                      <a:r>
                        <a:rPr lang="en-US" sz="1600" b="0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male</a:t>
                      </a:r>
                      <a:endParaRPr lang="en-US" sz="1600" b="0" dirty="0"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71.43% (50)</a:t>
                      </a:r>
                      <a:endParaRPr lang="en-US" sz="1600" b="0" dirty="0"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1854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Mean age (years)</a:t>
                      </a:r>
                      <a:endParaRPr lang="en-US" sz="1600" b="0" dirty="0"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25.36± 3.06</a:t>
                      </a:r>
                      <a:endParaRPr lang="en-US" sz="1600" b="0" dirty="0"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457200" y="1570038"/>
            <a:ext cx="35814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Times New Roman" pitchFamily="18" charset="0"/>
              </a:rPr>
              <a:t>Demographics</a:t>
            </a:r>
            <a:endParaRPr lang="en-US" sz="2400" b="1" dirty="0">
              <a:solidFill>
                <a:srgbClr val="C00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12047" t="10258"/>
          <a:stretch/>
        </p:blipFill>
        <p:spPr>
          <a:xfrm>
            <a:off x="5638800" y="1981200"/>
            <a:ext cx="3276600" cy="289560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387372"/>
              </p:ext>
            </p:extLst>
          </p:nvPr>
        </p:nvGraphicFramePr>
        <p:xfrm>
          <a:off x="838200" y="4419600"/>
          <a:ext cx="4495800" cy="182880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354943"/>
                <a:gridCol w="2140857"/>
              </a:tblGrid>
              <a:tr h="31400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entury Gothic" panose="020B0502020202020204" pitchFamily="34" charset="0"/>
                          <a:cs typeface="Times New Roman" pitchFamily="18" charset="0"/>
                        </a:rPr>
                        <a:t>Role</a:t>
                      </a:r>
                      <a:endParaRPr lang="en-US" sz="1600" b="1" dirty="0">
                        <a:effectLst/>
                        <a:latin typeface="Century Gothic" panose="020B050202020202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entury Gothic" panose="020B0502020202020204" pitchFamily="34" charset="0"/>
                          <a:cs typeface="Times New Roman" pitchFamily="18" charset="0"/>
                        </a:rPr>
                        <a:t>Mean Frequency</a:t>
                      </a:r>
                      <a:endParaRPr lang="en-US" sz="1600" b="1" dirty="0">
                        <a:effectLst/>
                        <a:latin typeface="Century Gothic" panose="020B050202020202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1400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Century Gothic" panose="020B0502020202020204" pitchFamily="34" charset="0"/>
                          <a:cs typeface="Times New Roman" pitchFamily="18" charset="0"/>
                        </a:rPr>
                        <a:t>Assistant surgeon</a:t>
                      </a:r>
                      <a:endParaRPr lang="en-US" sz="1600" b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Century Gothic" panose="020B0502020202020204" pitchFamily="34" charset="0"/>
                          <a:cs typeface="Times New Roman" pitchFamily="18" charset="0"/>
                        </a:rPr>
                        <a:t>2.5±1.73</a:t>
                      </a:r>
                      <a:endParaRPr lang="en-US" sz="1600" b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1400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Century Gothic" panose="020B0502020202020204" pitchFamily="34" charset="0"/>
                          <a:cs typeface="Times New Roman" pitchFamily="18" charset="0"/>
                        </a:rPr>
                        <a:t>Surgeon</a:t>
                      </a:r>
                      <a:endParaRPr lang="en-US" sz="1600" b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  <a:latin typeface="Century Gothic" panose="020B0502020202020204" pitchFamily="34" charset="0"/>
                          <a:cs typeface="Times New Roman" pitchFamily="18" charset="0"/>
                        </a:rPr>
                        <a:t>2.59±2.41</a:t>
                      </a:r>
                      <a:endParaRPr lang="en-US" sz="1600" b="0">
                        <a:effectLst/>
                        <a:latin typeface="Century Gothic" panose="020B050202020202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1400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err="1">
                          <a:effectLst/>
                          <a:latin typeface="Century Gothic" panose="020B0502020202020204" pitchFamily="34" charset="0"/>
                          <a:cs typeface="Times New Roman" pitchFamily="18" charset="0"/>
                        </a:rPr>
                        <a:t>Anaesthetist</a:t>
                      </a:r>
                      <a:endParaRPr lang="en-US" sz="1600" b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Century Gothic" panose="020B0502020202020204" pitchFamily="34" charset="0"/>
                          <a:cs typeface="Times New Roman" pitchFamily="18" charset="0"/>
                        </a:rPr>
                        <a:t>1.87±1.99</a:t>
                      </a:r>
                      <a:endParaRPr lang="en-US" sz="1600" b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1400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  <a:latin typeface="Century Gothic" panose="020B0502020202020204" pitchFamily="34" charset="0"/>
                          <a:cs typeface="Times New Roman" pitchFamily="18" charset="0"/>
                        </a:rPr>
                        <a:t>Restrainer</a:t>
                      </a:r>
                      <a:endParaRPr lang="en-US" sz="1600" b="0">
                        <a:effectLst/>
                        <a:latin typeface="Century Gothic" panose="020B050202020202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Century Gothic" panose="020B0502020202020204" pitchFamily="34" charset="0"/>
                          <a:cs typeface="Times New Roman" pitchFamily="18" charset="0"/>
                        </a:rPr>
                        <a:t>17±33.47</a:t>
                      </a:r>
                      <a:endParaRPr lang="en-US" sz="1600" b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457200" y="3733800"/>
            <a:ext cx="49530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Times New Roman" pitchFamily="18" charset="0"/>
              </a:rPr>
              <a:t>Frequency of roles </a:t>
            </a:r>
            <a:endParaRPr lang="en-US" sz="2800" b="1" dirty="0">
              <a:solidFill>
                <a:srgbClr val="C00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69875" y="6492875"/>
            <a:ext cx="8797925" cy="365125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University of Nairobi                                 ISO 9001:2008       ‹#›  Certified   http://www.uonbi.ac.ke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51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6137" y="457200"/>
            <a:ext cx="5181600" cy="9445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Times New Roman" pitchFamily="18" charset="0"/>
              </a:rPr>
              <a:t>Incidence rate</a:t>
            </a:r>
            <a:endParaRPr lang="en-US" sz="2800" b="1" dirty="0">
              <a:solidFill>
                <a:srgbClr val="C00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7963891"/>
              </p:ext>
            </p:extLst>
          </p:nvPr>
        </p:nvGraphicFramePr>
        <p:xfrm>
          <a:off x="457200" y="1752600"/>
          <a:ext cx="8305800" cy="37338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495800"/>
                <a:gridCol w="3810000"/>
              </a:tblGrid>
              <a:tr h="37338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Type</a:t>
                      </a:r>
                      <a:r>
                        <a:rPr lang="en-US" sz="1600" b="1" baseline="0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 of injury</a:t>
                      </a:r>
                      <a:endParaRPr lang="en-US" sz="1600" b="1" dirty="0"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Incidence</a:t>
                      </a:r>
                      <a:endParaRPr lang="en-US" sz="1600" b="1" dirty="0"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3380">
                <a:tc>
                  <a:txBody>
                    <a:bodyPr/>
                    <a:lstStyle/>
                    <a:p>
                      <a:r>
                        <a:rPr lang="en-US" sz="1600" b="0" dirty="0" err="1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NSIs</a:t>
                      </a:r>
                      <a:r>
                        <a:rPr lang="en-US" sz="1600" b="0" baseline="0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 injury (n=70)</a:t>
                      </a:r>
                      <a:endParaRPr lang="en-US" sz="1600" b="0" dirty="0"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72.86%  (51)</a:t>
                      </a:r>
                      <a:endParaRPr lang="en-US" sz="1600" b="0" dirty="0"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338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Causes of injury</a:t>
                      </a:r>
                      <a:endParaRPr lang="en-US" sz="1600" b="1" dirty="0"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Percentage</a:t>
                      </a:r>
                      <a:endParaRPr lang="en-US" sz="1600" b="1" dirty="0"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338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Hypodermic</a:t>
                      </a:r>
                      <a:r>
                        <a:rPr lang="en-US" sz="1600" b="0" baseline="0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 needle (n=51)</a:t>
                      </a:r>
                      <a:endParaRPr lang="en-US" sz="1600" b="0" dirty="0"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76.47% (39)</a:t>
                      </a:r>
                      <a:endParaRPr lang="en-US" sz="1600" b="0" dirty="0"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338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Suture needle</a:t>
                      </a:r>
                      <a:r>
                        <a:rPr lang="en-US" sz="1600" b="0" baseline="0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 (n=51)</a:t>
                      </a:r>
                      <a:endParaRPr lang="en-US" sz="1600" b="0" dirty="0"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56.86% (29)</a:t>
                      </a:r>
                      <a:endParaRPr lang="en-US" sz="1600" b="0" dirty="0"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33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Scalpel blade </a:t>
                      </a:r>
                      <a:r>
                        <a:rPr lang="en-US" sz="1600" b="0" baseline="0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(n=51)</a:t>
                      </a:r>
                      <a:endParaRPr lang="en-US" sz="1600" b="0" dirty="0" smtClean="0"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39.22%  (20)</a:t>
                      </a:r>
                      <a:endParaRPr lang="en-US" sz="1600" b="0" dirty="0"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33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Shaving Razor blade</a:t>
                      </a:r>
                      <a:r>
                        <a:rPr lang="en-US" sz="1600" b="0" baseline="0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(n=51)</a:t>
                      </a:r>
                      <a:endParaRPr lang="en-US" sz="1600" b="0" dirty="0" smtClean="0"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19.61% (10)</a:t>
                      </a:r>
                      <a:endParaRPr lang="en-US" sz="1600" b="0" dirty="0"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33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Glass slides </a:t>
                      </a:r>
                      <a:r>
                        <a:rPr lang="en-US" sz="1600" b="0" baseline="0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(n=51)</a:t>
                      </a:r>
                      <a:endParaRPr lang="en-US" sz="1600" b="0" dirty="0" smtClean="0"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13.73% (7)</a:t>
                      </a:r>
                      <a:endParaRPr lang="en-US" sz="1600" b="0" dirty="0"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33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Broken drug bottles </a:t>
                      </a:r>
                      <a:r>
                        <a:rPr lang="en-US" sz="1600" b="0" baseline="0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(n=51)</a:t>
                      </a:r>
                      <a:endParaRPr lang="en-US" sz="1600" b="0" dirty="0" smtClean="0"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9.80% (5)</a:t>
                      </a:r>
                      <a:endParaRPr lang="en-US" sz="1600" b="0" dirty="0"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338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Wire saw</a:t>
                      </a:r>
                      <a:r>
                        <a:rPr lang="en-US" sz="1600" b="0" baseline="0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(n=51)</a:t>
                      </a:r>
                      <a:r>
                        <a:rPr lang="en-US" sz="1600" b="0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 </a:t>
                      </a:r>
                      <a:endParaRPr lang="en-US" sz="1600" b="0" dirty="0"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5.88%</a:t>
                      </a:r>
                      <a:r>
                        <a:rPr lang="en-US" sz="1600" b="0" baseline="0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 (3)</a:t>
                      </a:r>
                      <a:endParaRPr lang="en-US" sz="1600" b="0" dirty="0"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67937" y="5638800"/>
            <a:ext cx="685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latin typeface="Century Gothic" panose="020B0502020202020204" pitchFamily="34" charset="0"/>
                <a:cs typeface="Times New Roman" pitchFamily="18" charset="0"/>
              </a:rPr>
              <a:t>NB:  </a:t>
            </a:r>
            <a:r>
              <a:rPr lang="en-US" sz="1600" i="1" dirty="0" smtClean="0">
                <a:latin typeface="Century Gothic" panose="020B0502020202020204" pitchFamily="34" charset="0"/>
                <a:cs typeface="Times New Roman" pitchFamily="18" charset="0"/>
              </a:rPr>
              <a:t>Total&gt; 100% as a person may have had &gt;1 injury</a:t>
            </a:r>
            <a:endParaRPr lang="en-US" sz="1600" i="1" dirty="0"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24466" y="6477000"/>
            <a:ext cx="8797925" cy="365125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University of Nairobi                                 ISO 9001:2008       ‹#›  Certified   http://www.uonbi.ac.ke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64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85800"/>
            <a:ext cx="6019800" cy="71596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Times New Roman" pitchFamily="18" charset="0"/>
              </a:rPr>
              <a:t>Hypodermic needle injury</a:t>
            </a:r>
            <a:endParaRPr lang="en-US" sz="2400" b="1" dirty="0">
              <a:solidFill>
                <a:srgbClr val="C00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0185902"/>
              </p:ext>
            </p:extLst>
          </p:nvPr>
        </p:nvGraphicFramePr>
        <p:xfrm>
          <a:off x="0" y="1600200"/>
          <a:ext cx="9144000" cy="48006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657600"/>
                <a:gridCol w="5486400"/>
              </a:tblGrid>
              <a:tr h="684109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Mean Frequency</a:t>
                      </a:r>
                      <a:endParaRPr lang="en-US" sz="1600" b="0" dirty="0"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itchFamily="18" charset="0"/>
                        </a:rPr>
                        <a:t>2.5</a:t>
                      </a: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itchFamily="18" charset="0"/>
                        </a:rPr>
                        <a:t>±</a:t>
                      </a:r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itchFamily="18" charset="0"/>
                        </a:rPr>
                        <a:t>1.74</a:t>
                      </a:r>
                      <a:endParaRPr lang="en-US" sz="1600" b="0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en-US" sz="1600" b="0" dirty="0"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9220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Needle contents (n=39)</a:t>
                      </a:r>
                      <a:endParaRPr lang="en-US" sz="1600" dirty="0"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Antibiotic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 (58.97%); Blood (12.82%); </a:t>
                      </a:r>
                      <a:r>
                        <a:rPr lang="en-US" sz="1600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Vaccine (10.26%);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Anesthetic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1600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10.26%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);</a:t>
                      </a:r>
                      <a:endParaRPr lang="en-US" sz="1600" dirty="0" smtClean="0"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  <a:p>
                      <a:r>
                        <a:rPr lang="en-US" sz="1600" baseline="0" dirty="0" err="1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Ivermectin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 (5.13%); 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Hormone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 (2.56%)</a:t>
                      </a:r>
                      <a:endParaRPr lang="en-US" sz="1600" dirty="0"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1806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Procedure at  time of injury (n=39)</a:t>
                      </a:r>
                      <a:endParaRPr lang="en-US" sz="1600" dirty="0"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Drug injection (64.10%);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Recapping</a:t>
                      </a:r>
                      <a:r>
                        <a:rPr lang="en-US" sz="1600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 (28.21%); B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lood sampling (5.13%); Syringe loading (2.56%)</a:t>
                      </a:r>
                      <a:endParaRPr lang="en-US" sz="1600" dirty="0"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180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Immediate side effects (n=39)</a:t>
                      </a:r>
                    </a:p>
                    <a:p>
                      <a:endParaRPr lang="en-US" sz="1600" dirty="0"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Pain (74.36%); Bleeding (61.54%); Swelling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 (15.38%); 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Anaphylaxis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 (2.56%)</a:t>
                      </a:r>
                      <a:endParaRPr lang="en-US" sz="1600" dirty="0"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881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Animal </a:t>
                      </a:r>
                      <a:r>
                        <a:rPr lang="en-US" sz="1600" dirty="0" err="1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spp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 at time of injury </a:t>
                      </a:r>
                      <a:r>
                        <a:rPr lang="en-US" sz="1600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(n=39)</a:t>
                      </a:r>
                    </a:p>
                    <a:p>
                      <a:endParaRPr lang="en-US" sz="1600" dirty="0"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Bovine (64.10%); Feline (25.64%); Canine (5.13%); Porcine (5.13%) </a:t>
                      </a:r>
                      <a:endParaRPr lang="en-US" sz="1600" dirty="0"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4230" y="6492875"/>
            <a:ext cx="8797925" cy="365125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University of Nairobi                                 ISO 9001:2008       ‹#›  Certified   http://www.uonbi.ac.ke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84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0809" y="685800"/>
            <a:ext cx="6400800" cy="685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Times New Roman" pitchFamily="18" charset="0"/>
              </a:rPr>
              <a:t>Suture needle injury</a:t>
            </a:r>
            <a:endParaRPr lang="en-US" sz="2800" b="1" dirty="0">
              <a:solidFill>
                <a:srgbClr val="C00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4132487"/>
              </p:ext>
            </p:extLst>
          </p:nvPr>
        </p:nvGraphicFramePr>
        <p:xfrm>
          <a:off x="457200" y="1676399"/>
          <a:ext cx="8229600" cy="190955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971800"/>
                <a:gridCol w="5257800"/>
              </a:tblGrid>
              <a:tr h="381910">
                <a:tc>
                  <a:txBody>
                    <a:bodyPr/>
                    <a:lstStyle/>
                    <a:p>
                      <a:endParaRPr lang="en-US" sz="1600" dirty="0"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191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Mean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 Frequency</a:t>
                      </a:r>
                      <a:endParaRPr lang="en-US" sz="1600" dirty="0"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effectLst/>
                          <a:latin typeface="Century Gothic" panose="020B0502020202020204" pitchFamily="34" charset="0"/>
                          <a:cs typeface="Times New Roman" pitchFamily="18" charset="0"/>
                        </a:rPr>
                        <a:t>1.59±0.95</a:t>
                      </a:r>
                      <a:endParaRPr lang="en-US" sz="1600" dirty="0"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191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Tissue sutured (n=29)</a:t>
                      </a:r>
                      <a:endParaRPr lang="en-US" sz="1600" dirty="0"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Skin (86.21%); Muscles (13.79%)</a:t>
                      </a:r>
                      <a:endParaRPr lang="en-US" sz="1600" dirty="0"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19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Suture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 n</a:t>
                      </a:r>
                      <a:r>
                        <a:rPr lang="en-US" sz="1600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eedle type (n=29)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Cutting (55.17%); Round bodied (44.83%)</a:t>
                      </a:r>
                      <a:endParaRPr lang="en-US" sz="1600" dirty="0"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19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Animal </a:t>
                      </a:r>
                      <a:r>
                        <a:rPr lang="en-US" sz="1600" dirty="0" err="1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spp</a:t>
                      </a:r>
                      <a:r>
                        <a:rPr lang="en-US" sz="1600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 sutured (n=29)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Canine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 (68.97%); Bovine (27.59%); Feline (3.45%)</a:t>
                      </a:r>
                      <a:endParaRPr lang="en-US" sz="1600" dirty="0"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219200" y="3581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Times New Roman" pitchFamily="18" charset="0"/>
              </a:rPr>
              <a:t>Scalpel blade injury</a:t>
            </a:r>
            <a:endParaRPr lang="en-US" sz="2800" b="1" dirty="0">
              <a:solidFill>
                <a:srgbClr val="C00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3765615"/>
              </p:ext>
            </p:extLst>
          </p:nvPr>
        </p:nvGraphicFramePr>
        <p:xfrm>
          <a:off x="609600" y="4290646"/>
          <a:ext cx="8229600" cy="18542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819400"/>
                <a:gridCol w="5410200"/>
              </a:tblGrid>
              <a:tr h="370840">
                <a:tc>
                  <a:txBody>
                    <a:bodyPr/>
                    <a:lstStyle/>
                    <a:p>
                      <a:endParaRPr lang="en-US" sz="1600" dirty="0"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Mean frequency</a:t>
                      </a:r>
                      <a:endParaRPr lang="en-US" sz="1600" dirty="0"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effectLst/>
                          <a:latin typeface="Century Gothic" panose="020B0502020202020204" pitchFamily="34" charset="0"/>
                          <a:cs typeface="Times New Roman" pitchFamily="18" charset="0"/>
                        </a:rPr>
                        <a:t>1.35±0.88</a:t>
                      </a:r>
                      <a:endParaRPr lang="en-US" sz="1600" dirty="0"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Blade Handle (n=20)</a:t>
                      </a:r>
                      <a:endParaRPr lang="en-US" sz="1600" dirty="0"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Present (55%); Absent (45%)</a:t>
                      </a:r>
                      <a:endParaRPr lang="en-US" sz="1600" dirty="0"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Tissues incised (n=20)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Skin (65%); Muscle (25%); Skin shaving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 (10%)</a:t>
                      </a:r>
                      <a:endParaRPr lang="en-US" sz="1600" dirty="0"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Animal </a:t>
                      </a:r>
                      <a:r>
                        <a:rPr lang="en-US" sz="1600" dirty="0" err="1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spp</a:t>
                      </a:r>
                      <a:r>
                        <a:rPr lang="en-US" sz="1600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 incised (n=20)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Bovine (50%); Canine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 (50%)</a:t>
                      </a:r>
                      <a:endParaRPr lang="en-US" sz="1600" dirty="0"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69875" y="6492875"/>
            <a:ext cx="8797925" cy="365125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University of Nairobi                                 ISO 9001:2008       ‹#›  Certified   http://www.uonbi.ac.ke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58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135</TotalTime>
  <Words>969</Words>
  <Application>Microsoft Office PowerPoint</Application>
  <PresentationFormat>On-screen Show (4:3)</PresentationFormat>
  <Paragraphs>112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Waveform</vt:lpstr>
      <vt:lpstr>Needlestick and Sharps Injuries (NSIs) among final year Bachelor of Veterinary Medicine Students at The University of Nairobi</vt:lpstr>
      <vt:lpstr>Introduction</vt:lpstr>
      <vt:lpstr>PowerPoint Presentation</vt:lpstr>
      <vt:lpstr>PowerPoint Presentation</vt:lpstr>
      <vt:lpstr>Methodology</vt:lpstr>
      <vt:lpstr>Results and Discussion</vt:lpstr>
      <vt:lpstr>Incidence rate</vt:lpstr>
      <vt:lpstr>Hypodermic needle injury</vt:lpstr>
      <vt:lpstr>Suture needle injury</vt:lpstr>
      <vt:lpstr>Perception of risks</vt:lpstr>
      <vt:lpstr>Conclusion</vt:lpstr>
      <vt:lpstr>Recommendations</vt:lpstr>
      <vt:lpstr>Acknowledgement I wish to acknowledge the faculty of veterinary, University of Nairobi, medicine who gave us the permission to interview the final year vet students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Web Communications</dc:creator>
  <cp:lastModifiedBy>ruth</cp:lastModifiedBy>
  <cp:revision>56</cp:revision>
  <dcterms:created xsi:type="dcterms:W3CDTF">2012-07-02T07:54:23Z</dcterms:created>
  <dcterms:modified xsi:type="dcterms:W3CDTF">2017-03-27T05:16:11Z</dcterms:modified>
</cp:coreProperties>
</file>