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58" r:id="rId5"/>
    <p:sldId id="260" r:id="rId6"/>
    <p:sldId id="273" r:id="rId7"/>
    <p:sldId id="261" r:id="rId8"/>
    <p:sldId id="274" r:id="rId9"/>
    <p:sldId id="264" r:id="rId10"/>
    <p:sldId id="266" r:id="rId11"/>
    <p:sldId id="267" r:id="rId12"/>
    <p:sldId id="269" r:id="rId13"/>
    <p:sldId id="271" r:id="rId14"/>
    <p:sldId id="27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Gender</a:t>
            </a:r>
          </a:p>
        </c:rich>
      </c:tx>
      <c:layout>
        <c:manualLayout>
          <c:xMode val="edge"/>
          <c:yMode val="edge"/>
          <c:x val="0.36167344706911636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Age (years)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all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70AD47"/>
                </a:solidFill>
                <a:round/>
              </a:ln>
              <a:effectLst>
                <a:outerShdw blurRad="50800" dist="38100" dir="2700000" algn="tl" rotWithShape="0">
                  <a:srgbClr val="70AD47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pre!$J$14:$M$14</c:f>
              <c:strCache>
                <c:ptCount val="4"/>
                <c:pt idx="0">
                  <c:v>&lt;3 years</c:v>
                </c:pt>
                <c:pt idx="1">
                  <c:v>4 years</c:v>
                </c:pt>
                <c:pt idx="2">
                  <c:v>5 years</c:v>
                </c:pt>
                <c:pt idx="3">
                  <c:v>6 years</c:v>
                </c:pt>
              </c:strCache>
            </c:strRef>
          </c:cat>
          <c:val>
            <c:numRef>
              <c:f>pre!$J$15:$M$15</c:f>
              <c:numCache>
                <c:formatCode>0.00%</c:formatCode>
                <c:ptCount val="4"/>
                <c:pt idx="0">
                  <c:v>0.113</c:v>
                </c:pt>
                <c:pt idx="1">
                  <c:v>0.26300000000000001</c:v>
                </c:pt>
                <c:pt idx="2">
                  <c:v>0.27500000000000002</c:v>
                </c:pt>
                <c:pt idx="3">
                  <c:v>0.35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Gender</a:t>
            </a:r>
          </a:p>
        </c:rich>
      </c:tx>
      <c:layout>
        <c:manualLayout>
          <c:xMode val="edge"/>
          <c:yMode val="edge"/>
          <c:x val="0.36167344706911636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70AD47"/>
                </a:solidFill>
                <a:round/>
              </a:ln>
              <a:effectLst>
                <a:outerShdw blurRad="50800" dist="38100" dir="2700000" algn="tl" rotWithShape="0">
                  <a:srgbClr val="70AD47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pre!$B$14:$C$14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pre!$B$15:$C$15</c:f>
              <c:numCache>
                <c:formatCode>0.0%</c:formatCode>
                <c:ptCount val="2"/>
                <c:pt idx="0">
                  <c:v>0.51200000000000001</c:v>
                </c:pt>
                <c:pt idx="1">
                  <c:v>0.48799999999999999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222222222222221E-2"/>
          <c:y val="4.6296296296296294E-2"/>
          <c:w val="0.93888888888888888"/>
          <c:h val="0.898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'prevelance pre term'!$B$6:$C$6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'prevelance pre term'!$B$7:$C$7</c:f>
              <c:numCache>
                <c:formatCode>General</c:formatCode>
                <c:ptCount val="2"/>
                <c:pt idx="0">
                  <c:v>47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'prevelance pre term'!$B$6:$C$6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'prevelance pre term'!$B$8:$C$8</c:f>
              <c:numCache>
                <c:formatCode>General</c:formatCode>
                <c:ptCount val="2"/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'prevelance pre term'!$I$6:$L$6</c:f>
              <c:strCache>
                <c:ptCount val="4"/>
                <c:pt idx="0">
                  <c:v>&lt;3 years</c:v>
                </c:pt>
                <c:pt idx="1">
                  <c:v>4 years</c:v>
                </c:pt>
                <c:pt idx="2">
                  <c:v>5 years</c:v>
                </c:pt>
                <c:pt idx="3">
                  <c:v>6 years</c:v>
                </c:pt>
              </c:strCache>
            </c:strRef>
          </c:cat>
          <c:val>
            <c:numRef>
              <c:f>'prevelance pre term'!$I$7:$L$7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19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'prevelance pre term'!$I$6:$L$6</c:f>
              <c:strCache>
                <c:ptCount val="4"/>
                <c:pt idx="0">
                  <c:v>&lt;3 years</c:v>
                </c:pt>
                <c:pt idx="1">
                  <c:v>4 years</c:v>
                </c:pt>
                <c:pt idx="2">
                  <c:v>5 years</c:v>
                </c:pt>
                <c:pt idx="3">
                  <c:v>6 years</c:v>
                </c:pt>
              </c:strCache>
            </c:strRef>
          </c:cat>
          <c:val>
            <c:numRef>
              <c:f>'prevelance pre term'!$I$8:$L$8</c:f>
              <c:numCache>
                <c:formatCode>0%</c:formatCode>
                <c:ptCount val="4"/>
                <c:pt idx="0">
                  <c:v>6.25E-2</c:v>
                </c:pt>
                <c:pt idx="1">
                  <c:v>0.1125</c:v>
                </c:pt>
                <c:pt idx="2">
                  <c:v>0.23749999999999999</c:v>
                </c:pt>
                <c:pt idx="3">
                  <c:v>0.58750000000000002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'post treatment'!$B$5:$C$5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'post treatment'!$B$6:$C$6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'post treatment'!$B$5:$C$5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'post treatment'!$B$7:$C$7</c:f>
              <c:numCache>
                <c:formatCode>0%</c:formatCode>
                <c:ptCount val="2"/>
                <c:pt idx="0">
                  <c:v>0.81818181818181823</c:v>
                </c:pt>
                <c:pt idx="1">
                  <c:v>0.18181818181818182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0277777777777783"/>
                  <c:y val="-2.777777777777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777777777777777"/>
                  <c:y val="-3.70370370370370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'post treatment'!$L$7:$O$7</c:f>
              <c:strCache>
                <c:ptCount val="4"/>
                <c:pt idx="0">
                  <c:v>&lt;3 years</c:v>
                </c:pt>
                <c:pt idx="1">
                  <c:v>4 years</c:v>
                </c:pt>
                <c:pt idx="2">
                  <c:v>5 years</c:v>
                </c:pt>
                <c:pt idx="3">
                  <c:v>6 years</c:v>
                </c:pt>
              </c:strCache>
            </c:strRef>
          </c:cat>
          <c:val>
            <c:numRef>
              <c:f>'post treatment'!$L$8:$O$8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'post treatment'!$L$7:$O$7</c:f>
              <c:strCache>
                <c:ptCount val="4"/>
                <c:pt idx="0">
                  <c:v>&lt;3 years</c:v>
                </c:pt>
                <c:pt idx="1">
                  <c:v>4 years</c:v>
                </c:pt>
                <c:pt idx="2">
                  <c:v>5 years</c:v>
                </c:pt>
                <c:pt idx="3">
                  <c:v>6 years</c:v>
                </c:pt>
              </c:strCache>
            </c:strRef>
          </c:cat>
          <c:val>
            <c:numRef>
              <c:f>'post treatment'!$L$9:$O$9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0.18181818181818182</c:v>
                </c:pt>
                <c:pt idx="3">
                  <c:v>0.81818181818181823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2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7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92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5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1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AA5D-36FF-4BAE-B708-5AEBD2F16B01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DF7B06-E35B-4AAA-AE0D-9323FEE3F6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957" y="592202"/>
            <a:ext cx="8177870" cy="1320800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6</a:t>
            </a:r>
            <a:r>
              <a:rPr lang="en-US" sz="31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sz="3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EAST AFRICA HEALTH RESEARCH  COMMISSION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00415" y="1665962"/>
            <a:ext cx="10108506" cy="4872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Prevalence and Intensity of Urinary Schistosomiasis in Pre-school age children pre-post treatment with Praziquantel of Kwale County, Kenya</a:t>
            </a:r>
          </a:p>
          <a:p>
            <a:pPr marL="0" indent="0" algn="ctr">
              <a:buNone/>
            </a:pPr>
            <a:endParaRPr lang="en-US" sz="17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17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Bridget </a:t>
            </a:r>
            <a:r>
              <a:rPr lang="en-US" sz="1700" b="1" dirty="0">
                <a:solidFill>
                  <a:srgbClr val="000099"/>
                </a:solidFill>
                <a:latin typeface="Century Gothic" panose="020B0502020202020204" pitchFamily="34" charset="0"/>
              </a:rPr>
              <a:t>W. </a:t>
            </a:r>
            <a:r>
              <a:rPr lang="en-US" sz="1700" b="1" dirty="0" err="1" smtClean="0">
                <a:solidFill>
                  <a:srgbClr val="000099"/>
                </a:solidFill>
                <a:latin typeface="Century Gothic" panose="020B0502020202020204" pitchFamily="34" charset="0"/>
              </a:rPr>
              <a:t>Kimani</a:t>
            </a:r>
            <a:r>
              <a:rPr lang="en-US" sz="1700" b="1" dirty="0" smtClean="0">
                <a:solidFill>
                  <a:srgbClr val="000099"/>
                </a:solidFill>
                <a:latin typeface="Century Gothic" panose="020B0502020202020204" pitchFamily="34" charset="0"/>
              </a:rPr>
              <a:t> </a:t>
            </a:r>
            <a:endParaRPr lang="en-US" sz="1700" b="1" dirty="0" smtClean="0">
              <a:solidFill>
                <a:srgbClr val="000099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Co-Investigators: Paul M. Ng’ang’a³, Amos Mbugua</a:t>
            </a:r>
            <a:r>
              <a:rPr lang="en-US" sz="1600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Jimmy H. </a:t>
            </a:r>
            <a:r>
              <a:rPr lang="en-US" sz="16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Kihara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US" sz="1600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US" sz="1600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Doris W. Njomo²</a:t>
            </a:r>
          </a:p>
          <a:p>
            <a:pPr marL="0" indent="0" algn="just">
              <a:buNone/>
            </a:pPr>
            <a:endParaRPr lang="en-US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Centre for Microbiology Research (CMR), Kenya Medical Research Institute (KEMRI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Eastern and Southern Africa Centre of International Parasite Control (ESACIPAC), Kenya Medical Research Institute (KEMRI)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Division of Vector Borne Diseases &amp; Neglected Tropical Diseases (DVBD-NTD), Ministry of Health, 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en-US" sz="16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Jomo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Kenyatta University of Agriculture and Technology (JKUAT)</a:t>
            </a:r>
          </a:p>
          <a:p>
            <a:pPr marL="0" indent="0" algn="ctr">
              <a:buNone/>
            </a:pP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04" y="138843"/>
            <a:ext cx="1440493" cy="111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6" y="263047"/>
            <a:ext cx="1315931" cy="9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5678"/>
            <a:ext cx="8596668" cy="93945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Characteristics of enrolled children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7618985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3189668"/>
              </p:ext>
            </p:extLst>
          </p:nvPr>
        </p:nvGraphicFramePr>
        <p:xfrm>
          <a:off x="5089525" y="1841326"/>
          <a:ext cx="4693302" cy="420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40792"/>
              </p:ext>
            </p:extLst>
          </p:nvPr>
        </p:nvGraphicFramePr>
        <p:xfrm>
          <a:off x="309463" y="2229633"/>
          <a:ext cx="4157663" cy="356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80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3" y="445477"/>
            <a:ext cx="9730152" cy="95743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Prevelance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of </a:t>
            </a:r>
            <a:r>
              <a:rPr lang="en-US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S. </a:t>
            </a:r>
            <a:r>
              <a:rPr lang="en-US" sz="28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haemotobium</a:t>
            </a:r>
            <a:r>
              <a:rPr lang="en-US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post-treatment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63" y="1524000"/>
            <a:ext cx="4626905" cy="59289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Gender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402914"/>
            <a:ext cx="4185618" cy="61377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Age (years)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8734061"/>
              </p:ext>
            </p:extLst>
          </p:nvPr>
        </p:nvGraphicFramePr>
        <p:xfrm>
          <a:off x="234950" y="2116138"/>
          <a:ext cx="4625975" cy="392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34510961"/>
              </p:ext>
            </p:extLst>
          </p:nvPr>
        </p:nvGraphicFramePr>
        <p:xfrm>
          <a:off x="5087937" y="2116138"/>
          <a:ext cx="4732467" cy="392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6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800"/>
            <a:ext cx="9542585" cy="1101968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Prevalence of </a:t>
            </a:r>
            <a:r>
              <a:rPr lang="en-US" sz="31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S. </a:t>
            </a:r>
            <a:r>
              <a:rPr lang="en-US" sz="3100" b="1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haematobium</a:t>
            </a:r>
            <a:r>
              <a:rPr lang="en-US" sz="31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3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infection after </a:t>
            </a:r>
            <a:r>
              <a:rPr lang="en-US" sz="3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treatment</a:t>
            </a:r>
            <a:br>
              <a:rPr lang="en-US" sz="3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US" sz="40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Calibri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665961"/>
            <a:ext cx="4556569" cy="563671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Gender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753644"/>
            <a:ext cx="4185618" cy="475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Age group (years)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691875"/>
              </p:ext>
            </p:extLst>
          </p:nvPr>
        </p:nvGraphicFramePr>
        <p:xfrm>
          <a:off x="304800" y="2041524"/>
          <a:ext cx="4556125" cy="429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6281591"/>
              </p:ext>
            </p:extLst>
          </p:nvPr>
        </p:nvGraphicFramePr>
        <p:xfrm>
          <a:off x="5087938" y="2462212"/>
          <a:ext cx="5271087" cy="396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58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070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CONCLUSION &amp; RECOMMENDATION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16898"/>
            <a:ext cx="8596668" cy="4058433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Pre-school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children represent a high risk group for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schistosomiasis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should be included in population treatment programs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7995"/>
            <a:ext cx="8596668" cy="123911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Acknowledgements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973" y="764500"/>
            <a:ext cx="1607217" cy="1604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20" y="1065160"/>
            <a:ext cx="2297078" cy="1541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1251" y="3222905"/>
            <a:ext cx="5799551" cy="230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987" y="3473707"/>
            <a:ext cx="2267211" cy="14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48" y="350729"/>
            <a:ext cx="8555278" cy="64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0313"/>
            <a:ext cx="8596668" cy="68893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INTRODUCTION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01250"/>
            <a:ext cx="9080441" cy="5987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Epidemiology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Human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Schistosomiasis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a major yet neglected public health problem caused by trematodes of the genus Schistosoma. </a:t>
            </a: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estimated 243 million people are affected globally, with 85% of these cases living in Sub-Saharan Africa, including Kenya, where nearly 6 million people are infected and an additional 15 million are at high risk of infection particularly in endemic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areas.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2580363"/>
            <a:ext cx="7978153" cy="40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0521"/>
            <a:ext cx="8596668" cy="56367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Introduction Cont’d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14192"/>
            <a:ext cx="9481274" cy="571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Transmission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3" y="1493352"/>
            <a:ext cx="3832965" cy="4481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7" y="1493352"/>
            <a:ext cx="4443905" cy="44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1355"/>
            <a:ext cx="8596668" cy="4952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Introduction Cont’d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02082"/>
            <a:ext cx="8596668" cy="57118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Clinical presentation</a:t>
            </a:r>
          </a:p>
          <a:p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ncubation 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period is typically 14–84 days for acute </a:t>
            </a:r>
            <a:r>
              <a:rPr lang="en-US" sz="1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schistosomiasis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 (Katayama </a:t>
            </a:r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syndrome).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Chronic 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infection can remain asymptomatic for years</a:t>
            </a:r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Penetration 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of </a:t>
            </a:r>
            <a:r>
              <a:rPr lang="en-US" sz="1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US" sz="19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ercariae</a:t>
            </a:r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can be associated with a rash that develops within hours or up to a week after contaminated water exposures. </a:t>
            </a:r>
            <a:endParaRPr lang="en-US" sz="1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Acute </a:t>
            </a:r>
            <a:r>
              <a:rPr lang="en-US" sz="1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schistosomiasis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 is characterized by fever, headache, myalgia, diarrhea, and respiratory symptoms. Eosinophilia is present, as well as often painful hepatomegaly or splenomegaly.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Diagnosis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Microscopic 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identification of parasite eggs in stool (</a:t>
            </a:r>
            <a:r>
              <a:rPr lang="en-US" sz="1900" i="1" dirty="0">
                <a:solidFill>
                  <a:schemeClr val="tx1"/>
                </a:solidFill>
                <a:latin typeface="Century Gothic" panose="020B0502020202020204" pitchFamily="34" charset="0"/>
              </a:rPr>
              <a:t>S. </a:t>
            </a:r>
            <a:r>
              <a:rPr lang="en-US" sz="19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mansoni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 or </a:t>
            </a:r>
            <a:r>
              <a:rPr lang="en-US" sz="1900" i="1" dirty="0">
                <a:solidFill>
                  <a:schemeClr val="tx1"/>
                </a:solidFill>
                <a:latin typeface="Century Gothic" panose="020B0502020202020204" pitchFamily="34" charset="0"/>
              </a:rPr>
              <a:t>S. </a:t>
            </a:r>
            <a:r>
              <a:rPr lang="en-US" sz="19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japonicum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) or urine (</a:t>
            </a:r>
            <a:r>
              <a:rPr lang="en-US" sz="1900" i="1" dirty="0">
                <a:solidFill>
                  <a:schemeClr val="tx1"/>
                </a:solidFill>
                <a:latin typeface="Century Gothic" panose="020B0502020202020204" pitchFamily="34" charset="0"/>
              </a:rPr>
              <a:t>S. </a:t>
            </a:r>
            <a:r>
              <a:rPr lang="en-US" sz="19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haematobium</a:t>
            </a:r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).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Serologic tests are useful to diagnose light infections where egg shedding may not be consistent in travelers and in others who have not had </a:t>
            </a:r>
            <a:r>
              <a:rPr lang="en-US" sz="1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schistosomiasis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 previously.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3047"/>
            <a:ext cx="8596668" cy="6388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Introduction Cont’d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77445"/>
            <a:ext cx="8854973" cy="54864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Treatment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Praziquantel is used to treat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schistosomiasis</a:t>
            </a:r>
            <a:endParaRPr lang="en-US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It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most effective against adult forms of the parasite and requires an immune response to the adult worm to be fully effective.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Prevention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No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vaccines for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preventing infection are available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Preventive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measures are primarily avoiding wading, swimming, or other contact with freshwater in disease-endemic countries.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Recommended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strategy to control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schistosomiasis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is preventive chemotherapy.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Emphasis is placed on school-aged children but pre-school children are excluded from population treatment programs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3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099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HYPOTHESIS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459" y="1728592"/>
            <a:ext cx="6839211" cy="3945699"/>
          </a:xfrm>
        </p:spPr>
        <p:txBody>
          <a:bodyPr/>
          <a:lstStyle/>
          <a:p>
            <a:pPr algn="just">
              <a:lnSpc>
                <a:spcPct val="3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high endemic areas, preschool-aged children are also at risk, and hence require treatment with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praziquantel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(PZQ).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5364"/>
            <a:ext cx="2868459" cy="59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5364"/>
            <a:ext cx="6988595" cy="65135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METHODS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9868"/>
            <a:ext cx="8596668" cy="54112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This study adopted a mixed methods study design combining descriptive explanatory research strategies. It was conducted in Kwale County, which is an administrative county in the Coast Region of Kenya.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total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of 400 pre-school aged children (≤ 72 months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were enrolled after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consent by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parents/guardians.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Urine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samples were obtained from all assenting selected children between 10 a.m. and 2 p.m.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This was carried out before treatment and 5 weeks after treatment with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praziquantel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crushed and mixed with fruit juice, administered at a dose of 40mg/kg by the community health extension worker (CHEW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5782"/>
            <a:ext cx="8278776" cy="76408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Methods Cont’d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2707"/>
            <a:ext cx="8596668" cy="5073041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Urine was mixed and a duplicate 10 ml aliquot of urine was filtered through 15-mm polycarbonate filters, placed on a labeled slide and a drop of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Lugol’s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solution added.</a:t>
            </a:r>
          </a:p>
          <a:p>
            <a:pPr>
              <a:lnSpc>
                <a:spcPct val="2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They were then examined under a microscope within 6 hours and the mean counts of the two filters recorded and expressed as eggs per 10ml urine.</a:t>
            </a:r>
          </a:p>
          <a:p>
            <a:pPr>
              <a:lnSpc>
                <a:spcPct val="250000"/>
              </a:lnSpc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Three intensity categories were assigned as follows: negative for no detectable eggs; light for 1–49 eggs/10 ml urine; or heavy for ≥ 50 eggs/10 ml urine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5469"/>
            <a:ext cx="8596668" cy="8392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RESULTS</a:t>
            </a:r>
            <a:endParaRPr 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4920"/>
            <a:ext cx="8596668" cy="5386191"/>
          </a:xfrm>
        </p:spPr>
        <p:txBody>
          <a:bodyPr>
            <a:no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buSzTx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The overall pre-treatment prevalence of </a:t>
            </a:r>
            <a:r>
              <a:rPr lang="en-US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S. </a:t>
            </a:r>
            <a:r>
              <a:rPr lang="en-US" sz="16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haematobium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infections was 20.0% (95% confidence interval (CI) 16.4% - 24.2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%).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SzTx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overall post-treatment prevalence of </a:t>
            </a:r>
            <a:r>
              <a:rPr lang="en-US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S. </a:t>
            </a:r>
            <a:r>
              <a:rPr lang="en-US" sz="16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haematobium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infections was 2.8% (95% confidence interval (CI) 1.5% - 4.9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%).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SzTx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Prevalence was higher in boys 22.9% (95%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(CI)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17.7%-29.2%) when compared to girls 16.9 %( 95%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(CI)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12.3%-22.8%). 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SzTx/>
              <a:buFont typeface="Century Gothic" panose="020B0502020202020204" pitchFamily="34" charset="0"/>
              <a:buChar char="►"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Pre-treatment intensity with </a:t>
            </a:r>
            <a:r>
              <a:rPr lang="en-US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S. </a:t>
            </a:r>
            <a:r>
              <a:rPr lang="en-US" sz="1600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haematobium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was </a:t>
            </a:r>
            <a:r>
              <a:rPr lang="en-US" sz="1600" dirty="0" smtClean="0">
                <a:latin typeface="Century Gothic" panose="020B0502020202020204" pitchFamily="34" charset="0"/>
              </a:rPr>
              <a:t>51.3</a:t>
            </a:r>
            <a:r>
              <a:rPr lang="en-US" sz="1600" dirty="0" smtClean="0">
                <a:latin typeface="Century Gothic" panose="020B0502020202020204" pitchFamily="34" charset="0"/>
                <a:cs typeface="Times New Roman"/>
              </a:rPr>
              <a:t>%;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heavy intensity of infection (≥50 eggs/10 ml urine), whereas </a:t>
            </a:r>
            <a:r>
              <a:rPr lang="en-US" sz="1600" dirty="0" smtClean="0">
                <a:latin typeface="Century Gothic" panose="020B0502020202020204" pitchFamily="34" charset="0"/>
              </a:rPr>
              <a:t>48.8</a:t>
            </a:r>
            <a:r>
              <a:rPr lang="en-US" sz="1600" dirty="0" smtClean="0">
                <a:latin typeface="Century Gothic" panose="020B0502020202020204" pitchFamily="34" charset="0"/>
                <a:cs typeface="Times New Roman"/>
              </a:rPr>
              <a:t>%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had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light intensity of infection (1–49 eggs/10 ml urine). </a:t>
            </a:r>
            <a:endParaRPr lang="en-US" sz="1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20000"/>
              </a:spcBef>
              <a:buSzTx/>
              <a:buFont typeface="Century Gothic" panose="020B0502020202020204" pitchFamily="34" charset="0"/>
              <a:buChar char="►"/>
            </a:pP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After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treatment with </a:t>
            </a:r>
            <a:r>
              <a:rPr lang="en-US" sz="16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praziquantel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, ten children were found to have an infection of low intensity. The reductions in the intensities of the infection was significant even when the analysis was stratified by sex and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age. 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43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839</Words>
  <Application>Microsoft Office PowerPoint</Application>
  <PresentationFormat>Grand écran</PresentationFormat>
  <Paragraphs>81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Trebuchet MS</vt:lpstr>
      <vt:lpstr>Wingdings 3</vt:lpstr>
      <vt:lpstr>Facet</vt:lpstr>
      <vt:lpstr>THE 6TH EAST AFRICA HEALTH RESEARCH  COMMISSION</vt:lpstr>
      <vt:lpstr>INTRODUCTION</vt:lpstr>
      <vt:lpstr>Introduction Cont’d</vt:lpstr>
      <vt:lpstr>Introduction Cont’d</vt:lpstr>
      <vt:lpstr>Introduction Cont’d</vt:lpstr>
      <vt:lpstr>HYPOTHESIS</vt:lpstr>
      <vt:lpstr>METHODS</vt:lpstr>
      <vt:lpstr>Methods Cont’d</vt:lpstr>
      <vt:lpstr>RESULTS</vt:lpstr>
      <vt:lpstr>Characteristics of enrolled children</vt:lpstr>
      <vt:lpstr>Prevelance of S. haemotobium post-treatment</vt:lpstr>
      <vt:lpstr>Prevalence of S. haematobium infection after treatment  </vt:lpstr>
      <vt:lpstr>CONCLUSION &amp; RECOMMENDATION</vt:lpstr>
      <vt:lpstr>Acknowledgements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6th East Africa Health Research  Commission</dc:title>
  <dc:creator>user</dc:creator>
  <cp:lastModifiedBy>GERSON-PC</cp:lastModifiedBy>
  <cp:revision>34</cp:revision>
  <dcterms:created xsi:type="dcterms:W3CDTF">2017-02-17T10:19:19Z</dcterms:created>
  <dcterms:modified xsi:type="dcterms:W3CDTF">2017-03-29T12:23:51Z</dcterms:modified>
</cp:coreProperties>
</file>