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" initials="MSB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C6B"/>
    <a:srgbClr val="F00E57"/>
    <a:srgbClr val="555654"/>
    <a:srgbClr val="929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4" autoAdjust="0"/>
    <p:restoredTop sz="92319" autoAdjust="0"/>
  </p:normalViewPr>
  <p:slideViewPr>
    <p:cSldViewPr>
      <p:cViewPr>
        <p:scale>
          <a:sx n="77" d="100"/>
          <a:sy n="77" d="100"/>
        </p:scale>
        <p:origin x="-21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4835-6F04-4FFA-99A2-4AAA9E47A9E6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262B-F9FE-4F21-B2CF-E734764E2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ili_transpar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3657600"/>
          </a:xfrm>
          <a:ln w="38100">
            <a:noFill/>
          </a:ln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555654"/>
                </a:solidFill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9800" y="5943600"/>
            <a:ext cx="6934200" cy="838200"/>
          </a:xfrm>
          <a:solidFill>
            <a:srgbClr val="212C6B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author(s)</a:t>
            </a:r>
          </a:p>
        </p:txBody>
      </p:sp>
      <p:pic>
        <p:nvPicPr>
          <p:cNvPr id="12" name="Picture 11" descr="KCRI_logo_cut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973538"/>
            <a:ext cx="2057400" cy="808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342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li_transpar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555654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6031706"/>
            <a:ext cx="6934200" cy="750094"/>
          </a:xfrm>
          <a:solidFill>
            <a:srgbClr val="212C6B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KCRI_logo_cut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973538"/>
            <a:ext cx="2057400" cy="808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1">
                <a:latin typeface="Century Gothic" pitchFamily="34" charset="0"/>
              </a:defRPr>
            </a:lvl1pPr>
            <a:lvl2pPr>
              <a:defRPr sz="1600" b="1">
                <a:latin typeface="Century Gothic" pitchFamily="34" charset="0"/>
              </a:defRPr>
            </a:lvl2pPr>
            <a:lvl3pPr>
              <a:defRPr sz="2000" b="1"/>
            </a:lvl3pPr>
            <a:lvl4pPr>
              <a:defRPr sz="1800" b="1"/>
            </a:lvl4pPr>
            <a:lvl5pPr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latin typeface="Century Gothic" pitchFamily="34" charset="0"/>
              </a:defRPr>
            </a:lvl1pPr>
            <a:lvl2pPr>
              <a:defRPr sz="1600" b="1">
                <a:latin typeface="Century Gothic" pitchFamily="34" charset="0"/>
              </a:defRPr>
            </a:lvl2pPr>
            <a:lvl3pPr>
              <a:defRPr sz="2000" b="1">
                <a:latin typeface="Century Gothic" pitchFamily="34" charset="0"/>
              </a:defRPr>
            </a:lvl3pPr>
            <a:lvl4pPr>
              <a:defRPr sz="1800" b="1">
                <a:latin typeface="Century Gothic" pitchFamily="34" charset="0"/>
              </a:defRPr>
            </a:lvl4pPr>
            <a:lvl5pPr>
              <a:defRPr sz="1800" b="1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>
                <a:latin typeface="Century Gothic" pitchFamily="34" charset="0"/>
              </a:defRPr>
            </a:lvl1pPr>
            <a:lvl2pPr>
              <a:defRPr sz="2000" b="1">
                <a:latin typeface="Century Gothic" pitchFamily="34" charset="0"/>
              </a:defRPr>
            </a:lvl2pPr>
            <a:lvl3pPr>
              <a:defRPr sz="1800" b="1">
                <a:latin typeface="Century Gothic" pitchFamily="34" charset="0"/>
              </a:defRPr>
            </a:lvl3pPr>
            <a:lvl4pPr>
              <a:defRPr sz="1600" b="1">
                <a:latin typeface="Century Gothic" pitchFamily="34" charset="0"/>
              </a:defRPr>
            </a:lvl4pPr>
            <a:lvl5pPr>
              <a:defRPr sz="1600" b="1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>
                <a:latin typeface="Century Gothic" pitchFamily="34" charset="0"/>
              </a:defRPr>
            </a:lvl1pPr>
            <a:lvl2pPr>
              <a:defRPr sz="2000" b="1">
                <a:latin typeface="Century Gothic" pitchFamily="34" charset="0"/>
              </a:defRPr>
            </a:lvl2pPr>
            <a:lvl3pPr>
              <a:defRPr sz="1800" b="1">
                <a:latin typeface="Century Gothic" pitchFamily="34" charset="0"/>
              </a:defRPr>
            </a:lvl3pPr>
            <a:lvl4pPr>
              <a:defRPr sz="1600" b="1">
                <a:latin typeface="Century Gothic" pitchFamily="34" charset="0"/>
              </a:defRPr>
            </a:lvl4pPr>
            <a:lvl5pPr>
              <a:defRPr sz="1600" b="1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800" b="1">
                <a:latin typeface="Century Gothic" pitchFamily="34" charset="0"/>
              </a:defRPr>
            </a:lvl1pPr>
          </a:lstStyle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800" b="1"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 b="1">
                <a:latin typeface="Century Gothic" pitchFamily="34" charset="0"/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2.jpeg"/><Relationship Id="rId13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2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0AA963F-5048-4E04-9E7B-1A15D817FAB8}" type="datetimeFigureOut">
              <a:rPr lang="en-US" smtClean="0"/>
              <a:pPr/>
              <a:t>3/30/17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1066800"/>
            <a:ext cx="8458200" cy="76200"/>
          </a:xfrm>
          <a:prstGeom prst="rect">
            <a:avLst/>
          </a:prstGeom>
          <a:solidFill>
            <a:srgbClr val="212C6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>
            <a:extLst/>
          </a:lstStyle>
          <a:p>
            <a:pPr algn="ctr"/>
            <a:endParaRPr kumimoji="0" lang="en-US" b="1" dirty="0">
              <a:solidFill>
                <a:srgbClr val="212C6B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577850" cy="76200"/>
          </a:xfrm>
          <a:prstGeom prst="rect">
            <a:avLst/>
          </a:prstGeom>
          <a:solidFill>
            <a:srgbClr val="9296A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>
            <a:extLst/>
          </a:lstStyle>
          <a:p>
            <a:pPr algn="ctr"/>
            <a:endParaRPr kumimoji="0" lang="en-US" b="1">
              <a:latin typeface="Century Gothic" pitchFamily="34" charset="0"/>
            </a:endParaRPr>
          </a:p>
        </p:txBody>
      </p:sp>
      <p:pic>
        <p:nvPicPr>
          <p:cNvPr id="13" name="Picture 12" descr="KCRI_logo_cut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62493"/>
            <a:ext cx="2209800" cy="868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212C6B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b="1" kern="1200">
          <a:solidFill>
            <a:srgbClr val="212C6B"/>
          </a:solidFill>
          <a:latin typeface="Century Gothic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b="1" kern="1200">
          <a:solidFill>
            <a:srgbClr val="F00E57"/>
          </a:solidFill>
          <a:latin typeface="Century Gothic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1" kern="1200">
          <a:solidFill>
            <a:srgbClr val="F00E57"/>
          </a:solidFill>
          <a:latin typeface="Century Gothic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1" kern="1200">
          <a:solidFill>
            <a:srgbClr val="F00E57"/>
          </a:solidFill>
          <a:latin typeface="Century Gothic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1" kern="1200">
          <a:solidFill>
            <a:srgbClr val="F00E57"/>
          </a:solidFill>
          <a:latin typeface="Century Gothic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Prevalence, </a:t>
            </a:r>
            <a:r>
              <a:rPr lang="en-US" dirty="0" err="1"/>
              <a:t>Aetiology</a:t>
            </a:r>
            <a:r>
              <a:rPr lang="en-US" dirty="0"/>
              <a:t>, and Antimicrobial Susceptibility Patterns of Urinary Tract Infection Amongst Children Admitted at Kilimanjaro Christian Medical Centre, Moshi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01982" y="4724400"/>
            <a:ext cx="6934200" cy="1828800"/>
          </a:xfrm>
        </p:spPr>
        <p:txBody>
          <a:bodyPr>
            <a:noAutofit/>
          </a:bodyPr>
          <a:lstStyle/>
          <a:p>
            <a:r>
              <a:rPr lang="en-US" sz="1600" dirty="0"/>
              <a:t>Joshua G </a:t>
            </a:r>
            <a:r>
              <a:rPr lang="en-US" sz="1600" dirty="0" err="1"/>
              <a:t>Gidabayda</a:t>
            </a:r>
            <a:r>
              <a:rPr lang="en-US" sz="1600" dirty="0"/>
              <a:t>,</a:t>
            </a:r>
            <a:r>
              <a:rPr lang="en-US" sz="1600" baseline="30000" dirty="0"/>
              <a:t> </a:t>
            </a:r>
            <a:r>
              <a:rPr lang="en-US" sz="1600" dirty="0"/>
              <a:t>Rune </a:t>
            </a:r>
            <a:r>
              <a:rPr lang="en-US" sz="1600" dirty="0" err="1"/>
              <a:t>Philemon,Mohammed</a:t>
            </a:r>
            <a:r>
              <a:rPr lang="en-US" sz="1600" dirty="0"/>
              <a:t> S </a:t>
            </a:r>
            <a:r>
              <a:rPr lang="en-US" sz="1600" dirty="0" err="1"/>
              <a:t>Abdallah</a:t>
            </a:r>
            <a:r>
              <a:rPr lang="en-US" sz="1600" dirty="0"/>
              <a:t>,</a:t>
            </a:r>
            <a:r>
              <a:rPr lang="en-US" sz="1600" baseline="30000" dirty="0"/>
              <a:t> </a:t>
            </a:r>
            <a:r>
              <a:rPr lang="en-US" sz="1600" dirty="0" err="1"/>
              <a:t>Aliasgher</a:t>
            </a:r>
            <a:r>
              <a:rPr lang="en-US" sz="1600" dirty="0"/>
              <a:t>, M </a:t>
            </a:r>
            <a:r>
              <a:rPr lang="en-US" sz="1600" dirty="0" err="1"/>
              <a:t>Saajan,Theresia</a:t>
            </a:r>
            <a:r>
              <a:rPr lang="en-US" sz="1600" dirty="0"/>
              <a:t> </a:t>
            </a:r>
            <a:r>
              <a:rPr lang="en-US" sz="1600" dirty="0" err="1"/>
              <a:t>Temu</a:t>
            </a:r>
            <a:r>
              <a:rPr lang="en-US" sz="1600" dirty="0"/>
              <a:t>, </a:t>
            </a:r>
            <a:r>
              <a:rPr lang="en-US" sz="1600" baseline="30000" dirty="0"/>
              <a:t> </a:t>
            </a:r>
            <a:r>
              <a:rPr lang="en-US" sz="1600" dirty="0" err="1"/>
              <a:t>Ipyana</a:t>
            </a:r>
            <a:r>
              <a:rPr lang="en-US" sz="1600" dirty="0"/>
              <a:t> </a:t>
            </a:r>
            <a:r>
              <a:rPr lang="en-US" sz="1600" dirty="0" err="1"/>
              <a:t>Kunjumu</a:t>
            </a:r>
            <a:r>
              <a:rPr lang="en-US" sz="1600" dirty="0"/>
              <a:t>, Blandina T Mmbaga, </a:t>
            </a:r>
            <a:r>
              <a:rPr lang="en-US" sz="1600" baseline="30000" dirty="0"/>
              <a:t> </a:t>
            </a:r>
            <a:r>
              <a:rPr lang="en-US" sz="1600" dirty="0" err="1"/>
              <a:t>Levina</a:t>
            </a:r>
            <a:r>
              <a:rPr lang="en-US" sz="1600" dirty="0"/>
              <a:t> J </a:t>
            </a:r>
            <a:r>
              <a:rPr lang="en-US" sz="1600" dirty="0" err="1"/>
              <a:t>Msuya</a:t>
            </a:r>
            <a:endParaRPr lang="en-US" sz="1600" dirty="0"/>
          </a:p>
          <a:p>
            <a:endParaRPr lang="en-US" sz="1600" dirty="0" smtClean="0">
              <a:latin typeface="Century Gothic" pitchFamily="34" charset="0"/>
            </a:endParaRPr>
          </a:p>
          <a:p>
            <a:r>
              <a:rPr lang="en-US" sz="1600" dirty="0" smtClean="0">
                <a:latin typeface="Century Gothic" pitchFamily="34" charset="0"/>
              </a:rPr>
              <a:t>Kilimanjaro Clinical Research Institute, Moshi, Tanzania</a:t>
            </a:r>
          </a:p>
          <a:p>
            <a:r>
              <a:rPr lang="en-US" sz="1600" dirty="0" smtClean="0">
                <a:latin typeface="Century Gothic" pitchFamily="34" charset="0"/>
              </a:rPr>
              <a:t>Kilimanjaro Christian Medical Center, Moshi, Tanzania</a:t>
            </a:r>
          </a:p>
          <a:p>
            <a:r>
              <a:rPr lang="en-US" sz="1600" dirty="0" smtClean="0">
                <a:latin typeface="Century Gothic" pitchFamily="34" charset="0"/>
              </a:rPr>
              <a:t>Kilimanjaro Christian Medical University College, Moshi, Tanzania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1143000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212C6B"/>
                </a:solidFill>
                <a:latin typeface="Century Gothic" pitchFamily="34" charset="0"/>
              </a:rPr>
              <a:t>The 6th EAHSC</a:t>
            </a:r>
            <a:endParaRPr lang="en-US" sz="2800" b="1" dirty="0">
              <a:solidFill>
                <a:srgbClr val="212C6B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495800"/>
            <a:ext cx="2895600" cy="19330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76400"/>
            <a:ext cx="2209800" cy="2254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00691"/>
            <a:ext cx="3124201" cy="20088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6" y="1714701"/>
            <a:ext cx="3113643" cy="238532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3366FF"/>
                </a:solidFill>
              </a:rPr>
              <a:t>Acknowledgement </a:t>
            </a:r>
            <a:endParaRPr lang="en-US" sz="3600" dirty="0">
              <a:solidFill>
                <a:srgbClr val="3366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1676400"/>
            <a:ext cx="27813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1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156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UTIs  occur in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10% of all febrile children,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13.6% of febrile infants, and 7% of febrile newborns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In Tanzania; prevalence range from 16.7% to 39.7%</a:t>
            </a:r>
            <a:endParaRPr lang="en-US" sz="2800" baseline="30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A variety  of  bacteria  causes  UTIs, in particular E.</a:t>
            </a:r>
            <a:r>
              <a:rPr lang="en-US" sz="2800" i="1" dirty="0" smtClean="0"/>
              <a:t> coli</a:t>
            </a:r>
            <a:r>
              <a:rPr lang="en-US" sz="2800" dirty="0" smtClean="0"/>
              <a:t>, </a:t>
            </a:r>
            <a:r>
              <a:rPr lang="en-US" sz="2800" i="1" dirty="0" smtClean="0"/>
              <a:t>K. </a:t>
            </a:r>
            <a:r>
              <a:rPr lang="en-US" sz="2800" i="1" dirty="0" err="1" smtClean="0"/>
              <a:t>pneumoniae</a:t>
            </a:r>
            <a:endParaRPr lang="en-US" sz="2800" baseline="300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UTIs respond well to antimicrobial treatment,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Increasing resistance amongst organisms </a:t>
            </a:r>
          </a:p>
        </p:txBody>
      </p:sp>
    </p:spTree>
    <p:extLst>
      <p:ext uri="{BB962C8B-B14F-4D97-AF65-F5344CB8AC3E}">
        <p14:creationId xmlns:p14="http://schemas.microsoft.com/office/powerpoint/2010/main" val="334308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Objective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 identify prevalence of UTI, etiology and antimicrobial susceptibility patterns of UTI amongst children admitted at pediatric ward at Kilimanjaro Christian Medical Centre (KCMC) in Moshi Tanzania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45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33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Methodology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0805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Hospital based cross sectional study at KCMC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Children aged 2 months to 14 years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Demographic and clinical characteristics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Two urine specimens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spot testing and culture 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SPSS version 20 (SPSS Inc., Chicago, IL, USA) </a:t>
            </a:r>
          </a:p>
        </p:txBody>
      </p:sp>
    </p:spTree>
    <p:extLst>
      <p:ext uri="{BB962C8B-B14F-4D97-AF65-F5344CB8AC3E}">
        <p14:creationId xmlns:p14="http://schemas.microsoft.com/office/powerpoint/2010/main" val="159222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1344116"/>
            <a:ext cx="11457432" cy="8521082"/>
          </a:xfrm>
          <a:prstGeom prst="rect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2" y="1100667"/>
            <a:ext cx="8873067" cy="573995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4717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Results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Figure. 1 number of participants and test results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821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Prevalence and risk factors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2171"/>
            <a:ext cx="8229600" cy="47085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UTI </a:t>
            </a:r>
            <a:r>
              <a:rPr lang="en-US" sz="2800" dirty="0" smtClean="0"/>
              <a:t> </a:t>
            </a:r>
            <a:r>
              <a:rPr lang="en-US" sz="2800" dirty="0"/>
              <a:t>confirmed by culture in 11.4% (39/343</a:t>
            </a:r>
            <a:r>
              <a:rPr lang="en-US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Higher prevalence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Female </a:t>
            </a:r>
            <a:r>
              <a:rPr lang="en-US" dirty="0"/>
              <a:t>children </a:t>
            </a:r>
            <a:r>
              <a:rPr lang="en-US" dirty="0" smtClean="0"/>
              <a:t>17% </a:t>
            </a:r>
            <a:r>
              <a:rPr lang="en-US" dirty="0" err="1" smtClean="0"/>
              <a:t>vs</a:t>
            </a:r>
            <a:r>
              <a:rPr lang="en-US" dirty="0" smtClean="0"/>
              <a:t> 7.7%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children </a:t>
            </a:r>
            <a:r>
              <a:rPr lang="en-US" dirty="0"/>
              <a:t>less than 24 months old </a:t>
            </a:r>
            <a:r>
              <a:rPr lang="en-US" dirty="0" smtClean="0"/>
              <a:t>14.5 </a:t>
            </a:r>
            <a:r>
              <a:rPr lang="en-US" dirty="0" err="1" smtClean="0"/>
              <a:t>vs</a:t>
            </a:r>
            <a:r>
              <a:rPr lang="en-US" dirty="0" smtClean="0"/>
              <a:t> 9.2%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Female sex: </a:t>
            </a:r>
            <a:r>
              <a:rPr lang="en-US" sz="2000" dirty="0" smtClean="0"/>
              <a:t>OR 2.46, 95% CI, 1.25-4.86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</a:t>
            </a:r>
            <a:r>
              <a:rPr lang="en-US" sz="2800" dirty="0" smtClean="0"/>
              <a:t>eucocytes esterase: </a:t>
            </a:r>
            <a:r>
              <a:rPr lang="en-US" sz="2000" dirty="0" smtClean="0"/>
              <a:t>OR </a:t>
            </a:r>
            <a:r>
              <a:rPr lang="en-US" sz="2000" dirty="0"/>
              <a:t>32.0, 95% CI, 12.03-86.18 </a:t>
            </a:r>
            <a:r>
              <a:rPr lang="en-US" sz="2000" dirty="0" smtClean="0"/>
              <a:t>)</a:t>
            </a: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/>
              <a:t>N</a:t>
            </a:r>
            <a:r>
              <a:rPr lang="en-US" sz="2800" dirty="0" smtClean="0"/>
              <a:t>itrate </a:t>
            </a:r>
            <a:r>
              <a:rPr lang="en-US" sz="2800" dirty="0"/>
              <a:t>in urine </a:t>
            </a:r>
            <a:r>
              <a:rPr lang="en-US" sz="2800" dirty="0" smtClean="0"/>
              <a:t>dipstick, </a:t>
            </a:r>
            <a:r>
              <a:rPr lang="en-US" sz="2000" dirty="0" smtClean="0"/>
              <a:t>OR </a:t>
            </a:r>
            <a:r>
              <a:rPr lang="en-US" sz="2000" dirty="0"/>
              <a:t>5.87, 95% CI, 3.44-3.65)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961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6" y="1143001"/>
            <a:ext cx="8627534" cy="52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712200" cy="526074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Table 1: Antimicrobial Susceptibility Pattern of the isolated organisms (N39)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509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Conclusion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410200"/>
          </a:xfrm>
        </p:spPr>
        <p:txBody>
          <a:bodyPr>
            <a:noAutofit/>
          </a:bodyPr>
          <a:lstStyle/>
          <a:p>
            <a:pPr marL="457200" indent="-457200"/>
            <a:r>
              <a:rPr lang="en-US" dirty="0" smtClean="0"/>
              <a:t>UTIs common conditions affecting children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indent="-457200"/>
            <a:r>
              <a:rPr lang="en-US" dirty="0"/>
              <a:t>C</a:t>
            </a:r>
            <a:r>
              <a:rPr lang="en-US" dirty="0" smtClean="0"/>
              <a:t>hildren younger than 24 months and females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Commonest </a:t>
            </a:r>
            <a:r>
              <a:rPr lang="en-US" dirty="0" err="1" smtClean="0"/>
              <a:t>aetiological</a:t>
            </a:r>
            <a:r>
              <a:rPr lang="en-US" dirty="0" smtClean="0"/>
              <a:t> bacterial pathogens  </a:t>
            </a:r>
            <a:r>
              <a:rPr lang="en-US" i="1" dirty="0" smtClean="0"/>
              <a:t>E coli </a:t>
            </a:r>
            <a:r>
              <a:rPr lang="en-US" dirty="0" smtClean="0"/>
              <a:t>(46.2%) and </a:t>
            </a:r>
            <a:r>
              <a:rPr lang="en-US" i="1" dirty="0" smtClean="0"/>
              <a:t>K </a:t>
            </a:r>
            <a:r>
              <a:rPr lang="en-US" i="1" dirty="0" err="1" smtClean="0"/>
              <a:t>pneumoniae</a:t>
            </a:r>
            <a:r>
              <a:rPr lang="en-US" i="1" dirty="0" smtClean="0"/>
              <a:t> </a:t>
            </a:r>
            <a:r>
              <a:rPr lang="en-US" dirty="0" smtClean="0"/>
              <a:t>(30.8%) </a:t>
            </a:r>
          </a:p>
          <a:p>
            <a:pPr marL="857250" lvl="1" indent="-457200"/>
            <a:r>
              <a:rPr lang="en-US" sz="2000" dirty="0"/>
              <a:t>L</a:t>
            </a:r>
            <a:r>
              <a:rPr lang="en-US" sz="2000" dirty="0" smtClean="0"/>
              <a:t>ow susceptibility: ampicillin, </a:t>
            </a:r>
            <a:r>
              <a:rPr lang="en-US" sz="2000" dirty="0" err="1" smtClean="0"/>
              <a:t>cotrimoxazole</a:t>
            </a:r>
            <a:r>
              <a:rPr lang="en-US" sz="2000" dirty="0" smtClean="0"/>
              <a:t>, clindamycin </a:t>
            </a:r>
          </a:p>
          <a:p>
            <a:pPr marL="857250" lvl="1" indent="-457200"/>
            <a:r>
              <a:rPr lang="en-US" sz="2000" dirty="0" smtClean="0"/>
              <a:t>Moderate </a:t>
            </a:r>
            <a:r>
              <a:rPr lang="en-US" sz="2000" dirty="0"/>
              <a:t> </a:t>
            </a:r>
            <a:r>
              <a:rPr lang="en-US" sz="2000" dirty="0" smtClean="0"/>
              <a:t>to ciprofloxacin, ceftriaxone, and gentamicin and </a:t>
            </a:r>
            <a:r>
              <a:rPr lang="en-US" sz="2000" dirty="0" err="1" smtClean="0"/>
              <a:t>nalidixic</a:t>
            </a:r>
            <a:r>
              <a:rPr lang="en-US" sz="2000" dirty="0" smtClean="0"/>
              <a:t> </a:t>
            </a:r>
            <a:r>
              <a:rPr lang="en-US" sz="2000" dirty="0"/>
              <a:t>acid, and </a:t>
            </a:r>
            <a:r>
              <a:rPr lang="en-US" sz="2000" dirty="0" err="1"/>
              <a:t>ceftazidime</a:t>
            </a:r>
            <a:r>
              <a:rPr lang="en-US" sz="2000" dirty="0" smtClean="0"/>
              <a:t>.</a:t>
            </a:r>
          </a:p>
          <a:p>
            <a:pPr marL="400050" lvl="1" indent="0">
              <a:buNone/>
            </a:pPr>
            <a:r>
              <a:rPr lang="en-US" sz="2000" dirty="0" smtClean="0">
                <a:effectLst/>
              </a:rPr>
              <a:t> </a:t>
            </a:r>
            <a:endParaRPr lang="en-US" sz="2000" dirty="0" smtClean="0"/>
          </a:p>
          <a:p>
            <a:pPr marL="457200" indent="-457200"/>
            <a:r>
              <a:rPr lang="en-US" dirty="0" smtClean="0"/>
              <a:t> A need for monitoring of antibiotics </a:t>
            </a:r>
            <a:r>
              <a:rPr lang="en-US" dirty="0" smtClean="0"/>
              <a:t>use for </a:t>
            </a:r>
            <a:r>
              <a:rPr lang="en-US" dirty="0" smtClean="0"/>
              <a:t>UTIs </a:t>
            </a:r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Urine </a:t>
            </a:r>
            <a:r>
              <a:rPr lang="en-US" dirty="0" smtClean="0"/>
              <a:t>culture and antimicrobial </a:t>
            </a:r>
            <a:r>
              <a:rPr lang="en-US" dirty="0" smtClean="0"/>
              <a:t>sensitivity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1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358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Prevalence, Aetiology, and Antimicrobial Susceptibility Patterns of Urinary Tract Infection Amongst Children Admitted at Kilimanjaro Christian Medical Centre, Moshi</vt:lpstr>
      <vt:lpstr>Introduction</vt:lpstr>
      <vt:lpstr>Objective</vt:lpstr>
      <vt:lpstr>Methodology</vt:lpstr>
      <vt:lpstr>Results Figure. 1 number of participants and test results </vt:lpstr>
      <vt:lpstr>Prevalence and risk factors</vt:lpstr>
      <vt:lpstr>PowerPoint Presentation</vt:lpstr>
      <vt:lpstr>Table 1: Antimicrobial Susceptibility Pattern of the isolated organisms (N39) </vt:lpstr>
      <vt:lpstr>Conclusion</vt:lpstr>
      <vt:lpstr>Acknowledgement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Marion</dc:creator>
  <cp:lastModifiedBy>Blandina Theophil Mmbaga</cp:lastModifiedBy>
  <cp:revision>173</cp:revision>
  <dcterms:created xsi:type="dcterms:W3CDTF">2013-07-18T09:09:35Z</dcterms:created>
  <dcterms:modified xsi:type="dcterms:W3CDTF">2017-03-30T13:26:51Z</dcterms:modified>
</cp:coreProperties>
</file>