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</p:sldIdLst>
  <p:sldSz cx="10688638" cy="7562850"/>
  <p:notesSz cx="6858000" cy="9144000"/>
  <p:defaultTextStyle>
    <a:defPPr>
      <a:defRPr lang="en-US"/>
    </a:defPPr>
    <a:lvl1pPr marL="0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7158" autoAdjust="0"/>
  </p:normalViewPr>
  <p:slideViewPr>
    <p:cSldViewPr>
      <p:cViewPr>
        <p:scale>
          <a:sx n="71" d="100"/>
          <a:sy n="71" d="100"/>
        </p:scale>
        <p:origin x="-1638" y="-114"/>
      </p:cViewPr>
      <p:guideLst>
        <p:guide orient="horz" pos="2382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ED3D0-8FA8-4760-A591-7B44C53D2D26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68FEA-7AB5-4EEF-AB25-3B0DE78235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41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name Kenya Medical Training College was adopted as a unifying title.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68FEA-7AB5-4EEF-AB25-3B0DE78235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48" y="2349386"/>
            <a:ext cx="9085342" cy="162111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296" y="4285615"/>
            <a:ext cx="7482047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0967-8B6A-42DB-A92D-839992A29D0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5154-CDBA-4BEB-9D28-EE77AC623C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0967-8B6A-42DB-A92D-839992A29D0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5154-CDBA-4BEB-9D28-EE77AC623C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59363" y="334377"/>
            <a:ext cx="2809479" cy="711643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5361" y="334377"/>
            <a:ext cx="8255859" cy="711643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0967-8B6A-42DB-A92D-839992A29D0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5154-CDBA-4BEB-9D28-EE77AC623C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0967-8B6A-42DB-A92D-839992A29D0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5154-CDBA-4BEB-9D28-EE77AC623C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329" y="4859832"/>
            <a:ext cx="9085342" cy="1502066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329" y="3205459"/>
            <a:ext cx="9085342" cy="165437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0967-8B6A-42DB-A92D-839992A29D0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5154-CDBA-4BEB-9D28-EE77AC623C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5361" y="1946734"/>
            <a:ext cx="5531741" cy="550407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5245" y="1946734"/>
            <a:ext cx="5533597" cy="550407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0967-8B6A-42DB-A92D-839992A29D0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5154-CDBA-4BEB-9D28-EE77AC623C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692889"/>
            <a:ext cx="4722671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432" y="2398404"/>
            <a:ext cx="4722671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680" y="1692889"/>
            <a:ext cx="4724526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680" y="2398404"/>
            <a:ext cx="4724526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0967-8B6A-42DB-A92D-839992A29D0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5154-CDBA-4BEB-9D28-EE77AC623C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0967-8B6A-42DB-A92D-839992A29D0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5154-CDBA-4BEB-9D28-EE77AC623C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0967-8B6A-42DB-A92D-839992A29D0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5154-CDBA-4BEB-9D28-EE77AC623C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3" y="301113"/>
            <a:ext cx="3516488" cy="128148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60" y="301114"/>
            <a:ext cx="5975246" cy="645468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433" y="1582597"/>
            <a:ext cx="3516488" cy="5173200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0967-8B6A-42DB-A92D-839992A29D0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5154-CDBA-4BEB-9D28-EE77AC623C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048" y="5293995"/>
            <a:ext cx="6413183" cy="62498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048" y="675755"/>
            <a:ext cx="6413183" cy="4537710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048" y="5918981"/>
            <a:ext cx="6413183" cy="887584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0967-8B6A-42DB-A92D-839992A29D0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5154-CDBA-4BEB-9D28-EE77AC623C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764666"/>
            <a:ext cx="9619774" cy="4991131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20967-8B6A-42DB-A92D-839992A29D08}" type="datetimeFigureOut">
              <a:rPr lang="en-US" smtClean="0"/>
              <a:pPr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65154-CDBA-4BEB-9D28-EE77AC623C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2873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104287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1042873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104287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1042873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1042873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104287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104287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104287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104287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1919" y="733425"/>
            <a:ext cx="9085342" cy="16002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Century Gothic" pitchFamily="34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Century Gothic" pitchFamily="34" charset="0"/>
                <a:cs typeface="Times New Roman" pitchFamily="18" charset="0"/>
              </a:rPr>
            </a:br>
            <a:r>
              <a:rPr lang="en-US" sz="3600" dirty="0" smtClean="0">
                <a:latin typeface="Century Gothic" pitchFamily="34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Century Gothic" pitchFamily="34" charset="0"/>
                <a:cs typeface="Times New Roman" pitchFamily="18" charset="0"/>
              </a:rPr>
            </a:br>
            <a:r>
              <a:rPr lang="en-US" sz="3600" dirty="0" smtClean="0">
                <a:latin typeface="Century Gothic" pitchFamily="34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Century Gothic" pitchFamily="34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000000"/>
                </a:solidFill>
                <a:latin typeface="Century Gothic" pitchFamily="34" charset="0"/>
                <a:ea typeface="Times New Roman"/>
                <a:cs typeface="Times New Roman"/>
              </a:rPr>
              <a:t>The </a:t>
            </a:r>
            <a:r>
              <a:rPr lang="en-US" sz="2800" b="1" dirty="0">
                <a:solidFill>
                  <a:srgbClr val="000000"/>
                </a:solidFill>
                <a:latin typeface="Century Gothic" pitchFamily="34" charset="0"/>
                <a:ea typeface="Times New Roman"/>
                <a:cs typeface="Times New Roman"/>
              </a:rPr>
              <a:t>6th EAHSC</a:t>
            </a:r>
            <a:r>
              <a:rPr lang="en-US" sz="2800" dirty="0">
                <a:solidFill>
                  <a:srgbClr val="000000"/>
                </a:solidFill>
                <a:latin typeface="Century Gothic" pitchFamily="34" charset="0"/>
                <a:ea typeface="Times New Roman"/>
                <a:cs typeface="Times New Roman"/>
              </a:rPr>
              <a:t/>
            </a:r>
            <a:br>
              <a:rPr lang="en-US" sz="2800" dirty="0">
                <a:solidFill>
                  <a:srgbClr val="000000"/>
                </a:solidFill>
                <a:latin typeface="Century Gothic" pitchFamily="34" charset="0"/>
                <a:ea typeface="Times New Roman"/>
                <a:cs typeface="Times New Roman"/>
              </a:rPr>
            </a:br>
            <a:r>
              <a:rPr lang="en-US" sz="2800" dirty="0" smtClean="0">
                <a:solidFill>
                  <a:srgbClr val="000000"/>
                </a:solidFill>
                <a:latin typeface="Century Gothic" pitchFamily="34" charset="0"/>
                <a:ea typeface="Times New Roman"/>
                <a:cs typeface="Times New Roman"/>
              </a:rPr>
              <a:t/>
            </a:r>
            <a:br>
              <a:rPr lang="en-US" sz="2800" dirty="0" smtClean="0">
                <a:solidFill>
                  <a:srgbClr val="000000"/>
                </a:solidFill>
                <a:latin typeface="Century Gothic" pitchFamily="34" charset="0"/>
                <a:ea typeface="Times New Roman"/>
                <a:cs typeface="Times New Roman"/>
              </a:rPr>
            </a:br>
            <a:r>
              <a:rPr lang="en-US" sz="2800" b="1" dirty="0" smtClean="0">
                <a:solidFill>
                  <a:srgbClr val="000000"/>
                </a:solidFill>
                <a:latin typeface="Century Gothic" pitchFamily="34" charset="0"/>
                <a:ea typeface="Times New Roman"/>
                <a:cs typeface="Times New Roman"/>
              </a:rPr>
              <a:t>Title</a:t>
            </a:r>
            <a:r>
              <a:rPr lang="en-US" sz="2800" b="1" dirty="0">
                <a:solidFill>
                  <a:srgbClr val="000000"/>
                </a:solidFill>
                <a:latin typeface="Century Gothic" pitchFamily="34" charset="0"/>
                <a:ea typeface="Times New Roman"/>
                <a:cs typeface="Times New Roman"/>
              </a:rPr>
              <a:t>: </a:t>
            </a:r>
            <a:r>
              <a:rPr lang="en-US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Century Gothic" pitchFamily="34" charset="0"/>
                <a:ea typeface="Times New Roman"/>
                <a:cs typeface="Times New Roman"/>
              </a:rPr>
              <a:t>Risk of neonatal mortality and its association with HIV infection among postnatal women attending PMH, </a:t>
            </a:r>
            <a:r>
              <a:rPr lang="en-US" sz="28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entury Gothic" pitchFamily="34" charset="0"/>
                <a:ea typeface="Times New Roman"/>
                <a:cs typeface="Times New Roman"/>
              </a:rPr>
              <a:t>Kenya</a:t>
            </a:r>
            <a:r>
              <a:rPr lang="en-US" sz="3600" dirty="0">
                <a:latin typeface="Century Gothic" pitchFamily="34" charset="0"/>
                <a:cs typeface="Times New Roman" pitchFamily="18" charset="0"/>
              </a:rPr>
              <a:t/>
            </a:r>
            <a:br>
              <a:rPr lang="en-US" sz="3600" dirty="0">
                <a:latin typeface="Century Gothic" pitchFamily="34" charset="0"/>
                <a:cs typeface="Times New Roman" pitchFamily="18" charset="0"/>
              </a:rPr>
            </a:br>
            <a:r>
              <a:rPr lang="en-US" sz="3200" b="1" dirty="0">
                <a:latin typeface="Century Gothic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3200" b="1" dirty="0">
                <a:latin typeface="Century Gothic" pitchFamily="34" charset="0"/>
                <a:ea typeface="Tahoma" pitchFamily="34" charset="0"/>
                <a:cs typeface="Tahoma" pitchFamily="34" charset="0"/>
              </a:rPr>
            </a:br>
            <a:r>
              <a:rPr lang="en-US" sz="3600" b="1" dirty="0">
                <a:latin typeface="Century Gothic" pitchFamily="34" charset="0"/>
                <a:cs typeface="Times New Roman" pitchFamily="18" charset="0"/>
              </a:rPr>
              <a:t/>
            </a:r>
            <a:br>
              <a:rPr lang="en-US" sz="3600" b="1" dirty="0">
                <a:latin typeface="Century Gothic" pitchFamily="34" charset="0"/>
                <a:cs typeface="Times New Roman" pitchFamily="18" charset="0"/>
              </a:rPr>
            </a:br>
            <a:r>
              <a:rPr lang="en-US" sz="3600" b="1" dirty="0">
                <a:latin typeface="Century Gothic" pitchFamily="34" charset="0"/>
                <a:cs typeface="Times New Roman" pitchFamily="18" charset="0"/>
              </a:rPr>
              <a:t/>
            </a:r>
            <a:br>
              <a:rPr lang="en-US" sz="3600" b="1" dirty="0">
                <a:latin typeface="Century Gothic" pitchFamily="34" charset="0"/>
                <a:cs typeface="Times New Roman" pitchFamily="18" charset="0"/>
              </a:rPr>
            </a:br>
            <a:endParaRPr lang="en-US" sz="4400" b="1" dirty="0"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520" y="2181225"/>
            <a:ext cx="9448800" cy="4495800"/>
          </a:xfrm>
        </p:spPr>
        <p:txBody>
          <a:bodyPr>
            <a:normAutofit/>
          </a:bodyPr>
          <a:lstStyle/>
          <a:p>
            <a:pPr lvl="0" defTabSz="914400">
              <a:buClr>
                <a:srgbClr val="D16349"/>
              </a:buClr>
              <a:buSzPct val="85000"/>
            </a:pPr>
            <a:endParaRPr lang="en-US" sz="1600" b="1" cap="all" dirty="0" smtClean="0">
              <a:solidFill>
                <a:prstClr val="black"/>
              </a:solidFill>
              <a:latin typeface="Georgia"/>
            </a:endParaRPr>
          </a:p>
          <a:p>
            <a:pPr lvl="0" defTabSz="914400">
              <a:buClr>
                <a:srgbClr val="D16349"/>
              </a:buClr>
              <a:buSzPct val="85000"/>
            </a:pPr>
            <a:r>
              <a:rPr lang="en-US" sz="1600" b="1" cap="all" dirty="0" err="1" smtClean="0">
                <a:solidFill>
                  <a:prstClr val="black"/>
                </a:solidFill>
                <a:latin typeface="Georgia"/>
              </a:rPr>
              <a:t>P.i</a:t>
            </a:r>
            <a:r>
              <a:rPr lang="en-US" sz="1600" b="1" cap="all" dirty="0" smtClean="0">
                <a:solidFill>
                  <a:prstClr val="black"/>
                </a:solidFill>
                <a:latin typeface="Georgia"/>
              </a:rPr>
              <a:t>- </a:t>
            </a:r>
            <a:r>
              <a:rPr lang="en-US" sz="1600" b="1" cap="all" dirty="0" err="1">
                <a:solidFill>
                  <a:prstClr val="black"/>
                </a:solidFill>
                <a:latin typeface="Georgia"/>
              </a:rPr>
              <a:t>M</a:t>
            </a:r>
            <a:r>
              <a:rPr lang="en-US" sz="1600" b="1" dirty="0" err="1">
                <a:solidFill>
                  <a:prstClr val="black"/>
                </a:solidFill>
                <a:latin typeface="Georgia"/>
              </a:rPr>
              <a:t>uthuka</a:t>
            </a:r>
            <a:r>
              <a:rPr lang="en-US" sz="1600" b="1" cap="all" dirty="0">
                <a:solidFill>
                  <a:prstClr val="black"/>
                </a:solidFill>
                <a:latin typeface="Georgia"/>
              </a:rPr>
              <a:t> J.K  (MS</a:t>
            </a:r>
            <a:r>
              <a:rPr lang="en-US" sz="1600" b="1" dirty="0">
                <a:solidFill>
                  <a:prstClr val="black"/>
                </a:solidFill>
                <a:latin typeface="Georgia"/>
              </a:rPr>
              <a:t>c-MPH, BSc, HND-</a:t>
            </a:r>
            <a:r>
              <a:rPr lang="en-US" sz="1600" b="1" dirty="0" err="1">
                <a:solidFill>
                  <a:prstClr val="black"/>
                </a:solidFill>
                <a:latin typeface="Georgia"/>
              </a:rPr>
              <a:t>Biotec</a:t>
            </a:r>
            <a:r>
              <a:rPr lang="en-US" sz="1600" b="1" dirty="0">
                <a:solidFill>
                  <a:prstClr val="black"/>
                </a:solidFill>
                <a:latin typeface="Georgia"/>
              </a:rPr>
              <a:t>, D. Pharm, D. </a:t>
            </a:r>
            <a:r>
              <a:rPr lang="en-US" sz="1600" b="1" dirty="0" err="1">
                <a:solidFill>
                  <a:prstClr val="black"/>
                </a:solidFill>
                <a:latin typeface="Georgia"/>
              </a:rPr>
              <a:t>Nutr</a:t>
            </a:r>
            <a:r>
              <a:rPr lang="en-US" sz="1600" b="1" dirty="0" smtClean="0">
                <a:solidFill>
                  <a:prstClr val="black"/>
                </a:solidFill>
                <a:latin typeface="Georgia"/>
              </a:rPr>
              <a:t>)</a:t>
            </a:r>
            <a:endParaRPr lang="en-US" sz="1600" b="1" dirty="0">
              <a:solidFill>
                <a:prstClr val="black"/>
              </a:solidFill>
              <a:latin typeface="Georgia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048295"/>
              </p:ext>
            </p:extLst>
          </p:nvPr>
        </p:nvGraphicFramePr>
        <p:xfrm>
          <a:off x="1153319" y="3324225"/>
          <a:ext cx="9067800" cy="2438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3900"/>
                <a:gridCol w="4533900"/>
              </a:tblGrid>
              <a:tr h="24384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D16349"/>
                        </a:buClr>
                        <a:buSzPct val="85000"/>
                        <a:buFont typeface="Wingdings 2"/>
                        <a:buNone/>
                        <a:tabLst/>
                        <a:defRPr/>
                      </a:pP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"/>
                        <a:ea typeface="+mn-ea"/>
                        <a:cs typeface="+mn-cs"/>
                      </a:endParaRPr>
                    </a:p>
                    <a:p>
                      <a:r>
                        <a:rPr lang="en-US" dirty="0" smtClean="0"/>
                        <a:t>Co-Authors:</a:t>
                      </a:r>
                    </a:p>
                    <a:p>
                      <a:r>
                        <a:rPr lang="en-US" b="0" dirty="0" smtClean="0"/>
                        <a:t>Prof </a:t>
                      </a:r>
                      <a:r>
                        <a:rPr lang="en-US" b="0" dirty="0" err="1" smtClean="0"/>
                        <a:t>Makokha</a:t>
                      </a:r>
                      <a:r>
                        <a:rPr lang="en-US" b="0" dirty="0" smtClean="0"/>
                        <a:t> A</a:t>
                      </a:r>
                    </a:p>
                    <a:p>
                      <a:r>
                        <a:rPr lang="en-US" b="0" dirty="0" smtClean="0"/>
                        <a:t>Dr. </a:t>
                      </a:r>
                      <a:r>
                        <a:rPr lang="en-US" b="0" dirty="0" err="1" smtClean="0"/>
                        <a:t>Yeri</a:t>
                      </a:r>
                      <a:r>
                        <a:rPr lang="en-US" b="0" dirty="0" smtClean="0"/>
                        <a:t> K</a:t>
                      </a:r>
                    </a:p>
                    <a:p>
                      <a:r>
                        <a:rPr lang="en-US" b="0" dirty="0" smtClean="0"/>
                        <a:t>Michael</a:t>
                      </a:r>
                      <a:r>
                        <a:rPr lang="en-US" b="0" baseline="0" dirty="0" smtClean="0"/>
                        <a:t> H</a:t>
                      </a:r>
                      <a:endParaRPr lang="en-US" b="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Affiliated Institutions:</a:t>
                      </a:r>
                    </a:p>
                    <a:p>
                      <a:r>
                        <a:rPr lang="en-US" b="0" dirty="0" smtClean="0"/>
                        <a:t>Kenya  Medical Training College</a:t>
                      </a:r>
                    </a:p>
                    <a:p>
                      <a:r>
                        <a:rPr lang="en-US" b="0" dirty="0" err="1" smtClean="0"/>
                        <a:t>Kemri</a:t>
                      </a:r>
                      <a:r>
                        <a:rPr lang="en-US" b="0" dirty="0" smtClean="0"/>
                        <a:t>-Kenya</a:t>
                      </a:r>
                    </a:p>
                    <a:p>
                      <a:r>
                        <a:rPr lang="en-US" b="0" dirty="0" smtClean="0"/>
                        <a:t>PMH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latin typeface="Century Gothic" pitchFamily="34" charset="0"/>
              </a:rPr>
              <a:t>Conclusions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0" indent="-274320" algn="just" defTabSz="914400">
              <a:lnSpc>
                <a:spcPct val="15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b="1" dirty="0">
                <a:solidFill>
                  <a:prstClr val="black"/>
                </a:solidFill>
                <a:highlight>
                  <a:srgbClr val="D3D3D3"/>
                </a:highlight>
                <a:latin typeface="Century Gothic" pitchFamily="34" charset="0"/>
                <a:ea typeface="Times New Roman"/>
              </a:rPr>
              <a:t>16(12.5%) cases were born from HIV  mothers as </a:t>
            </a:r>
            <a:r>
              <a:rPr lang="en-US" sz="1600" b="1" i="1" dirty="0">
                <a:solidFill>
                  <a:prstClr val="black"/>
                </a:solidFill>
                <a:highlight>
                  <a:srgbClr val="D3D3D3"/>
                </a:highlight>
                <a:latin typeface="Century Gothic" pitchFamily="34" charset="0"/>
                <a:ea typeface="Times New Roman"/>
              </a:rPr>
              <a:t>compared </a:t>
            </a:r>
            <a:r>
              <a:rPr lang="en-US" sz="1600" b="1" dirty="0">
                <a:solidFill>
                  <a:prstClr val="black"/>
                </a:solidFill>
                <a:highlight>
                  <a:srgbClr val="D3D3D3"/>
                </a:highlight>
                <a:latin typeface="Century Gothic" pitchFamily="34" charset="0"/>
                <a:ea typeface="Times New Roman"/>
              </a:rPr>
              <a:t>to 5(3.9%) </a:t>
            </a:r>
            <a:r>
              <a:rPr lang="en-US" sz="1600" dirty="0">
                <a:solidFill>
                  <a:prstClr val="black"/>
                </a:solidFill>
                <a:highlight>
                  <a:srgbClr val="D3D3D3"/>
                </a:highlight>
                <a:latin typeface="Century Gothic" pitchFamily="34" charset="0"/>
                <a:ea typeface="Times New Roman"/>
              </a:rPr>
              <a:t>of the controls. </a:t>
            </a:r>
          </a:p>
          <a:p>
            <a:pPr marL="274320" lvl="0" indent="-274320" algn="just" defTabSz="914400">
              <a:lnSpc>
                <a:spcPct val="15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highlight>
                  <a:srgbClr val="D3D3D3"/>
                </a:highlight>
                <a:latin typeface="Century Gothic" pitchFamily="34" charset="0"/>
                <a:ea typeface="Times New Roman"/>
              </a:rPr>
              <a:t>HIV  significantly associated with NM in bivariate analysis, </a:t>
            </a:r>
            <a:r>
              <a:rPr lang="en-US" sz="1600" b="1" dirty="0">
                <a:solidFill>
                  <a:prstClr val="black"/>
                </a:solidFill>
                <a:highlight>
                  <a:srgbClr val="D3D3D3"/>
                </a:highlight>
                <a:latin typeface="Century Gothic" pitchFamily="34" charset="0"/>
                <a:ea typeface="Times New Roman"/>
              </a:rPr>
              <a:t>not significant at the multivariate</a:t>
            </a:r>
            <a:r>
              <a:rPr lang="en-US" sz="1600" dirty="0">
                <a:solidFill>
                  <a:prstClr val="black"/>
                </a:solidFill>
                <a:highlight>
                  <a:srgbClr val="D3D3D3"/>
                </a:highlight>
                <a:latin typeface="Century Gothic" pitchFamily="34" charset="0"/>
                <a:ea typeface="Times New Roman"/>
              </a:rPr>
              <a:t>.</a:t>
            </a:r>
          </a:p>
          <a:p>
            <a:pPr marL="274320" lvl="0" indent="-274320" algn="just" defTabSz="914400">
              <a:lnSpc>
                <a:spcPct val="15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highlight>
                <a:srgbClr val="D3D3D3"/>
              </a:highlight>
              <a:latin typeface="Century Gothic" pitchFamily="34" charset="0"/>
              <a:ea typeface="Times New Roman"/>
            </a:endParaRPr>
          </a:p>
          <a:p>
            <a:pPr marL="274320" lvl="0" indent="-274320" algn="just" defTabSz="914400">
              <a:lnSpc>
                <a:spcPct val="20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highlight>
                  <a:srgbClr val="D3D3D3"/>
                </a:highlight>
                <a:latin typeface="Century Gothic" pitchFamily="34" charset="0"/>
                <a:ea typeface="Times New Roman"/>
              </a:rPr>
              <a:t>Logistic regressions on </a:t>
            </a:r>
            <a:r>
              <a:rPr lang="en-US" sz="1600" i="1" dirty="0">
                <a:solidFill>
                  <a:prstClr val="black"/>
                </a:solidFill>
                <a:highlight>
                  <a:srgbClr val="D3D3D3"/>
                </a:highlight>
                <a:latin typeface="Century Gothic" pitchFamily="34" charset="0"/>
                <a:ea typeface="Times New Roman"/>
              </a:rPr>
              <a:t>other factors</a:t>
            </a:r>
            <a:r>
              <a:rPr lang="en-US" sz="1600" dirty="0">
                <a:solidFill>
                  <a:prstClr val="black"/>
                </a:solidFill>
                <a:highlight>
                  <a:srgbClr val="D3D3D3"/>
                </a:highlight>
                <a:latin typeface="Century Gothic" pitchFamily="34" charset="0"/>
                <a:ea typeface="Times New Roman"/>
              </a:rPr>
              <a:t> as independent predictors of NM:</a:t>
            </a:r>
          </a:p>
          <a:p>
            <a:pPr marL="274320" lvl="0" indent="-274320" algn="just" defTabSz="914400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" pitchFamily="2" charset="2"/>
              <a:buChar char="Ø"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Low birth weight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(41.4%), [AOR= 3.97; 95%CI: 2.26-6.98; P&lt;0.001].</a:t>
            </a:r>
            <a:endParaRPr lang="en-US" sz="1600" dirty="0">
              <a:solidFill>
                <a:prstClr val="black"/>
              </a:solidFill>
              <a:latin typeface="Century Gothic" pitchFamily="34" charset="0"/>
              <a:ea typeface="Calibri"/>
            </a:endParaRPr>
          </a:p>
          <a:p>
            <a:pPr marL="274320" lvl="0" indent="-274320" algn="just" defTabSz="914400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" pitchFamily="2" charset="2"/>
              <a:buChar char="Ø"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Infections/co-morbidities,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[AOR= 3.84; 95%CI: 1.32- 11.16; P=0.013].</a:t>
            </a:r>
            <a:endParaRPr lang="en-US" sz="1600" dirty="0">
              <a:solidFill>
                <a:prstClr val="black"/>
              </a:solidFill>
              <a:latin typeface="Century Gothic" pitchFamily="34" charset="0"/>
              <a:ea typeface="Calibri"/>
            </a:endParaRPr>
          </a:p>
          <a:p>
            <a:pPr marL="274320" lvl="0" indent="-274320" algn="just" defTabSz="914400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" pitchFamily="2" charset="2"/>
              <a:buChar char="Ø"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Mother’s hemoglobin level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, [AOR= 3.18; 95%CI: 1.19-8.46; P=0.021].</a:t>
            </a:r>
            <a:endParaRPr lang="en-US" sz="1600" dirty="0">
              <a:solidFill>
                <a:prstClr val="black"/>
              </a:solidFill>
              <a:latin typeface="Century Gothic" pitchFamily="34" charset="0"/>
              <a:ea typeface="Calibri"/>
            </a:endParaRPr>
          </a:p>
          <a:p>
            <a:pPr marL="274320" lvl="0" indent="-274320" algn="just" defTabSz="914400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" pitchFamily="2" charset="2"/>
              <a:buChar char="Ø"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Unemployment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, [AOR=0.43; 95%CI: 0.22- 0.85; P=0.016].  </a:t>
            </a:r>
            <a:endParaRPr lang="en-US" sz="1600" dirty="0">
              <a:solidFill>
                <a:prstClr val="black"/>
              </a:solidFill>
              <a:latin typeface="Century Gothic" pitchFamily="34" charset="0"/>
              <a:ea typeface="Calibri"/>
            </a:endParaRPr>
          </a:p>
          <a:p>
            <a:pPr marL="274320" lvl="0" indent="-274320" algn="just" defTabSz="914400">
              <a:lnSpc>
                <a:spcPct val="15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22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latin typeface="Century Gothic" pitchFamily="34" charset="0"/>
              </a:rPr>
              <a:t>Recommendations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0" indent="-27432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Arial"/>
              <a:buChar char="•"/>
            </a:pPr>
            <a:endParaRPr lang="en-US" sz="1600" dirty="0">
              <a:solidFill>
                <a:srgbClr val="000000"/>
              </a:solidFill>
              <a:highlight>
                <a:srgbClr val="D3D3D3"/>
              </a:highlight>
              <a:latin typeface="Century Gothic" pitchFamily="34" charset="0"/>
              <a:ea typeface="Times New Roman"/>
            </a:endParaRPr>
          </a:p>
          <a:p>
            <a:pPr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</a:pPr>
            <a:r>
              <a:rPr lang="en-US" sz="1600" dirty="0" smtClean="0">
                <a:solidFill>
                  <a:srgbClr val="000000"/>
                </a:solidFill>
                <a:highlight>
                  <a:srgbClr val="D3D3D3"/>
                </a:highlight>
                <a:latin typeface="Century Gothic" pitchFamily="34" charset="0"/>
                <a:ea typeface="Times New Roman"/>
              </a:rPr>
              <a:t>A </a:t>
            </a:r>
            <a:r>
              <a:rPr lang="en-US" sz="1600" dirty="0">
                <a:solidFill>
                  <a:srgbClr val="000000"/>
                </a:solidFill>
                <a:highlight>
                  <a:srgbClr val="D3D3D3"/>
                </a:highlight>
                <a:latin typeface="Century Gothic" pitchFamily="34" charset="0"/>
                <a:ea typeface="Times New Roman"/>
              </a:rPr>
              <a:t>prospective study design (cohort) is to broadly shed more light on the HIV and risk of NM. </a:t>
            </a:r>
          </a:p>
          <a:p>
            <a:pPr marL="0" lvl="0" indent="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D3D3D3"/>
                </a:highlight>
                <a:latin typeface="Century Gothic" pitchFamily="34" charset="0"/>
                <a:ea typeface="Times New Roman"/>
              </a:rPr>
              <a:t> </a:t>
            </a:r>
            <a:endParaRPr lang="en-US" sz="1600" dirty="0">
              <a:solidFill>
                <a:prstClr val="black"/>
              </a:solidFill>
              <a:latin typeface="Century Gothic" pitchFamily="34" charset="0"/>
              <a:ea typeface="Calibri"/>
            </a:endParaRPr>
          </a:p>
          <a:p>
            <a:pPr marL="274320" lvl="0" indent="-27432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Arial"/>
              <a:buChar char="•"/>
            </a:pPr>
            <a:r>
              <a:rPr lang="en-US" sz="1600" dirty="0">
                <a:solidFill>
                  <a:srgbClr val="000000"/>
                </a:solidFill>
                <a:highlight>
                  <a:srgbClr val="D3D3D3"/>
                </a:highlight>
                <a:latin typeface="Century Gothic" pitchFamily="34" charset="0"/>
                <a:ea typeface="Times New Roman"/>
              </a:rPr>
              <a:t>Integrated approach during PMTCT services focusing on intervening variables ensuring adequate nourishment during pregnancy.</a:t>
            </a:r>
          </a:p>
          <a:p>
            <a:pPr marL="274320" lvl="0" indent="-27432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Arial"/>
              <a:buChar char="•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Calibri"/>
            </a:endParaRPr>
          </a:p>
          <a:p>
            <a:pPr marL="274320" lvl="0" indent="-27432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Arial"/>
              <a:buChar char="•"/>
            </a:pPr>
            <a:r>
              <a:rPr lang="en-US" sz="1600" dirty="0">
                <a:solidFill>
                  <a:srgbClr val="000000"/>
                </a:solidFill>
                <a:highlight>
                  <a:srgbClr val="D3D3D3"/>
                </a:highlight>
                <a:latin typeface="Century Gothic" pitchFamily="34" charset="0"/>
                <a:ea typeface="Times New Roman"/>
              </a:rPr>
              <a:t>An individualized attention to a newborn with LBW as a special entity of HIV Case.</a:t>
            </a:r>
          </a:p>
          <a:p>
            <a:pPr marL="274320" lvl="0" indent="-27432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Arial"/>
              <a:buChar char="•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Calibri"/>
            </a:endParaRPr>
          </a:p>
          <a:p>
            <a:pPr marL="274320" lvl="0" indent="-27432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Arial"/>
              <a:buChar char="•"/>
            </a:pPr>
            <a:r>
              <a:rPr lang="en-US" sz="1600" dirty="0">
                <a:solidFill>
                  <a:srgbClr val="000000"/>
                </a:solidFill>
                <a:highlight>
                  <a:srgbClr val="D3D3D3"/>
                </a:highlight>
                <a:latin typeface="Century Gothic" pitchFamily="34" charset="0"/>
                <a:ea typeface="Times New Roman"/>
              </a:rPr>
              <a:t>Hemoglobin levels during PG should be normalized in case of suspected deviation from norms. </a:t>
            </a:r>
          </a:p>
          <a:p>
            <a:pPr marL="274320" lvl="0" indent="-27432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Arial"/>
              <a:buChar char="•"/>
            </a:pPr>
            <a:r>
              <a:rPr lang="en-US" sz="1600" dirty="0">
                <a:solidFill>
                  <a:srgbClr val="000000"/>
                </a:solidFill>
                <a:highlight>
                  <a:srgbClr val="D3D3D3"/>
                </a:highlight>
                <a:latin typeface="Century Gothic" pitchFamily="34" charset="0"/>
                <a:ea typeface="Calibri"/>
              </a:rPr>
              <a:t>Equal care at early and late neonatal stages irrespective of mother’s HIV status</a:t>
            </a:r>
            <a:endParaRPr lang="en-US" sz="1600" dirty="0">
              <a:solidFill>
                <a:prstClr val="black"/>
              </a:solidFill>
              <a:latin typeface="Century Gothic" pitchFamily="34" charset="0"/>
              <a:ea typeface="Calibri"/>
            </a:endParaRPr>
          </a:p>
          <a:p>
            <a:pPr marL="274320" lvl="0" indent="-274320" defTabSz="914400"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97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latin typeface="Century Gothic" pitchFamily="34" charset="0"/>
              </a:rPr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7119" y="1876426"/>
            <a:ext cx="4343399" cy="4571999"/>
          </a:xfrm>
        </p:spPr>
        <p:txBody>
          <a:bodyPr/>
          <a:lstStyle/>
          <a:p>
            <a:pPr marL="274320" lvl="0" indent="-274320" defTabSz="914400"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500" dirty="0">
                <a:solidFill>
                  <a:prstClr val="black"/>
                </a:solidFill>
                <a:latin typeface="Century Gothic" pitchFamily="34" charset="0"/>
              </a:rPr>
              <a:t>KMTC Research Office.</a:t>
            </a:r>
          </a:p>
          <a:p>
            <a:pPr marL="274320" lvl="0" indent="-274320" defTabSz="914400"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500" dirty="0" err="1">
                <a:solidFill>
                  <a:prstClr val="black"/>
                </a:solidFill>
                <a:latin typeface="Century Gothic" pitchFamily="34" charset="0"/>
              </a:rPr>
              <a:t>Kemri</a:t>
            </a:r>
            <a:r>
              <a:rPr lang="en-US" sz="1500" dirty="0">
                <a:solidFill>
                  <a:prstClr val="black"/>
                </a:solidFill>
                <a:latin typeface="Century Gothic" pitchFamily="34" charset="0"/>
              </a:rPr>
              <a:t>, Kenya</a:t>
            </a:r>
          </a:p>
          <a:p>
            <a:pPr marL="274320" lvl="0" indent="-274320" defTabSz="914400"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500" dirty="0" err="1">
                <a:solidFill>
                  <a:prstClr val="black"/>
                </a:solidFill>
                <a:latin typeface="Century Gothic" pitchFamily="34" charset="0"/>
              </a:rPr>
              <a:t>Pumwani</a:t>
            </a:r>
            <a:r>
              <a:rPr lang="en-US" sz="1500" dirty="0">
                <a:solidFill>
                  <a:prstClr val="black"/>
                </a:solidFill>
                <a:latin typeface="Century Gothic" pitchFamily="34" charset="0"/>
              </a:rPr>
              <a:t> Maternity Hospital.</a:t>
            </a:r>
          </a:p>
          <a:p>
            <a:pPr marL="274320" lvl="0" indent="-274320" defTabSz="914400"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 err="1">
                <a:solidFill>
                  <a:prstClr val="black"/>
                </a:solidFill>
                <a:latin typeface="Century Gothic" pitchFamily="34" charset="0"/>
              </a:rPr>
              <a:t>UoN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</a:rPr>
              <a:t>-KNH ERC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3919" y="1800226"/>
            <a:ext cx="4190999" cy="4876800"/>
          </a:xfrm>
        </p:spPr>
        <p:txBody>
          <a:bodyPr/>
          <a:lstStyle/>
          <a:p>
            <a:pPr marL="0" lvl="0" indent="0" algn="ctr" defTabSz="914400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000000"/>
                </a:solidFill>
                <a:latin typeface="Century Gothic"/>
                <a:ea typeface="Times New Roman"/>
                <a:cs typeface="Times New Roman"/>
              </a:rPr>
              <a:t>sponsors/affiliated </a:t>
            </a:r>
            <a:r>
              <a:rPr lang="en-US" sz="1600" b="1" dirty="0" smtClean="0">
                <a:solidFill>
                  <a:srgbClr val="000000"/>
                </a:solidFill>
                <a:latin typeface="Century Gothic"/>
                <a:ea typeface="Times New Roman"/>
                <a:cs typeface="Times New Roman"/>
              </a:rPr>
              <a:t>institutions</a:t>
            </a:r>
          </a:p>
          <a:p>
            <a:pPr marL="0" lvl="0" indent="0" algn="ctr" defTabSz="914400">
              <a:spcBef>
                <a:spcPts val="0"/>
              </a:spcBef>
              <a:buNone/>
            </a:pPr>
            <a:endParaRPr lang="en-US" sz="1600" b="1" dirty="0">
              <a:solidFill>
                <a:srgbClr val="000000"/>
              </a:solidFill>
              <a:latin typeface="Century Gothic"/>
              <a:ea typeface="Times New Roman"/>
              <a:cs typeface="Times New Roman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lang="en-US" sz="1600" b="1" dirty="0">
              <a:solidFill>
                <a:srgbClr val="000000"/>
              </a:solidFill>
              <a:latin typeface="Century Gothic"/>
              <a:ea typeface="Times New Roman"/>
              <a:cs typeface="Times New Roman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319" y="2181225"/>
            <a:ext cx="2895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119" y="4543425"/>
            <a:ext cx="2514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772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19" y="428625"/>
            <a:ext cx="9753600" cy="12192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Century Gothic" pitchFamily="34" charset="0"/>
              </a:rPr>
              <a:t>Background Information</a:t>
            </a:r>
            <a:endParaRPr lang="en-US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519" y="1724025"/>
            <a:ext cx="9677400" cy="5181600"/>
          </a:xfrm>
        </p:spPr>
        <p:txBody>
          <a:bodyPr>
            <a:normAutofit/>
          </a:bodyPr>
          <a:lstStyle/>
          <a:p>
            <a:pPr marL="274320" lvl="0" indent="-274320" algn="just" defTabSz="914400">
              <a:lnSpc>
                <a:spcPct val="11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Global 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average of </a:t>
            </a:r>
            <a:r>
              <a:rPr lang="en-US" sz="1600" b="1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30 ND/1000 live births  exist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(Joy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et al.,2006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).</a:t>
            </a:r>
          </a:p>
          <a:p>
            <a:pPr marL="274320" lvl="0" indent="-274320" algn="just" defTabSz="914400">
              <a:lnSpc>
                <a:spcPct val="11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274320" lvl="0" indent="-274320" algn="just" defTabSz="914400">
              <a:lnSpc>
                <a:spcPct val="11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NM rates have relatively remained unchanged in  DCs (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Arial"/>
              </a:rPr>
              <a:t>Stoll, 1997).</a:t>
            </a:r>
          </a:p>
          <a:p>
            <a:pPr marL="274320" lvl="0" indent="-274320" algn="just" defTabSz="914400">
              <a:lnSpc>
                <a:spcPct val="11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Arial"/>
            </a:endParaRPr>
          </a:p>
          <a:p>
            <a:pPr marL="274320" lvl="0" indent="-274320" algn="just" defTabSz="914400">
              <a:lnSpc>
                <a:spcPct val="11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HIV in 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ANC is 15 - 40%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in countries with the highest prevalence (Black &amp; Kelly).</a:t>
            </a:r>
          </a:p>
          <a:p>
            <a:pPr marL="274320" lvl="0" indent="-274320" algn="just" defTabSz="914400">
              <a:lnSpc>
                <a:spcPct val="11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274320" lvl="0" indent="-274320" algn="just" defTabSz="914400">
              <a:lnSpc>
                <a:spcPct val="11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Over ¼ of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 NBDs occur in Africa &amp; has highest risks of NMs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Arial"/>
              </a:rPr>
              <a:t>(</a:t>
            </a:r>
            <a:r>
              <a:rPr lang="en-US" sz="1600" dirty="0" err="1">
                <a:solidFill>
                  <a:prstClr val="black"/>
                </a:solidFill>
                <a:latin typeface="Century Gothic" pitchFamily="34" charset="0"/>
                <a:ea typeface="Arial"/>
              </a:rPr>
              <a:t>Hyder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Arial"/>
              </a:rPr>
              <a:t> 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Arial"/>
              </a:rPr>
              <a:t>et al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Arial"/>
              </a:rPr>
              <a:t>., 2010).</a:t>
            </a:r>
          </a:p>
          <a:p>
            <a:pPr marL="274320" lvl="0" indent="-274320" algn="just" defTabSz="914400">
              <a:lnSpc>
                <a:spcPct val="11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Arial"/>
            </a:endParaRPr>
          </a:p>
          <a:p>
            <a:pPr marL="274320" lvl="0" indent="-274320" algn="just" defTabSz="914400">
              <a:lnSpc>
                <a:spcPct val="11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Risk 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extends to neonates not HIV+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thus 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salient mortalities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Arial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Arial"/>
              </a:rPr>
              <a:t>(Kumar 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Arial"/>
              </a:rPr>
              <a:t>et al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Arial"/>
              </a:rPr>
              <a:t>., 2005)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. </a:t>
            </a:r>
          </a:p>
          <a:p>
            <a:pPr marL="274320" lvl="0" indent="-274320" algn="just" defTabSz="914400">
              <a:lnSpc>
                <a:spcPct val="11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274320" lvl="0" indent="-274320" algn="just" defTabSz="914400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HIV PG  health risks to mothers; 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TB and/or malaria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, in DCs (McIntyre 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et al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., 2002).</a:t>
            </a:r>
          </a:p>
          <a:p>
            <a:pPr marL="274320" lvl="0" indent="-274320" algn="just" defTabSz="914400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274320" lvl="0" indent="-274320" algn="just" defTabSz="914400">
              <a:lnSpc>
                <a:spcPct val="11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GB" sz="1600" b="1" dirty="0">
                <a:solidFill>
                  <a:prstClr val="black"/>
                </a:solidFill>
                <a:latin typeface="Century Gothic" pitchFamily="34" charset="0"/>
              </a:rPr>
              <a:t>Little is known on the association of NM and  </a:t>
            </a:r>
            <a:r>
              <a:rPr lang="en-GB" sz="1600" b="1" dirty="0">
                <a:solidFill>
                  <a:srgbClr val="FF0000"/>
                </a:solidFill>
                <a:latin typeface="Century Gothic" pitchFamily="34" charset="0"/>
              </a:rPr>
              <a:t>indirect</a:t>
            </a:r>
            <a:r>
              <a:rPr lang="en-GB" sz="1600" b="1" dirty="0">
                <a:solidFill>
                  <a:prstClr val="black"/>
                </a:solidFill>
                <a:latin typeface="Century Gothic" pitchFamily="34" charset="0"/>
              </a:rPr>
              <a:t> HIV effects </a:t>
            </a:r>
            <a:r>
              <a:rPr lang="en-GB" sz="1600" dirty="0">
                <a:solidFill>
                  <a:prstClr val="black"/>
                </a:solidFill>
                <a:latin typeface="Century Gothic" pitchFamily="34" charset="0"/>
              </a:rPr>
              <a:t>DCs. </a:t>
            </a:r>
          </a:p>
        </p:txBody>
      </p:sp>
    </p:spTree>
    <p:extLst>
      <p:ext uri="{BB962C8B-B14F-4D97-AF65-F5344CB8AC3E}">
        <p14:creationId xmlns:p14="http://schemas.microsoft.com/office/powerpoint/2010/main" val="1258791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latin typeface="Century Gothic" pitchFamily="34" charset="0"/>
              </a:rPr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0" indent="-274320" algn="just" defTabSz="914400">
              <a:lnSpc>
                <a:spcPct val="15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NMs challenge health sector with 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insufficient progress to improving MCH .</a:t>
            </a:r>
          </a:p>
          <a:p>
            <a:pPr marL="274320" lvl="0" indent="-274320" algn="just" defTabSz="914400">
              <a:lnSpc>
                <a:spcPct val="15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There is little and or no progress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made over a decade on the same.</a:t>
            </a:r>
          </a:p>
          <a:p>
            <a:pPr marL="274320" lvl="0" indent="-274320" algn="just" defTabSz="914400">
              <a:lnSpc>
                <a:spcPct val="15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Maternal HIV in PG 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is given less focus since PMTCT inception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yet  indirect NMs. </a:t>
            </a:r>
          </a:p>
          <a:p>
            <a:pPr marL="274320" lvl="0" indent="-274320" algn="just" defTabSz="914400">
              <a:lnSpc>
                <a:spcPct val="15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Risk of NM is possible despite the newborns 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not being infected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(KDHS, 2008).</a:t>
            </a:r>
          </a:p>
          <a:p>
            <a:pPr marL="0" lvl="0" indent="0" algn="ctr" defTabSz="914400">
              <a:lnSpc>
                <a:spcPct val="150000"/>
              </a:lnSpc>
              <a:buClr>
                <a:srgbClr val="D16349"/>
              </a:buClr>
              <a:buSzPct val="85000"/>
              <a:buNone/>
            </a:pPr>
            <a:r>
              <a:rPr lang="en-US" sz="28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Justification</a:t>
            </a:r>
          </a:p>
          <a:p>
            <a:pPr marL="274320" lvl="0" indent="-274320" algn="just" defTabSz="914400"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40-60%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of &lt; 5s children   represent NMs  &amp; most deaths at infancy (WHO). </a:t>
            </a:r>
          </a:p>
          <a:p>
            <a:pPr marL="274320" lvl="0" indent="-274320" algn="just" defTabSz="914400"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274320" lvl="0" indent="-274320" algn="just" defTabSz="914400"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274320" lvl="0" indent="-274320" algn="just" defTabSz="914400"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To attain health SDGs/ increase  life expectancy, valid data on salient NMs is crucial. (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Arial"/>
              </a:rPr>
              <a:t>Stoll, 1997).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</a:t>
            </a:r>
          </a:p>
          <a:p>
            <a:pPr marL="274320" lvl="0" indent="-274320" algn="just" defTabSz="914400"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274320" lvl="0" indent="-274320" algn="just" defTabSz="914400"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Guidelines/policies on adverse neonatal outcomes &amp; association with HIV exist, but there is a gap in terms feedback on PMTCT  program impacts.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87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latin typeface="Century Gothic" pitchFamily="34" charset="0"/>
              </a:rPr>
              <a:t>Research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defTabSz="914400">
              <a:lnSpc>
                <a:spcPct val="120000"/>
              </a:lnSpc>
              <a:spcBef>
                <a:spcPts val="1600"/>
              </a:spcBef>
              <a:spcAft>
                <a:spcPts val="600"/>
              </a:spcAft>
              <a:buClr>
                <a:srgbClr val="D16349"/>
              </a:buClr>
              <a:buSzPct val="85000"/>
              <a:buNone/>
            </a:pPr>
            <a:r>
              <a:rPr lang="en-US" sz="1600" b="1" dirty="0">
                <a:solidFill>
                  <a:srgbClr val="000000"/>
                </a:solidFill>
                <a:latin typeface="Century Gothic" pitchFamily="34" charset="0"/>
                <a:ea typeface="Times New Roman"/>
                <a:cs typeface="Times New Roman"/>
              </a:rPr>
              <a:t>General.</a:t>
            </a:r>
          </a:p>
          <a:p>
            <a:pPr marL="0" lvl="0" indent="0" algn="just" defTabSz="9144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None/>
            </a:pPr>
            <a:r>
              <a:rPr lang="en-US" sz="1600" dirty="0">
                <a:solidFill>
                  <a:schemeClr val="bg1"/>
                </a:solidFill>
                <a:latin typeface="Century Gothic" pitchFamily="34" charset="0"/>
                <a:ea typeface="Times New Roman"/>
              </a:rPr>
              <a:t>To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determine the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risk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of neonatal mortality outcome and its 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association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with HIV infection among postnatal women attending PMH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.</a:t>
            </a:r>
          </a:p>
          <a:p>
            <a:pPr marL="0" lvl="0" indent="0" algn="just" defTabSz="9144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None/>
            </a:pPr>
            <a:endParaRPr lang="en-US" sz="1600" b="1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0" lvl="0" indent="0" algn="just" defTabSz="9144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None/>
            </a:pPr>
            <a:r>
              <a:rPr lang="en-US" sz="1600" b="1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Times New Roman"/>
              </a:rPr>
              <a:t>Sp</a:t>
            </a:r>
            <a:r>
              <a:rPr lang="en-US" sz="1600" b="1" dirty="0">
                <a:solidFill>
                  <a:srgbClr val="000000"/>
                </a:solidFill>
                <a:latin typeface="Century Gothic" pitchFamily="34" charset="0"/>
                <a:ea typeface="Times New Roman"/>
                <a:cs typeface="Times New Roman"/>
              </a:rPr>
              <a:t>ecific.</a:t>
            </a:r>
          </a:p>
          <a:p>
            <a:pPr marL="274320" lvl="0" indent="-274320" algn="just" defTabSz="914400">
              <a:lnSpc>
                <a:spcPct val="120000"/>
              </a:lnSpc>
              <a:spcBef>
                <a:spcPts val="0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1) To 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establish the </a:t>
            </a:r>
            <a:r>
              <a:rPr lang="en-US" sz="1600" b="1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proportion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of HIV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positive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postnatal women 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with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and 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without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NM outcomes .</a:t>
            </a:r>
          </a:p>
          <a:p>
            <a:pPr marL="274320" lvl="0" indent="-274320" algn="just" defTabSz="914400">
              <a:lnSpc>
                <a:spcPct val="120000"/>
              </a:lnSpc>
              <a:spcBef>
                <a:spcPts val="0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274320" lvl="0" indent="-274320" algn="just" defTabSz="914400">
              <a:spcBef>
                <a:spcPts val="0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2) To 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compare the proportion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of HIV between postnatal women 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with NMs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and postnatal women 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without  NMs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.</a:t>
            </a:r>
          </a:p>
          <a:p>
            <a:pPr marL="274320" lvl="0" indent="-274320" algn="just" defTabSz="914400">
              <a:spcBef>
                <a:spcPts val="0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274320" lvl="0" indent="-274320" algn="just" defTabSz="914400">
              <a:spcBef>
                <a:spcPts val="0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3) To determine </a:t>
            </a:r>
            <a:r>
              <a:rPr lang="en-US" sz="1600" i="1" dirty="0">
                <a:solidFill>
                  <a:srgbClr val="FF0000"/>
                </a:solidFill>
                <a:latin typeface="Century Gothic" pitchFamily="34" charset="0"/>
                <a:ea typeface="Times New Roman"/>
              </a:rPr>
              <a:t>other risk factors closely </a:t>
            </a:r>
            <a:r>
              <a:rPr lang="en-US" sz="1600" dirty="0">
                <a:solidFill>
                  <a:srgbClr val="FF0000"/>
                </a:solidFill>
                <a:latin typeface="Century Gothic" pitchFamily="34" charset="0"/>
                <a:ea typeface="Times New Roman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associated with NMs among postnatal women.</a:t>
            </a:r>
          </a:p>
          <a:p>
            <a:pPr marL="274320" lvl="0" indent="-274320" algn="just" defTabSz="914400">
              <a:spcBef>
                <a:spcPts val="0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0" lvl="0" indent="0" algn="just" defTabSz="914400">
              <a:spcBef>
                <a:spcPts val="0"/>
              </a:spcBef>
              <a:buClr>
                <a:srgbClr val="D16349"/>
              </a:buClr>
              <a:buSzPct val="85000"/>
              <a:buNone/>
            </a:pPr>
            <a:endParaRPr lang="en-US" sz="1600" dirty="0">
              <a:solidFill>
                <a:prstClr val="black"/>
              </a:solidFill>
              <a:latin typeface="Century Gothic" pitchFamily="34" charset="0"/>
            </a:endParaRPr>
          </a:p>
          <a:p>
            <a:pPr marL="0" lvl="0" indent="0" algn="just" defTabSz="914400">
              <a:spcBef>
                <a:spcPts val="0"/>
              </a:spcBef>
              <a:buClr>
                <a:srgbClr val="D16349"/>
              </a:buClr>
              <a:buSzPct val="85000"/>
              <a:buNone/>
            </a:pPr>
            <a:r>
              <a:rPr lang="en-US" sz="1600" b="1" dirty="0">
                <a:solidFill>
                  <a:schemeClr val="bg1"/>
                </a:solidFill>
                <a:latin typeface="Century Gothic" pitchFamily="34" charset="0"/>
              </a:rPr>
              <a:t>Hy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</a:rPr>
              <a:t>pothesis-Null</a:t>
            </a:r>
          </a:p>
          <a:p>
            <a:pPr marL="0" lvl="0" indent="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None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There is 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no difference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in proportion of NM outcomes between HIV+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and HIV- postnatal women in PMH</a:t>
            </a:r>
            <a:endParaRPr lang="en-US" sz="1600" dirty="0">
              <a:solidFill>
                <a:prstClr val="black"/>
              </a:solidFill>
              <a:latin typeface="Century Gothic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0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latin typeface="Century Gothic" pitchFamily="34" charset="0"/>
              </a:rPr>
              <a:t>Materials &amp;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>
              <a:buClr>
                <a:srgbClr val="D16349"/>
              </a:buClr>
              <a:buSzPct val="85000"/>
              <a:buNone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</a:rPr>
              <a:t>Study area</a:t>
            </a:r>
            <a:endParaRPr lang="en-US" sz="1600" dirty="0">
              <a:solidFill>
                <a:prstClr val="black"/>
              </a:solidFill>
              <a:latin typeface="Century Gothic" pitchFamily="34" charset="0"/>
            </a:endParaRPr>
          </a:p>
          <a:p>
            <a:pPr marL="274320" lvl="0" indent="-274320" defTabSz="914400"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</a:rPr>
              <a:t>Maternal &amp; Neonatology units -(</a:t>
            </a:r>
            <a:r>
              <a:rPr lang="en-US" sz="1600" dirty="0">
                <a:solidFill>
                  <a:srgbClr val="FF0000"/>
                </a:solidFill>
                <a:latin typeface="Century Gothic" pitchFamily="34" charset="0"/>
              </a:rPr>
              <a:t>Health Records)</a:t>
            </a:r>
          </a:p>
          <a:p>
            <a:pPr marL="0" lvl="0" indent="0" defTabSz="914400">
              <a:buClr>
                <a:srgbClr val="D16349"/>
              </a:buClr>
              <a:buSzPct val="85000"/>
              <a:buNone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</a:rPr>
              <a:t>Study design</a:t>
            </a:r>
          </a:p>
          <a:p>
            <a:pPr marL="0" lvl="0" indent="0" defTabSz="914400">
              <a:buClr>
                <a:srgbClr val="D16349"/>
              </a:buClr>
              <a:buSzPct val="85000"/>
              <a:buNone/>
            </a:pPr>
            <a:endParaRPr lang="en-US" sz="1600" b="1" dirty="0">
              <a:solidFill>
                <a:prstClr val="black"/>
              </a:solidFill>
              <a:latin typeface="Century Gothic" pitchFamily="34" charset="0"/>
            </a:endParaRPr>
          </a:p>
          <a:p>
            <a:pPr marL="274320" lvl="0" indent="-274320" defTabSz="914400"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GB" sz="1600" dirty="0">
                <a:solidFill>
                  <a:srgbClr val="FF0000"/>
                </a:solidFill>
                <a:latin typeface="Century Gothic" pitchFamily="34" charset="0"/>
              </a:rPr>
              <a:t>U</a:t>
            </a:r>
            <a:r>
              <a:rPr lang="en-US" sz="1600" dirty="0">
                <a:solidFill>
                  <a:srgbClr val="FF0000"/>
                </a:solidFill>
                <a:latin typeface="Century Gothic" pitchFamily="34" charset="0"/>
              </a:rPr>
              <a:t>n-matched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</a:rPr>
              <a:t>case-control</a:t>
            </a:r>
          </a:p>
          <a:p>
            <a:pPr marL="274320" lvl="0" indent="-274320" defTabSz="914400"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</a:endParaRPr>
          </a:p>
          <a:p>
            <a:pPr marL="274320" lvl="0" indent="-274320" defTabSz="914400"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</a:endParaRPr>
          </a:p>
          <a:p>
            <a:pPr marL="0" lvl="0" indent="0" defTabSz="914400">
              <a:buClr>
                <a:srgbClr val="D16349"/>
              </a:buClr>
              <a:buSzPct val="85000"/>
              <a:buNone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</a:rPr>
              <a:t>Study population</a:t>
            </a:r>
          </a:p>
          <a:p>
            <a:pPr marL="0" lvl="0" indent="-274320" algn="just" defTabSz="9144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NMs 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(cases)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&amp; neonatal live births at least up to the first 28 days 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(controls) 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from postnatal period women of a </a:t>
            </a:r>
            <a:r>
              <a:rPr lang="en-US" sz="1600" dirty="0">
                <a:solidFill>
                  <a:srgbClr val="FF0000"/>
                </a:solidFill>
                <a:latin typeface="Century Gothic" pitchFamily="34" charset="0"/>
                <a:ea typeface="Times New Roman"/>
              </a:rPr>
              <a:t>known HIV status.</a:t>
            </a:r>
          </a:p>
          <a:p>
            <a:pPr marL="0" lvl="0" indent="-274320" algn="just" defTabSz="9144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srgbClr val="FF0000"/>
              </a:solidFill>
              <a:latin typeface="Century Gothic" pitchFamily="34" charset="0"/>
              <a:ea typeface="Times New Roman"/>
            </a:endParaRPr>
          </a:p>
          <a:p>
            <a:pPr marL="0" lvl="0" indent="0" algn="just" defTabSz="9144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None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Inclusion Criteria</a:t>
            </a:r>
          </a:p>
          <a:p>
            <a:pPr marL="0" lvl="0" indent="0" algn="just" defTabSz="9144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None/>
            </a:pP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NMs(</a:t>
            </a:r>
            <a:r>
              <a:rPr lang="en-US" sz="1600" b="1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cases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) &amp; 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Calibri"/>
              </a:rPr>
              <a:t>Neonatal live births( </a:t>
            </a:r>
            <a:r>
              <a:rPr lang="en-US" sz="1600" b="1" i="1" dirty="0">
                <a:solidFill>
                  <a:prstClr val="black"/>
                </a:solidFill>
                <a:latin typeface="Century Gothic" pitchFamily="34" charset="0"/>
                <a:ea typeface="Calibri"/>
              </a:rPr>
              <a:t>controls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Calibri"/>
              </a:rPr>
              <a:t>)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from a postnatal period woman of known HIV status, who had attended ANC clinic &amp; delivered at PMH.</a:t>
            </a:r>
          </a:p>
          <a:p>
            <a:pPr marL="0" lvl="0" indent="0" algn="just" defTabSz="9144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None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0" lvl="0" indent="-274320" algn="just" defTabSz="9144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srgbClr val="FF0000"/>
              </a:solidFill>
              <a:latin typeface="Century Gothic" pitchFamily="34" charset="0"/>
              <a:ea typeface="Calibri"/>
            </a:endParaRPr>
          </a:p>
          <a:p>
            <a:pPr marL="0" lvl="0" indent="0" defTabSz="914400">
              <a:buClr>
                <a:srgbClr val="D16349"/>
              </a:buClr>
              <a:buSzPct val="85000"/>
              <a:buNone/>
            </a:pPr>
            <a:endParaRPr lang="en-US" sz="1600" b="1" dirty="0">
              <a:solidFill>
                <a:prstClr val="black"/>
              </a:solidFill>
              <a:latin typeface="Century Gothic" pitchFamily="34" charset="0"/>
            </a:endParaRPr>
          </a:p>
          <a:p>
            <a:pPr marL="274320" lvl="0" indent="-274320" defTabSz="914400"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141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latin typeface="Century Gothic" pitchFamily="34" charset="0"/>
              </a:rPr>
              <a:t>Material &amp;Methods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 defTabSz="9144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None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</a:rPr>
              <a:t>Sample size determination </a:t>
            </a:r>
            <a:endParaRPr lang="en-US" sz="160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274320" lvl="0" indent="-274320" algn="just" defTabSz="9144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Hypothetical proportion based on the exposure prevalence of HIV in general population of PG women in Africa(</a:t>
            </a:r>
            <a:r>
              <a:rPr lang="en-US" sz="1600" b="1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15-40 %). </a:t>
            </a:r>
          </a:p>
          <a:p>
            <a:pPr marL="0" lvl="0" indent="-27432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i="1" dirty="0" err="1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Epi.Info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. </a:t>
            </a:r>
            <a:r>
              <a:rPr lang="en-US" sz="1600" i="1" dirty="0" err="1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Calc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version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, sample obtained -256 at 1:1ratio. Assumed OR-2.5, </a:t>
            </a:r>
            <a:r>
              <a:rPr lang="en-US" sz="1600" dirty="0">
                <a:solidFill>
                  <a:srgbClr val="FF0000"/>
                </a:solidFill>
                <a:latin typeface="Century Gothic" pitchFamily="34" charset="0"/>
                <a:ea typeface="Times New Roman"/>
              </a:rPr>
              <a:t>power of 90%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&amp; C.I- 95% [1.96].</a:t>
            </a:r>
          </a:p>
          <a:p>
            <a:pPr marL="0" lvl="0" indent="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None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Sampling Procedure</a:t>
            </a:r>
          </a:p>
          <a:p>
            <a:pPr marL="274320" lvl="0" indent="-27432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Information was extracted from every file record(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woman &amp; the newborn outcome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) 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within the first 28 days, </a:t>
            </a:r>
            <a:r>
              <a:rPr lang="en-US" sz="1600" b="1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retrospectively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</a:rPr>
              <a:t>.</a:t>
            </a:r>
          </a:p>
          <a:p>
            <a:pPr marL="0" lvl="0" indent="0" algn="just" defTabSz="914400">
              <a:buClr>
                <a:srgbClr val="D16349"/>
              </a:buClr>
              <a:buSzPct val="85000"/>
              <a:buNone/>
            </a:pPr>
            <a:endParaRPr lang="en-US" sz="1600" b="1" dirty="0">
              <a:solidFill>
                <a:prstClr val="black"/>
              </a:solidFill>
              <a:latin typeface="Century Gothic" pitchFamily="34" charset="0"/>
            </a:endParaRPr>
          </a:p>
          <a:p>
            <a:pPr marL="0" lvl="0" indent="0" algn="just" defTabSz="914400">
              <a:buClr>
                <a:srgbClr val="D16349"/>
              </a:buClr>
              <a:buSzPct val="85000"/>
              <a:buNone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</a:rPr>
              <a:t>Data collection tools</a:t>
            </a:r>
          </a:p>
          <a:p>
            <a:pPr marL="274320" lvl="0" indent="-274320" algn="just" defTabSz="914400"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</a:rPr>
              <a:t>Pre-tested data abstraction tool.</a:t>
            </a:r>
          </a:p>
          <a:p>
            <a:pPr marL="274320" lvl="0" indent="-274320" algn="just" defTabSz="914400"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</a:endParaRPr>
          </a:p>
          <a:p>
            <a:pPr marL="0" lvl="0" indent="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None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</a:rPr>
              <a:t>Data Analysis</a:t>
            </a:r>
          </a:p>
          <a:p>
            <a:pPr marL="274320" lvl="0" indent="-27432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</a:rPr>
              <a:t>Descriptive, Bivariate, logistic and multivariate.</a:t>
            </a:r>
          </a:p>
          <a:p>
            <a:pPr marL="0" lvl="0" indent="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None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</a:rPr>
              <a:t>Ethical considerations observed</a:t>
            </a:r>
          </a:p>
          <a:p>
            <a:pPr marL="0" lvl="0" indent="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None/>
            </a:pPr>
            <a:endParaRPr lang="en-US" sz="1600" b="1" dirty="0">
              <a:solidFill>
                <a:prstClr val="black"/>
              </a:solidFill>
              <a:latin typeface="Century Gothic" pitchFamily="34" charset="0"/>
            </a:endParaRPr>
          </a:p>
          <a:p>
            <a:pPr marL="0" lvl="0" indent="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None/>
            </a:pPr>
            <a:endParaRPr lang="en-GB" sz="1600" b="1" dirty="0">
              <a:solidFill>
                <a:prstClr val="black"/>
              </a:solidFill>
              <a:latin typeface="Century Gothic" pitchFamily="34" charset="0"/>
            </a:endParaRPr>
          </a:p>
          <a:p>
            <a:pPr marL="0" lvl="0" indent="-27432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Calibri"/>
            </a:endParaRPr>
          </a:p>
          <a:p>
            <a:pPr marL="274320" lvl="0" indent="-274320" algn="just" defTabSz="9144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b="1" dirty="0">
              <a:solidFill>
                <a:prstClr val="black"/>
              </a:solidFill>
              <a:latin typeface="Century Gothic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610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latin typeface="Century Gothic" pitchFamily="34" charset="0"/>
              </a:rPr>
              <a:t>Results</a:t>
            </a:r>
            <a:r>
              <a:rPr lang="en-US" sz="3300" b="1" dirty="0">
                <a:solidFill>
                  <a:prstClr val="black"/>
                </a:solidFill>
                <a:latin typeface="Georgia"/>
              </a:rPr>
              <a:t/>
            </a:r>
            <a:br>
              <a:rPr lang="en-US" sz="3300" b="1" dirty="0">
                <a:solidFill>
                  <a:prstClr val="black"/>
                </a:solidFill>
                <a:latin typeface="Georgia"/>
              </a:rPr>
            </a:br>
            <a:r>
              <a:rPr lang="en-US" sz="2400" dirty="0">
                <a:solidFill>
                  <a:prstClr val="black"/>
                </a:solidFill>
                <a:latin typeface="Century Gothic" pitchFamily="34" charset="0"/>
              </a:rPr>
              <a:t>Descriptive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>
              <a:buClr>
                <a:srgbClr val="D16349"/>
              </a:buClr>
              <a:buSzPct val="85000"/>
              <a:buNone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Cambria"/>
            </a:endParaRPr>
          </a:p>
          <a:p>
            <a:pPr marL="0" lvl="0" indent="0" defTabSz="914400">
              <a:buClr>
                <a:srgbClr val="D16349"/>
              </a:buClr>
              <a:buSzPct val="85000"/>
              <a:buNone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Cambria"/>
              </a:rPr>
              <a:t>Socio-demographic characteristics of mothers among cases and controls, 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Cambria"/>
              </a:rPr>
              <a:t>mother’s unemployment had a V+ relationship with NM outcome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Cambria"/>
              </a:rPr>
              <a:t>; 95% C.I (0.22-0.78), p=0.006</a:t>
            </a:r>
          </a:p>
          <a:p>
            <a:pPr marL="0" lvl="0" indent="0" defTabSz="914400">
              <a:buClr>
                <a:srgbClr val="D16349"/>
              </a:buClr>
              <a:buSzPct val="85000"/>
              <a:buNone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Cambria"/>
            </a:endParaRPr>
          </a:p>
          <a:p>
            <a:pPr marL="0" lvl="0" indent="0" defTabSz="914400">
              <a:buClr>
                <a:srgbClr val="D16349"/>
              </a:buClr>
              <a:buSzPct val="85000"/>
              <a:buNone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ANC Visits: 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(55.5%) visited as per the WHO recommended frequency, no difference ((P&gt;0.05) </a:t>
            </a:r>
          </a:p>
          <a:p>
            <a:pPr marL="0" lvl="0" indent="0" defTabSz="914400">
              <a:buClr>
                <a:srgbClr val="D16349"/>
              </a:buClr>
              <a:buSzPct val="85000"/>
              <a:buNone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0" lvl="0" indent="0" algn="ctr" defTabSz="914400">
              <a:buClr>
                <a:srgbClr val="D16349"/>
              </a:buClr>
              <a:buSzPct val="85000"/>
              <a:buNone/>
            </a:pPr>
            <a:r>
              <a:rPr lang="en-US" sz="24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Bivariate Analysis</a:t>
            </a:r>
          </a:p>
          <a:p>
            <a:pPr marL="0" lvl="0" indent="0" defTabSz="914400">
              <a:buClr>
                <a:srgbClr val="D16349"/>
              </a:buClr>
              <a:buSzPct val="85000"/>
              <a:buNone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Calibri"/>
              </a:rPr>
              <a:t>Mother’s HIV and health status during pregnancy (cases &amp; controls)</a:t>
            </a:r>
          </a:p>
          <a:p>
            <a:pPr marL="0" lvl="0" indent="0" defTabSz="914400">
              <a:buClr>
                <a:srgbClr val="D16349"/>
              </a:buClr>
              <a:buSzPct val="85000"/>
              <a:buNone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Cambria"/>
            </a:endParaRPr>
          </a:p>
          <a:p>
            <a:pPr marL="274320" lvl="0" indent="-274320" defTabSz="914400"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  <a:cs typeface="Times New Roman"/>
              </a:rPr>
              <a:t>HIV :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(12.5%) cases  &amp; (3.9%) controls, [OR= 3.51; 95%CI: 1.25-9.91; P=0.012].</a:t>
            </a:r>
          </a:p>
          <a:p>
            <a:pPr marL="274320" lvl="0" indent="-274320" defTabSz="914400"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Cambria"/>
            </a:endParaRPr>
          </a:p>
          <a:p>
            <a:pPr marL="274320" lvl="0" indent="-274320" defTabSz="914400"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Co-morbidities: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cases (14.8%) : controls (4.7%), [OR= 3.54; 95%CI: 1.37-9.20; P=0.006].</a:t>
            </a:r>
          </a:p>
          <a:p>
            <a:pPr marL="274320" lvl="0" indent="-274320" defTabSz="914400"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274320" lvl="0" indent="-274320" defTabSz="914400"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Mother’s hemoglobin level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&lt; 10.2 mg/dl : cases (18.8%)  &amp; controls (5.5%), [OR= 3.99; 95%CI: 1.65-9.63; P=0.001].</a:t>
            </a:r>
          </a:p>
          <a:p>
            <a:pPr marL="274320" lvl="0" indent="-274320" defTabSz="914400"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Cambria"/>
            </a:endParaRPr>
          </a:p>
          <a:p>
            <a:pPr marL="0" lvl="0" indent="0" defTabSz="914400">
              <a:buClr>
                <a:srgbClr val="D16349"/>
              </a:buClr>
              <a:buSzPct val="85000"/>
              <a:buNone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Cambria"/>
            </a:endParaRPr>
          </a:p>
          <a:p>
            <a:pPr marL="0" lvl="0" indent="0" defTabSz="914400">
              <a:buClr>
                <a:srgbClr val="D16349"/>
              </a:buClr>
              <a:buSzPct val="85000"/>
              <a:buNone/>
            </a:pPr>
            <a:endParaRPr lang="en-US" sz="1600" dirty="0">
              <a:solidFill>
                <a:prstClr val="black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09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latin typeface="Century Gothic" pitchFamily="34" charset="0"/>
              </a:rPr>
              <a:t>Cont’d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>
              <a:buClr>
                <a:srgbClr val="D16349"/>
              </a:buClr>
              <a:buSzPct val="85000"/>
              <a:buNone/>
            </a:pPr>
            <a:r>
              <a:rPr lang="en-US" sz="1600" b="1" dirty="0" smtClean="0">
                <a:solidFill>
                  <a:prstClr val="black"/>
                </a:solidFill>
                <a:latin typeface="Century Gothic" pitchFamily="34" charset="0"/>
                <a:ea typeface="Calibri"/>
              </a:rPr>
              <a:t>Comparison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Calibri"/>
              </a:rPr>
              <a:t>: 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Calibri"/>
              </a:rPr>
              <a:t>cases &amp; controls by birth weight &amp; health status at birth</a:t>
            </a:r>
          </a:p>
          <a:p>
            <a:pPr marL="0" lvl="0" indent="0" defTabSz="914400">
              <a:buClr>
                <a:srgbClr val="D16349"/>
              </a:buClr>
              <a:buSzPct val="85000"/>
              <a:buNone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Cambria"/>
            </a:endParaRPr>
          </a:p>
          <a:p>
            <a:pPr marL="274320" lvl="0" indent="-274320" defTabSz="914400"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Sick at birth: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Cases (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91.4%)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&gt; Controls (78.9%), [OR= 2.84; 95%CI: 1.34-6.02; P=0.005].</a:t>
            </a:r>
          </a:p>
          <a:p>
            <a:pPr marL="0" lvl="0" indent="-274320" algn="just" defTabSz="914400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</a:rPr>
              <a:t>LBW:</a:t>
            </a: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 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cases (70.3%) &gt;  than controls (41.4%), [OR= 3.35; 95%CI: 2.00-5.62; P&lt;0.001]. </a:t>
            </a:r>
          </a:p>
          <a:p>
            <a:pPr marL="0" lvl="0" indent="0" algn="ctr" defTabSz="9144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None/>
            </a:pPr>
            <a:r>
              <a:rPr lang="en-US" sz="2400" dirty="0">
                <a:solidFill>
                  <a:prstClr val="black"/>
                </a:solidFill>
                <a:latin typeface="Century Gothic" pitchFamily="34" charset="0"/>
              </a:rPr>
              <a:t>Multivariate Analysis-Reduced Model</a:t>
            </a:r>
          </a:p>
          <a:p>
            <a:pPr marL="0" lvl="0" indent="0" algn="ctr" defTabSz="9144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None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</a:rPr>
              <a:t>(Risk factors of NM)</a:t>
            </a:r>
            <a:endParaRPr lang="en-US" sz="1600" dirty="0">
              <a:solidFill>
                <a:prstClr val="black"/>
              </a:solidFill>
              <a:latin typeface="Century Gothic" pitchFamily="34" charset="0"/>
              <a:ea typeface="Calibri"/>
            </a:endParaRPr>
          </a:p>
          <a:p>
            <a:pPr marL="274320" lvl="0" indent="-274320" defTabSz="914400">
              <a:lnSpc>
                <a:spcPct val="20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LBW: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Cases: controls (41.4%), [</a:t>
            </a:r>
            <a:r>
              <a:rPr lang="en-US" sz="1600" b="1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AOR= 3.97; 95%CI: 2.26-6.98; P&lt;0.001]. </a:t>
            </a:r>
          </a:p>
          <a:p>
            <a:pPr marL="274320" lvl="0" indent="-274320" defTabSz="914400">
              <a:lnSpc>
                <a:spcPct val="20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Co-morbidities: 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</a:t>
            </a:r>
            <a:r>
              <a:rPr lang="en-US" sz="1600" b="1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[AOR= 3.84; 95%CI: 1.32- 11.16; P=0.013]. </a:t>
            </a:r>
          </a:p>
          <a:p>
            <a:pPr marL="274320" lvl="0" indent="-274320" defTabSz="914400">
              <a:lnSpc>
                <a:spcPct val="20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Mother’s hemoglobin level :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,[</a:t>
            </a:r>
            <a:r>
              <a:rPr lang="en-US" sz="1600" b="1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AOR= 3.18; 95%CI: 1.19-8.46; P=0.021].  </a:t>
            </a:r>
          </a:p>
          <a:p>
            <a:pPr marL="274320" lvl="0" indent="-274320" defTabSz="914400">
              <a:lnSpc>
                <a:spcPct val="200000"/>
              </a:lnSpc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b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Unemployment: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cases: controls, </a:t>
            </a:r>
            <a:r>
              <a:rPr lang="en-US" sz="1600" b="1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[AOR=0.43; 95%CI: 0.22- 0.85; P=0.016].</a:t>
            </a:r>
          </a:p>
          <a:p>
            <a:pPr marL="0" lvl="0" indent="0" algn="ctr" defTabSz="914400">
              <a:lnSpc>
                <a:spcPct val="200000"/>
              </a:lnSpc>
              <a:buClr>
                <a:srgbClr val="D16349"/>
              </a:buClr>
              <a:buSzPct val="85000"/>
              <a:buNone/>
            </a:pPr>
            <a:endParaRPr lang="en-US" sz="2400" b="1" dirty="0">
              <a:solidFill>
                <a:prstClr val="black"/>
              </a:solidFill>
              <a:latin typeface="Century Gothic" pitchFamily="34" charset="0"/>
            </a:endParaRPr>
          </a:p>
          <a:p>
            <a:pPr marL="0" lvl="0" indent="-274320" algn="just" defTabSz="914400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Calibri"/>
            </a:endParaRPr>
          </a:p>
          <a:p>
            <a:pPr marL="274320" lvl="0" indent="-274320" defTabSz="914400"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</a:endParaRPr>
          </a:p>
          <a:p>
            <a:pPr marL="274320" lvl="0" indent="-274320" defTabSz="914400"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2700" dirty="0">
              <a:solidFill>
                <a:prstClr val="black"/>
              </a:solidFill>
              <a:latin typeface="Georg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255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  <a:latin typeface="Century Gothic" pitchFamily="34" charset="0"/>
              </a:rPr>
              <a:t>Discussion</a:t>
            </a:r>
            <a:r>
              <a:rPr lang="en-US" sz="2800" b="1" dirty="0">
                <a:solidFill>
                  <a:srgbClr val="8CADAE">
                    <a:shade val="75000"/>
                  </a:srgbClr>
                </a:solidFill>
                <a:latin typeface="Century Gothic" pitchFamily="34" charset="0"/>
              </a:rPr>
              <a:t> 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0" indent="-274320" algn="just" defTabSz="91440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HIV+ revealed risk of NM at the bivariate analysis.</a:t>
            </a:r>
            <a:r>
              <a:rPr lang="en-GB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Controlling for confounders, it was insignificant. </a:t>
            </a:r>
          </a:p>
          <a:p>
            <a:pPr marL="274320" lvl="0" indent="-274320" algn="just" defTabSz="91440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endParaRPr lang="en-GB" sz="1600" spc="-15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274320" lvl="0" indent="-274320" algn="just" defTabSz="91440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HIV in postnatal women is linked with adverse neonatal outcomes (Joseph 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et al.,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2009).</a:t>
            </a:r>
          </a:p>
          <a:p>
            <a:pPr marL="274320" lvl="0" indent="-274320" algn="just" defTabSz="91440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274320" lvl="0" indent="-274320" algn="just" defTabSz="91440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Association </a:t>
            </a:r>
            <a:r>
              <a:rPr lang="en-US" sz="1600" dirty="0" err="1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btwn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HIV &amp; infant mortality has occurred in an increasing manner (</a:t>
            </a:r>
            <a:r>
              <a:rPr lang="en-US" sz="1600" dirty="0" err="1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Bloland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et al.,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1995). </a:t>
            </a:r>
          </a:p>
          <a:p>
            <a:pPr marL="274320" lvl="0" indent="-274320" algn="just" defTabSz="91440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274320" lvl="0" indent="-274320" algn="just" defTabSz="91440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In Malawi, maternal HIV and perinatal outcome, NM showed v+ association (Darmstadt 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et al., 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2004).</a:t>
            </a:r>
          </a:p>
          <a:p>
            <a:pPr marL="274320" lvl="0" indent="-274320" algn="just" defTabSz="91440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274320" lvl="0" indent="-274320" algn="just" defTabSz="91440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In Pakistan, NM showed an association with HIV in PG (</a:t>
            </a:r>
            <a:r>
              <a:rPr lang="en-US" sz="1600" dirty="0" err="1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ImtiazJehan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 </a:t>
            </a:r>
            <a:r>
              <a:rPr lang="en-US" sz="1600" i="1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et al</a:t>
            </a:r>
            <a:r>
              <a:rPr lang="en-US" sz="1600" dirty="0">
                <a:solidFill>
                  <a:prstClr val="black"/>
                </a:solidFill>
                <a:latin typeface="Century Gothic" pitchFamily="34" charset="0"/>
                <a:ea typeface="Times New Roman"/>
              </a:rPr>
              <a:t>., 2009).</a:t>
            </a:r>
            <a:endParaRPr lang="en-US" sz="1600" dirty="0">
              <a:solidFill>
                <a:prstClr val="black"/>
              </a:solidFill>
              <a:latin typeface="Century Gothic" pitchFamily="34" charset="0"/>
              <a:ea typeface="Calibri"/>
            </a:endParaRPr>
          </a:p>
          <a:p>
            <a:pPr marL="274320" lvl="0" indent="-27432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274320" lvl="0" indent="-27432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Times New Roman"/>
            </a:endParaRPr>
          </a:p>
          <a:p>
            <a:pPr marL="274320" lvl="0" indent="-274320" algn="just" defTabSz="914400"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Font typeface="Wingdings 2"/>
              <a:buChar char=""/>
            </a:pPr>
            <a:endParaRPr lang="en-GB" sz="1600" spc="-150" dirty="0">
              <a:solidFill>
                <a:prstClr val="black"/>
              </a:solidFill>
              <a:latin typeface="Century Gothic" pitchFamily="34" charset="0"/>
            </a:endParaRPr>
          </a:p>
          <a:p>
            <a:pPr marL="0" lvl="0" indent="0" algn="just" defTabSz="914400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buClr>
                <a:srgbClr val="D16349"/>
              </a:buClr>
              <a:buSzPct val="85000"/>
              <a:buNone/>
            </a:pPr>
            <a:endParaRPr lang="en-US" sz="1600" dirty="0">
              <a:solidFill>
                <a:prstClr val="black"/>
              </a:solidFill>
              <a:latin typeface="Century Gothic" pitchFamily="34" charset="0"/>
              <a:ea typeface="Calibri"/>
            </a:endParaRPr>
          </a:p>
          <a:p>
            <a:pPr marL="0" lvl="0" indent="0" defTabSz="914400">
              <a:buClr>
                <a:srgbClr val="D16349"/>
              </a:buClr>
              <a:buSzPct val="85000"/>
              <a:buNone/>
            </a:pPr>
            <a:endParaRPr lang="en-US" sz="1600" dirty="0">
              <a:solidFill>
                <a:prstClr val="black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74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2719</TotalTime>
  <Words>1122</Words>
  <Application>Microsoft Office PowerPoint</Application>
  <PresentationFormat>Custom</PresentationFormat>
  <Paragraphs>154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  The 6th EAHSC  Title: Risk of neonatal mortality and its association with HIV infection among postnatal women attending PMH, Kenya    </vt:lpstr>
      <vt:lpstr>Background Information</vt:lpstr>
      <vt:lpstr>Problem Statement</vt:lpstr>
      <vt:lpstr>Research Objectives</vt:lpstr>
      <vt:lpstr>Materials &amp; Methods</vt:lpstr>
      <vt:lpstr>Material &amp;Methods Cont’d</vt:lpstr>
      <vt:lpstr>Results Descriptive Analysis</vt:lpstr>
      <vt:lpstr>Cont’d</vt:lpstr>
      <vt:lpstr>Discussion </vt:lpstr>
      <vt:lpstr>Conclusions</vt:lpstr>
      <vt:lpstr>Recommendations</vt:lpstr>
      <vt:lpstr>Acknowledgement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297</cp:revision>
  <dcterms:created xsi:type="dcterms:W3CDTF">2015-02-16T15:17:12Z</dcterms:created>
  <dcterms:modified xsi:type="dcterms:W3CDTF">2017-03-28T12:57:31Z</dcterms:modified>
</cp:coreProperties>
</file>