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8" r:id="rId2"/>
    <p:sldId id="259" r:id="rId3"/>
    <p:sldId id="260" r:id="rId4"/>
    <p:sldId id="262" r:id="rId5"/>
    <p:sldId id="281" r:id="rId6"/>
    <p:sldId id="270" r:id="rId7"/>
    <p:sldId id="264" r:id="rId8"/>
    <p:sldId id="265" r:id="rId9"/>
    <p:sldId id="266" r:id="rId10"/>
    <p:sldId id="267" r:id="rId11"/>
    <p:sldId id="274" r:id="rId12"/>
    <p:sldId id="275" r:id="rId13"/>
    <p:sldId id="276" r:id="rId14"/>
    <p:sldId id="273" r:id="rId15"/>
    <p:sldId id="269" r:id="rId16"/>
    <p:sldId id="271" r:id="rId17"/>
    <p:sldId id="277" r:id="rId18"/>
    <p:sldId id="278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60" d="100"/>
          <a:sy n="60" d="100"/>
        </p:scale>
        <p:origin x="-1656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387B91D-AF7F-494A-8796-F69B79D2D09F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88629B-8B77-4E9D-BA7E-08617B54205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1.docx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1538" y="1643050"/>
            <a:ext cx="7406640" cy="1857388"/>
          </a:xfrm>
        </p:spPr>
        <p:txBody>
          <a:bodyPr>
            <a:noAutofit/>
          </a:bodyPr>
          <a:lstStyle/>
          <a:p>
            <a:pPr algn="ctr"/>
            <a:r>
              <a:rPr lang="en-US" sz="2800" b="1" i="1" dirty="0" smtClean="0"/>
              <a:t>Social  </a:t>
            </a:r>
            <a:r>
              <a:rPr lang="en-US" sz="2800" b="1" i="1" dirty="0"/>
              <a:t>factors determining  the utilization of impregnated mosquito net for Malaria prevention in Burundi. </a:t>
            </a:r>
            <a:r>
              <a:rPr lang="en-US" sz="2800" b="1" i="1" dirty="0" smtClean="0"/>
              <a:t>An  mixed method exploratory study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4414" y="3857628"/>
            <a:ext cx="7406640" cy="93599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/>
              <a:t>By  Dr NIYONGABO PROSPER  md; mph</a:t>
            </a:r>
          </a:p>
          <a:p>
            <a:pPr algn="ctr"/>
            <a:r>
              <a:rPr lang="en-US" dirty="0" smtClean="0"/>
              <a:t>I.N.S.P</a:t>
            </a:r>
          </a:p>
          <a:p>
            <a:pPr algn="ctr"/>
            <a:r>
              <a:rPr lang="en-US" dirty="0" smtClean="0"/>
              <a:t>REPUBLIC OF BURUNDI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0" y="0"/>
            <a:ext cx="1676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0" y="0"/>
            <a:ext cx="1500197" cy="142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20" y="0"/>
            <a:ext cx="1500198" cy="1357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62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Perceived norms in mosquito-nets utilization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64,9% of respondents would give priority to children for mosquito-net utilization</a:t>
            </a:r>
          </a:p>
          <a:p>
            <a:endParaRPr lang="en-US" dirty="0" smtClean="0"/>
          </a:p>
          <a:p>
            <a:r>
              <a:rPr lang="en-US" dirty="0" smtClean="0"/>
              <a:t>51,3% would prioritize pregnant women</a:t>
            </a:r>
          </a:p>
          <a:p>
            <a:endParaRPr lang="en-US" dirty="0" smtClean="0"/>
          </a:p>
          <a:p>
            <a:r>
              <a:rPr lang="en-US" dirty="0" smtClean="0"/>
              <a:t>47.2% of respondents in rural area think that poor and vulnerable people should get also priority to access mosquito-nets.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64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information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30.7% receive information from CHW</a:t>
            </a:r>
          </a:p>
          <a:p>
            <a:endParaRPr lang="en-US" dirty="0" smtClean="0"/>
          </a:p>
          <a:p>
            <a:r>
              <a:rPr lang="en-US" dirty="0" smtClean="0"/>
              <a:t>10.1% get information from media</a:t>
            </a:r>
          </a:p>
          <a:p>
            <a:endParaRPr lang="en-US" dirty="0"/>
          </a:p>
          <a:p>
            <a:r>
              <a:rPr lang="en-US" dirty="0" smtClean="0"/>
              <a:t>Others: local associations; church; neighbors…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0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Enabling factors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Owning a mosquito-net</a:t>
            </a:r>
          </a:p>
          <a:p>
            <a:r>
              <a:rPr lang="en-US" dirty="0" smtClean="0"/>
              <a:t>No traditional say or cultural consideration standing against the use of mosquito-net.</a:t>
            </a:r>
            <a:endParaRPr lang="en-US" dirty="0"/>
          </a:p>
          <a:p>
            <a:r>
              <a:rPr lang="en-US" dirty="0" smtClean="0"/>
              <a:t>48% vs 35% would buy mosquito-net </a:t>
            </a:r>
          </a:p>
          <a:p>
            <a:r>
              <a:rPr lang="en-US" dirty="0" smtClean="0"/>
              <a:t>No idea for 17 %</a:t>
            </a:r>
            <a:endParaRPr lang="en-US" dirty="0"/>
          </a:p>
          <a:p>
            <a:r>
              <a:rPr lang="en-US" dirty="0" smtClean="0"/>
              <a:t>Availability of mosquito-net locally</a:t>
            </a:r>
          </a:p>
          <a:p>
            <a:r>
              <a:rPr lang="en-US" dirty="0" smtClean="0"/>
              <a:t>CHW trusted by community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32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5852" y="1071546"/>
            <a:ext cx="7498080" cy="4800600"/>
          </a:xfrm>
        </p:spPr>
        <p:txBody>
          <a:bodyPr/>
          <a:lstStyle/>
          <a:p>
            <a:r>
              <a:rPr lang="en-US" dirty="0" smtClean="0"/>
              <a:t>Living in a descent house increases the utilization of mosquito-nets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853913"/>
              </p:ext>
            </p:extLst>
          </p:nvPr>
        </p:nvGraphicFramePr>
        <p:xfrm>
          <a:off x="1150938" y="2206625"/>
          <a:ext cx="7756525" cy="403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Document" r:id="rId4" imgW="6289261" imgH="3168466" progId="Word.Document.12">
                  <p:embed/>
                </p:oleObj>
              </mc:Choice>
              <mc:Fallback>
                <p:oleObj name="Document" r:id="rId4" imgW="6289261" imgH="3168466" progId="Word.Documen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2206625"/>
                        <a:ext cx="7756525" cy="403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565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Obstacles :Personal identity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old age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Being single; divorced; widowed</a:t>
            </a:r>
          </a:p>
          <a:p>
            <a:endParaRPr lang="en-US" dirty="0" smtClean="0"/>
          </a:p>
          <a:p>
            <a:r>
              <a:rPr lang="en-US" dirty="0" smtClean="0"/>
              <a:t>Low level of education</a:t>
            </a:r>
          </a:p>
          <a:p>
            <a:endParaRPr lang="en-US" dirty="0"/>
          </a:p>
          <a:p>
            <a:r>
              <a:rPr lang="en-US" dirty="0" smtClean="0"/>
              <a:t>Relying on agriculture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630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a free market for mosquito-nets</a:t>
            </a:r>
          </a:p>
          <a:p>
            <a:r>
              <a:rPr lang="en-US" dirty="0" smtClean="0"/>
              <a:t>Lack of  bed sheets (rural areas)</a:t>
            </a:r>
          </a:p>
          <a:p>
            <a:r>
              <a:rPr lang="en-US" dirty="0" smtClean="0"/>
              <a:t>Allergy</a:t>
            </a:r>
          </a:p>
          <a:p>
            <a:r>
              <a:rPr lang="en-US" dirty="0" smtClean="0"/>
              <a:t>Gender based –violence</a:t>
            </a:r>
          </a:p>
          <a:p>
            <a:r>
              <a:rPr lang="en-US" dirty="0" smtClean="0"/>
              <a:t>Insecurity</a:t>
            </a:r>
          </a:p>
          <a:p>
            <a:r>
              <a:rPr lang="en-US" dirty="0" smtClean="0"/>
              <a:t>Poor economic conditions </a:t>
            </a:r>
          </a:p>
          <a:p>
            <a:r>
              <a:rPr lang="en-US" dirty="0" smtClean="0"/>
              <a:t>Smokers and alcohol drinkers.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7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People use mosquito-nets to avoid sleep disturbance: </a:t>
            </a:r>
            <a:r>
              <a:rPr lang="en-US" dirty="0" err="1" smtClean="0"/>
              <a:t>Binka</a:t>
            </a:r>
            <a:r>
              <a:rPr lang="en-US" dirty="0" smtClean="0"/>
              <a:t> and </a:t>
            </a:r>
            <a:r>
              <a:rPr lang="en-US" dirty="0" err="1" smtClean="0"/>
              <a:t>Adongo;Klein</a:t>
            </a:r>
            <a:r>
              <a:rPr lang="en-US" dirty="0" smtClean="0"/>
              <a:t> et al</a:t>
            </a:r>
          </a:p>
          <a:p>
            <a:r>
              <a:rPr lang="en-US" dirty="0" smtClean="0"/>
              <a:t>Traditional house :Das et al </a:t>
            </a:r>
          </a:p>
          <a:p>
            <a:r>
              <a:rPr lang="en-US" dirty="0" smtClean="0"/>
              <a:t>Cost of mosquito-net as a barrier (DRC with </a:t>
            </a:r>
            <a:r>
              <a:rPr lang="en-US" dirty="0" err="1" smtClean="0"/>
              <a:t>Chilundika</a:t>
            </a:r>
            <a:r>
              <a:rPr lang="en-US" dirty="0" smtClean="0"/>
              <a:t> et al)</a:t>
            </a:r>
          </a:p>
          <a:p>
            <a:r>
              <a:rPr lang="en-US" dirty="0" smtClean="0"/>
              <a:t>Intra-household factors : house; household size</a:t>
            </a:r>
          </a:p>
          <a:p>
            <a:r>
              <a:rPr lang="en-US" dirty="0" smtClean="0"/>
              <a:t>Gender based violence (Burundi)</a:t>
            </a:r>
          </a:p>
          <a:p>
            <a:r>
              <a:rPr lang="en-US" dirty="0" smtClean="0"/>
              <a:t>Beneficiaries preferences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306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Reinforce private-public partnership for free market</a:t>
            </a:r>
          </a:p>
          <a:p>
            <a:endParaRPr lang="en-US" dirty="0"/>
          </a:p>
          <a:p>
            <a:r>
              <a:rPr lang="en-US" dirty="0" smtClean="0"/>
              <a:t>More mosquito-nets or additional solutions like use of repellents </a:t>
            </a:r>
          </a:p>
          <a:p>
            <a:endParaRPr lang="en-US" dirty="0"/>
          </a:p>
          <a:p>
            <a:r>
              <a:rPr lang="en-US" dirty="0" smtClean="0"/>
              <a:t>Align use of mosquito-net to Poverty Reduction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Strategy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INSP</a:t>
            </a:r>
          </a:p>
          <a:p>
            <a:endParaRPr lang="en-US" dirty="0"/>
          </a:p>
          <a:p>
            <a:r>
              <a:rPr lang="en-US" dirty="0" smtClean="0"/>
              <a:t>The national programme to fight Malaria</a:t>
            </a:r>
          </a:p>
          <a:p>
            <a:endParaRPr lang="en-US" dirty="0"/>
          </a:p>
          <a:p>
            <a:r>
              <a:rPr lang="en-US" dirty="0" smtClean="0"/>
              <a:t>The EAC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7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8077199" cy="457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909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Study Objectives</a:t>
            </a:r>
          </a:p>
          <a:p>
            <a:r>
              <a:rPr lang="en-US" dirty="0" smtClean="0"/>
              <a:t>Study Methodology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Discussion</a:t>
            </a:r>
          </a:p>
          <a:p>
            <a:r>
              <a:rPr lang="en-US" dirty="0" smtClean="0"/>
              <a:t>Recommendations</a:t>
            </a:r>
          </a:p>
          <a:p>
            <a:r>
              <a:rPr lang="en-US" dirty="0" smtClean="0"/>
              <a:t>Acknowledgements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4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Malaria is a major public health problem in Africa</a:t>
            </a:r>
          </a:p>
          <a:p>
            <a:endParaRPr lang="en-US" dirty="0" smtClean="0"/>
          </a:p>
          <a:p>
            <a:r>
              <a:rPr lang="en-US" dirty="0" smtClean="0"/>
              <a:t>Leading cause for morbidity and mortality in Burundi</a:t>
            </a:r>
          </a:p>
          <a:p>
            <a:endParaRPr lang="en-US" dirty="0" smtClean="0"/>
          </a:p>
          <a:p>
            <a:r>
              <a:rPr lang="en-US" dirty="0" smtClean="0"/>
              <a:t>Abuja summit  in 2000 and mosquito-net use</a:t>
            </a:r>
          </a:p>
          <a:p>
            <a:endParaRPr lang="en-US" dirty="0" smtClean="0"/>
          </a:p>
          <a:p>
            <a:r>
              <a:rPr lang="en-US" dirty="0" smtClean="0"/>
              <a:t>Need of knowledge regarding factors favoring or hindering the use of mosquito-net in Burundi.</a:t>
            </a:r>
          </a:p>
        </p:txBody>
      </p:sp>
    </p:spTree>
    <p:extLst>
      <p:ext uri="{BB962C8B-B14F-4D97-AF65-F5344CB8AC3E}">
        <p14:creationId xmlns:p14="http://schemas.microsoft.com/office/powerpoint/2010/main" val="128126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objectives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prstClr val="black"/>
                </a:solidFill>
              </a:rPr>
              <a:t>To contribute towards increasing the use of impregnated mosquito-net by identifying  social enablers or deterring </a:t>
            </a:r>
            <a:r>
              <a:rPr lang="en-US" dirty="0" smtClean="0">
                <a:solidFill>
                  <a:prstClr val="black"/>
                </a:solidFill>
              </a:rPr>
              <a:t>factors</a:t>
            </a:r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To evaluate the population knowledge on Malaria and use of Mosquito nets to prevent its occurrence.</a:t>
            </a: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To inform policy on how to sustain the use of mosquito-net in Burundi.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4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model</a:t>
            </a:r>
            <a:endParaRPr lang="en-US" dirty="0"/>
          </a:p>
        </p:txBody>
      </p:sp>
      <p:sp>
        <p:nvSpPr>
          <p:cNvPr id="28730" name="Connecteur droit avec flèche 13"/>
          <p:cNvSpPr>
            <a:spLocks noChangeShapeType="1"/>
          </p:cNvSpPr>
          <p:nvPr/>
        </p:nvSpPr>
        <p:spPr bwMode="auto">
          <a:xfrm rot="5400000" flipV="1">
            <a:off x="6578600" y="2468563"/>
            <a:ext cx="1587" cy="1588"/>
          </a:xfrm>
          <a:prstGeom prst="bentConnector3">
            <a:avLst>
              <a:gd name="adj1" fmla="val 40000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731" name="Rectangle 59"/>
          <p:cNvSpPr>
            <a:spLocks noChangeArrowheads="1"/>
          </p:cNvSpPr>
          <p:nvPr/>
        </p:nvSpPr>
        <p:spPr bwMode="auto">
          <a:xfrm>
            <a:off x="642910" y="1214423"/>
            <a:ext cx="7715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Interpersonal behavior theory adapted by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Triandis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745" name="Rectangle 7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773" name="Group 101"/>
          <p:cNvGrpSpPr>
            <a:grpSpLocks/>
          </p:cNvGrpSpPr>
          <p:nvPr/>
        </p:nvGrpSpPr>
        <p:grpSpPr bwMode="auto">
          <a:xfrm>
            <a:off x="1000100" y="1714488"/>
            <a:ext cx="8143900" cy="4143404"/>
            <a:chOff x="1815" y="1965"/>
            <a:chExt cx="9985" cy="5175"/>
          </a:xfrm>
        </p:grpSpPr>
        <p:sp>
          <p:nvSpPr>
            <p:cNvPr id="28774" name="Text Box 102"/>
            <p:cNvSpPr txBox="1">
              <a:spLocks noChangeArrowheads="1"/>
            </p:cNvSpPr>
            <p:nvPr/>
          </p:nvSpPr>
          <p:spPr bwMode="auto">
            <a:xfrm>
              <a:off x="1815" y="2817"/>
              <a:ext cx="9555" cy="4323"/>
            </a:xfrm>
            <a:prstGeom prst="rect">
              <a:avLst/>
            </a:prstGeom>
            <a:solidFill>
              <a:srgbClr val="DAEEF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75" name="Zone de texte 26"/>
            <p:cNvSpPr txBox="1">
              <a:spLocks noChangeArrowheads="1"/>
            </p:cNvSpPr>
            <p:nvPr/>
          </p:nvSpPr>
          <p:spPr bwMode="auto">
            <a:xfrm>
              <a:off x="1815" y="1965"/>
              <a:ext cx="9555" cy="820"/>
            </a:xfrm>
            <a:prstGeom prst="rect">
              <a:avLst/>
            </a:prstGeom>
            <a:solidFill>
              <a:srgbClr val="DAEEF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General Context : country history, culture, social habits, tradition, …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76" name="Zone de texte 23"/>
            <p:cNvSpPr txBox="1">
              <a:spLocks noChangeArrowheads="1"/>
            </p:cNvSpPr>
            <p:nvPr/>
          </p:nvSpPr>
          <p:spPr bwMode="auto">
            <a:xfrm>
              <a:off x="1934" y="2817"/>
              <a:ext cx="3211" cy="723"/>
            </a:xfrm>
            <a:prstGeom prst="rect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Perceived</a:t>
              </a:r>
              <a:r>
                <a:rPr kumimoji="0" lang="fr-FR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social </a:t>
              </a:r>
              <a:r>
                <a:rPr kumimoji="0" lang="fr-FR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norms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77" name="Zone de texte 16"/>
            <p:cNvSpPr txBox="1">
              <a:spLocks noChangeArrowheads="1"/>
            </p:cNvSpPr>
            <p:nvPr/>
          </p:nvSpPr>
          <p:spPr bwMode="auto">
            <a:xfrm>
              <a:off x="1934" y="3540"/>
              <a:ext cx="1644" cy="863"/>
            </a:xfrm>
            <a:prstGeom prst="rect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Believes on social roles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78" name="Zone de texte 15"/>
            <p:cNvSpPr txBox="1">
              <a:spLocks noChangeArrowheads="1"/>
            </p:cNvSpPr>
            <p:nvPr/>
          </p:nvSpPr>
          <p:spPr bwMode="auto">
            <a:xfrm>
              <a:off x="3578" y="3540"/>
              <a:ext cx="1567" cy="863"/>
            </a:xfrm>
            <a:prstGeom prst="rect">
              <a:avLst/>
            </a:prstGeom>
            <a:solidFill>
              <a:srgbClr val="E5DFEC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Normative believes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79" name="Zone de texte 25"/>
            <p:cNvSpPr txBox="1">
              <a:spLocks noChangeArrowheads="1"/>
            </p:cNvSpPr>
            <p:nvPr/>
          </p:nvSpPr>
          <p:spPr bwMode="auto">
            <a:xfrm>
              <a:off x="5844" y="2785"/>
              <a:ext cx="2466" cy="723"/>
            </a:xfrm>
            <a:prstGeom prst="rect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Perceived consequences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80" name="Zone de texte 24"/>
            <p:cNvSpPr txBox="1">
              <a:spLocks noChangeArrowheads="1"/>
            </p:cNvSpPr>
            <p:nvPr/>
          </p:nvSpPr>
          <p:spPr bwMode="auto">
            <a:xfrm>
              <a:off x="8970" y="2817"/>
              <a:ext cx="2198" cy="691"/>
            </a:xfrm>
            <a:prstGeom prst="rect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Affect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81" name="Zone de texte 10"/>
            <p:cNvSpPr txBox="1">
              <a:spLocks noChangeArrowheads="1"/>
            </p:cNvSpPr>
            <p:nvPr/>
          </p:nvSpPr>
          <p:spPr bwMode="auto">
            <a:xfrm>
              <a:off x="1935" y="4900"/>
              <a:ext cx="2620" cy="922"/>
            </a:xfrm>
            <a:prstGeom prst="rect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Personal normative believes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82" name="Zone de texte 3"/>
            <p:cNvSpPr txBox="1">
              <a:spLocks noChangeArrowheads="1"/>
            </p:cNvSpPr>
            <p:nvPr/>
          </p:nvSpPr>
          <p:spPr bwMode="auto">
            <a:xfrm>
              <a:off x="1935" y="6375"/>
              <a:ext cx="2603" cy="645"/>
            </a:xfrm>
            <a:prstGeom prst="rect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Personal identity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83" name="Zone de texte 2"/>
            <p:cNvSpPr txBox="1">
              <a:spLocks noChangeArrowheads="1"/>
            </p:cNvSpPr>
            <p:nvPr/>
          </p:nvSpPr>
          <p:spPr bwMode="auto">
            <a:xfrm>
              <a:off x="5683" y="6442"/>
              <a:ext cx="2478" cy="578"/>
            </a:xfrm>
            <a:prstGeom prst="rect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Behavior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84" name="Zone de texte 8"/>
            <p:cNvSpPr txBox="1">
              <a:spLocks noChangeArrowheads="1"/>
            </p:cNvSpPr>
            <p:nvPr/>
          </p:nvSpPr>
          <p:spPr bwMode="auto">
            <a:xfrm>
              <a:off x="8970" y="6165"/>
              <a:ext cx="2295" cy="570"/>
            </a:xfrm>
            <a:prstGeom prst="rect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Enabling factors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85" name="Zone de texte 14"/>
            <p:cNvSpPr txBox="1">
              <a:spLocks noChangeArrowheads="1"/>
            </p:cNvSpPr>
            <p:nvPr/>
          </p:nvSpPr>
          <p:spPr bwMode="auto">
            <a:xfrm>
              <a:off x="9142" y="4877"/>
              <a:ext cx="2123" cy="733"/>
            </a:xfrm>
            <a:prstGeom prst="rect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Habits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786" name="Connecteur droit avec flèche 11"/>
            <p:cNvCxnSpPr>
              <a:cxnSpLocks noChangeShapeType="1"/>
            </p:cNvCxnSpPr>
            <p:nvPr/>
          </p:nvCxnSpPr>
          <p:spPr bwMode="auto">
            <a:xfrm>
              <a:off x="5145" y="4239"/>
              <a:ext cx="1093" cy="87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8787" name="AutoShape 115"/>
            <p:cNvSpPr>
              <a:spLocks noChangeArrowheads="1"/>
            </p:cNvSpPr>
            <p:nvPr/>
          </p:nvSpPr>
          <p:spPr bwMode="auto">
            <a:xfrm>
              <a:off x="6313" y="4900"/>
              <a:ext cx="1772" cy="710"/>
            </a:xfrm>
            <a:prstGeom prst="roundRect">
              <a:avLst>
                <a:gd name="adj" fmla="val 16667"/>
              </a:avLst>
            </a:prstGeom>
            <a:solidFill>
              <a:srgbClr val="FDE9D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INTENTION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788" name="AutoShape 116"/>
            <p:cNvCxnSpPr>
              <a:cxnSpLocks noChangeShapeType="1"/>
            </p:cNvCxnSpPr>
            <p:nvPr/>
          </p:nvCxnSpPr>
          <p:spPr bwMode="auto">
            <a:xfrm>
              <a:off x="4538" y="5382"/>
              <a:ext cx="177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789" name="AutoShape 117"/>
            <p:cNvCxnSpPr>
              <a:cxnSpLocks noChangeShapeType="1"/>
            </p:cNvCxnSpPr>
            <p:nvPr/>
          </p:nvCxnSpPr>
          <p:spPr bwMode="auto">
            <a:xfrm flipV="1">
              <a:off x="4555" y="5610"/>
              <a:ext cx="1758" cy="112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790" name="AutoShape 118"/>
            <p:cNvCxnSpPr>
              <a:cxnSpLocks noChangeShapeType="1"/>
            </p:cNvCxnSpPr>
            <p:nvPr/>
          </p:nvCxnSpPr>
          <p:spPr bwMode="auto">
            <a:xfrm>
              <a:off x="7005" y="3508"/>
              <a:ext cx="15" cy="1392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791" name="AutoShape 119"/>
            <p:cNvCxnSpPr>
              <a:cxnSpLocks noChangeShapeType="1"/>
            </p:cNvCxnSpPr>
            <p:nvPr/>
          </p:nvCxnSpPr>
          <p:spPr bwMode="auto">
            <a:xfrm flipH="1">
              <a:off x="8085" y="3508"/>
              <a:ext cx="1530" cy="1392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792" name="AutoShape 120"/>
            <p:cNvCxnSpPr>
              <a:cxnSpLocks noChangeShapeType="1"/>
            </p:cNvCxnSpPr>
            <p:nvPr/>
          </p:nvCxnSpPr>
          <p:spPr bwMode="auto">
            <a:xfrm flipH="1">
              <a:off x="8161" y="6442"/>
              <a:ext cx="809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793" name="AutoShape 121"/>
            <p:cNvCxnSpPr>
              <a:cxnSpLocks noChangeShapeType="1"/>
            </p:cNvCxnSpPr>
            <p:nvPr/>
          </p:nvCxnSpPr>
          <p:spPr bwMode="auto">
            <a:xfrm flipH="1">
              <a:off x="8161" y="7020"/>
              <a:ext cx="3639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794" name="AutoShape 122"/>
            <p:cNvCxnSpPr>
              <a:cxnSpLocks noChangeShapeType="1"/>
            </p:cNvCxnSpPr>
            <p:nvPr/>
          </p:nvCxnSpPr>
          <p:spPr bwMode="auto">
            <a:xfrm>
              <a:off x="11800" y="5205"/>
              <a:ext cx="0" cy="181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795" name="AutoShape 123"/>
            <p:cNvCxnSpPr>
              <a:cxnSpLocks noChangeShapeType="1"/>
            </p:cNvCxnSpPr>
            <p:nvPr/>
          </p:nvCxnSpPr>
          <p:spPr bwMode="auto">
            <a:xfrm>
              <a:off x="11265" y="5205"/>
              <a:ext cx="53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796" name="AutoShape 124"/>
            <p:cNvCxnSpPr>
              <a:cxnSpLocks noChangeShapeType="1"/>
            </p:cNvCxnSpPr>
            <p:nvPr/>
          </p:nvCxnSpPr>
          <p:spPr bwMode="auto">
            <a:xfrm flipH="1">
              <a:off x="8085" y="5295"/>
              <a:ext cx="1057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797" name="AutoShape 125"/>
            <p:cNvCxnSpPr>
              <a:cxnSpLocks noChangeShapeType="1"/>
            </p:cNvCxnSpPr>
            <p:nvPr/>
          </p:nvCxnSpPr>
          <p:spPr bwMode="auto">
            <a:xfrm flipV="1">
              <a:off x="7020" y="5610"/>
              <a:ext cx="0" cy="832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798" name="AutoShape 126"/>
            <p:cNvCxnSpPr>
              <a:cxnSpLocks noChangeShapeType="1"/>
            </p:cNvCxnSpPr>
            <p:nvPr/>
          </p:nvCxnSpPr>
          <p:spPr bwMode="auto">
            <a:xfrm flipV="1">
              <a:off x="10065" y="5610"/>
              <a:ext cx="0" cy="55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799" name="AutoShape 127"/>
            <p:cNvCxnSpPr>
              <a:cxnSpLocks noChangeShapeType="1"/>
            </p:cNvCxnSpPr>
            <p:nvPr/>
          </p:nvCxnSpPr>
          <p:spPr bwMode="auto">
            <a:xfrm flipV="1">
              <a:off x="10065" y="3508"/>
              <a:ext cx="0" cy="136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42428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 </a:t>
            </a:r>
            <a:r>
              <a:rPr lang="en-US" dirty="0" smtClean="0"/>
              <a:t>cross sectional descriptive study integrating open-ended questions in a survey</a:t>
            </a:r>
          </a:p>
          <a:p>
            <a:r>
              <a:rPr lang="en-US" dirty="0" smtClean="0"/>
              <a:t>A  convenient sample of 2520 households</a:t>
            </a:r>
          </a:p>
          <a:p>
            <a:r>
              <a:rPr lang="en-US" dirty="0" smtClean="0"/>
              <a:t>5 provinces  of Burundi</a:t>
            </a:r>
          </a:p>
          <a:p>
            <a:r>
              <a:rPr lang="en-US" dirty="0" smtClean="0"/>
              <a:t>Bivariate and multivariate were performed for data analysis.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7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</a:t>
            </a:r>
            <a:r>
              <a:rPr lang="en-US" dirty="0" err="1" smtClean="0"/>
              <a:t>Results:Knowledge</a:t>
            </a:r>
            <a:r>
              <a:rPr lang="en-US" dirty="0" smtClean="0"/>
              <a:t> on Malaria and </a:t>
            </a:r>
            <a:r>
              <a:rPr lang="en-US" dirty="0" err="1" smtClean="0"/>
              <a:t>mosquitonets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99 % of respondents know Malaria</a:t>
            </a:r>
          </a:p>
          <a:p>
            <a:r>
              <a:rPr lang="en-US" dirty="0" smtClean="0"/>
              <a:t>51,9% recognize fever, headache and fatigue as Malaria symptoms</a:t>
            </a:r>
          </a:p>
          <a:p>
            <a:r>
              <a:rPr lang="en-US" dirty="0" smtClean="0"/>
              <a:t>88% cite at least one sign of Malaria</a:t>
            </a:r>
          </a:p>
          <a:p>
            <a:r>
              <a:rPr lang="en-US" dirty="0" smtClean="0"/>
              <a:t>90,8% recognize bites by Mosquito-nets as the cause of Malaria. For others: hunger ,poor hygiene, cold…</a:t>
            </a:r>
          </a:p>
          <a:p>
            <a:r>
              <a:rPr lang="en-US" dirty="0" smtClean="0"/>
              <a:t>99,6% have seen a mosquitonet,100% in </a:t>
            </a:r>
            <a:r>
              <a:rPr lang="en-US" dirty="0" err="1" smtClean="0"/>
              <a:t>Buja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75,3% know the Mosquito-net as a protection against bites of mosquito-nets</a:t>
            </a:r>
          </a:p>
          <a:p>
            <a:endParaRPr lang="en-US" dirty="0" smtClean="0"/>
          </a:p>
          <a:p>
            <a:r>
              <a:rPr lang="en-US" dirty="0" smtClean="0"/>
              <a:t>55,1% make the link between use of mosquito-net and protection against Malaria</a:t>
            </a:r>
          </a:p>
          <a:p>
            <a:endParaRPr lang="en-US" dirty="0" smtClean="0"/>
          </a:p>
          <a:p>
            <a:r>
              <a:rPr lang="en-US" dirty="0" smtClean="0"/>
              <a:t>Majority use more mosquito-net to avoid disturbance while sleeping than to protect Malaria.(shield bug; stink bugs…)</a:t>
            </a:r>
          </a:p>
          <a:p>
            <a:endParaRPr lang="en-US" dirty="0" smtClean="0"/>
          </a:p>
          <a:p>
            <a:r>
              <a:rPr lang="en-US" dirty="0" smtClean="0"/>
              <a:t>Others report its use for income generating activities (fishing; chicken)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39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Affect and mosquito-net utilization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60% of respondents had used mosquito-net the night before the survey</a:t>
            </a:r>
          </a:p>
          <a:p>
            <a:endParaRPr lang="en-US" dirty="0"/>
          </a:p>
          <a:p>
            <a:r>
              <a:rPr lang="en-US" dirty="0" smtClean="0"/>
              <a:t>45% of people from rural area prefer non white mosquito-nets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Majority in Urban area prefer white mosquito-nets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88% of respondents in rural area and 76 % prefer a rectangular mosquito-net </a:t>
            </a:r>
          </a:p>
          <a:p>
            <a:endParaRPr lang="en-US" dirty="0" smtClean="0"/>
          </a:p>
          <a:p>
            <a:r>
              <a:rPr lang="en-US" dirty="0" smtClean="0"/>
              <a:t>21 % in urban area prefer circular mosquito-nets.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797</TotalTime>
  <Words>625</Words>
  <Application>Microsoft Office PowerPoint</Application>
  <PresentationFormat>Affichage à l'écran (4:3)</PresentationFormat>
  <Paragraphs>139</Paragraphs>
  <Slides>19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1" baseType="lpstr">
      <vt:lpstr>Solstice</vt:lpstr>
      <vt:lpstr>Document</vt:lpstr>
      <vt:lpstr>Social  factors determining  the utilization of impregnated mosquito net for Malaria prevention in Burundi. An  mixed method exploratory study.</vt:lpstr>
      <vt:lpstr>OUTLINE</vt:lpstr>
      <vt:lpstr>Background</vt:lpstr>
      <vt:lpstr>Study objectives</vt:lpstr>
      <vt:lpstr>Conceptual model</vt:lpstr>
      <vt:lpstr>Methods</vt:lpstr>
      <vt:lpstr>Study Results:Knowledge on Malaria and mosquitonets</vt:lpstr>
      <vt:lpstr>Présentation PowerPoint</vt:lpstr>
      <vt:lpstr>Affect and mosquito-net utilization</vt:lpstr>
      <vt:lpstr>Perceived norms in mosquito-nets utilization</vt:lpstr>
      <vt:lpstr>Sources of information</vt:lpstr>
      <vt:lpstr>Enabling factors</vt:lpstr>
      <vt:lpstr> </vt:lpstr>
      <vt:lpstr>Obstacles :Personal identity</vt:lpstr>
      <vt:lpstr>Présentation PowerPoint</vt:lpstr>
      <vt:lpstr>Discussion</vt:lpstr>
      <vt:lpstr>Recommendations</vt:lpstr>
      <vt:lpstr>Acknowledgements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Dr Prosper</dc:creator>
  <cp:lastModifiedBy>Dr Prosper</cp:lastModifiedBy>
  <cp:revision>41</cp:revision>
  <dcterms:created xsi:type="dcterms:W3CDTF">2017-02-17T08:45:54Z</dcterms:created>
  <dcterms:modified xsi:type="dcterms:W3CDTF">2017-03-30T06:17:01Z</dcterms:modified>
</cp:coreProperties>
</file>