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0" r:id="rId3"/>
    <p:sldId id="401" r:id="rId4"/>
    <p:sldId id="402" r:id="rId5"/>
    <p:sldId id="386" r:id="rId6"/>
    <p:sldId id="403" r:id="rId7"/>
    <p:sldId id="365" r:id="rId8"/>
    <p:sldId id="388" r:id="rId9"/>
    <p:sldId id="391" r:id="rId10"/>
    <p:sldId id="392" r:id="rId11"/>
    <p:sldId id="389" r:id="rId12"/>
    <p:sldId id="395" r:id="rId13"/>
    <p:sldId id="396" r:id="rId14"/>
    <p:sldId id="397" r:id="rId15"/>
    <p:sldId id="394" r:id="rId16"/>
    <p:sldId id="39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iface Kitungulu" initials="BK" lastIdx="14" clrIdx="0">
    <p:extLst>
      <p:ext uri="{19B8F6BF-5375-455C-9EA6-DF929625EA0E}">
        <p15:presenceInfo xmlns:p15="http://schemas.microsoft.com/office/powerpoint/2012/main" userId="S-1-5-21-1243839619-360867507-2608077863-3725" providerId="AD"/>
      </p:ext>
    </p:extLst>
  </p:cmAuthor>
  <p:cmAuthor id="2" name="Boniface Kitungulu" initials="BK [2]" lastIdx="2" clrIdx="1">
    <p:extLst>
      <p:ext uri="{19B8F6BF-5375-455C-9EA6-DF929625EA0E}">
        <p15:presenceInfo xmlns:p15="http://schemas.microsoft.com/office/powerpoint/2012/main" userId="S-1-5-21-3003367119-45151493-406046460-35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B21"/>
    <a:srgbClr val="535352"/>
    <a:srgbClr val="C6E824"/>
    <a:srgbClr val="00486D"/>
    <a:srgbClr val="279ECE"/>
    <a:srgbClr val="DB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4401" autoAdjust="0"/>
  </p:normalViewPr>
  <p:slideViewPr>
    <p:cSldViewPr snapToGrid="0" snapToObjects="1">
      <p:cViewPr varScale="1">
        <p:scale>
          <a:sx n="57" d="100"/>
          <a:sy n="57" d="100"/>
        </p:scale>
        <p:origin x="158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6T22:47:00.313" idx="1">
    <p:pos x="10" y="10"/>
    <p:text>I thought we have a new slide to present the target populations but can't find the slide. Do you recall the most recent presentations style?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6T22:57:45.429" idx="2">
    <p:pos x="10" y="10"/>
    <p:text>Drop the IHSA reference since this is presenting the qualitative data only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37804D-C19D-0B4E-8B71-B1866AE4FC8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1260F0-EB13-7F4F-BC8B-D844B78A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3BF9C5-8E19-C74B-B102-623147B7519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BBD05C-888A-8C4B-AEA0-BBAA8C9F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6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6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BD05C-888A-8C4B-AEA0-BBAA8C9F7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25312"/>
          </a:xfrm>
          <a:prstGeom prst="rect">
            <a:avLst/>
          </a:prstGeom>
          <a:solidFill>
            <a:srgbClr val="99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66000" y="0"/>
            <a:ext cx="1320800" cy="1079500"/>
          </a:xfrm>
          <a:prstGeom prst="rect">
            <a:avLst/>
          </a:prstGeom>
          <a:solidFill>
            <a:srgbClr val="535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HI360_Logo_Horiz_tag_4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316" y="6088594"/>
            <a:ext cx="1446784" cy="640518"/>
          </a:xfrm>
          <a:prstGeom prst="rect">
            <a:avLst/>
          </a:prstGeom>
        </p:spPr>
      </p:pic>
      <p:pic>
        <p:nvPicPr>
          <p:cNvPr id="8" name="Picture 7" descr="Horizontal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8" y="6097884"/>
            <a:ext cx="2074632" cy="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8053154" y="6654664"/>
            <a:ext cx="895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6A5236-44AD-2042-BEB4-E68B6DAEE09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96"/>
            <a:ext cx="8229600" cy="9724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84325"/>
            <a:ext cx="822960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99A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FHI360_Logo_Horiz_tag_4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232" y="5992119"/>
            <a:ext cx="1446784" cy="640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1209"/>
            <a:ext cx="2380538" cy="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ts val="4480"/>
        </a:lnSpc>
        <a:spcBef>
          <a:spcPct val="0"/>
        </a:spcBef>
        <a:spcAft>
          <a:spcPts val="0"/>
        </a:spcAft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100" b="1" i="0" kern="1200" spc="15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4" y="954019"/>
            <a:ext cx="9048466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The Policy Context  and Health Service Delivery to Key and Vulnerable Populations at Cross Border Sites: Experience from CB-HIPP, Kenya. </a:t>
            </a:r>
          </a:p>
          <a:p>
            <a:pPr algn="ctr">
              <a:lnSpc>
                <a:spcPts val="4380"/>
              </a:lnSpc>
            </a:pP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2800" b="1" dirty="0"/>
              <a:t>6th East African Health and Scientific Conference &amp; International Health </a:t>
            </a:r>
            <a:r>
              <a:rPr lang="en-US" sz="2800" dirty="0"/>
              <a:t> </a:t>
            </a:r>
            <a:r>
              <a:rPr lang="en-US" sz="2800" b="1" dirty="0"/>
              <a:t>Exhibition and Trade Fair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cs typeface="Calibri"/>
              </a:rPr>
              <a:t>Bujumbura, Burundi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345017" y="470581"/>
            <a:ext cx="1341784" cy="60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spc="150" noProof="0" dirty="0">
                <a:solidFill>
                  <a:schemeClr val="bg1"/>
                </a:solidFill>
                <a:latin typeface="Calibri"/>
                <a:cs typeface="Calibri"/>
              </a:rPr>
              <a:t>March 30,</a:t>
            </a:r>
          </a:p>
          <a:p>
            <a:pPr marL="342900" marR="0" lvl="0" indent="-34290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spc="150" dirty="0">
                <a:solidFill>
                  <a:schemeClr val="bg1"/>
                </a:solidFill>
                <a:latin typeface="Calibri"/>
                <a:cs typeface="Calibri"/>
              </a:rPr>
              <a:t>2017</a:t>
            </a:r>
            <a:endParaRPr kumimoji="0" lang="en-US" sz="1500" b="1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71413"/>
            <a:ext cx="90178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en-GB" b="1" dirty="0">
                <a:ea typeface="Cambria Math" pitchFamily="18"/>
                <a:cs typeface="Arial" pitchFamily="34" charset="0"/>
              </a:rPr>
              <a:t>Muroki, D.; </a:t>
            </a:r>
            <a:r>
              <a:rPr lang="en-GB" dirty="0">
                <a:ea typeface="Cambria Math" pitchFamily="18"/>
                <a:cs typeface="Arial" pitchFamily="34" charset="0"/>
              </a:rPr>
              <a:t>Olenja, J.; Kitungulu B.; </a:t>
            </a:r>
            <a:r>
              <a:rPr lang="en-US" dirty="0">
                <a:cs typeface="Arial" pitchFamily="34" charset="0"/>
              </a:rPr>
              <a:t>Oindo, M; </a:t>
            </a:r>
            <a:r>
              <a:rPr lang="en-GB" i="1" dirty="0"/>
              <a:t>Muinde, F.  Sirengo, M; Musyoki, H and Egondi, T.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66" y="17813"/>
            <a:ext cx="8615969" cy="10962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dirty="0">
                <a:latin typeface="+mn-lt"/>
              </a:rPr>
              <a:t>Results: Transnational Access to Health Services - Proximity to Comprehensive Health Services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9743" y="1114097"/>
            <a:ext cx="3822432" cy="48948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2400" dirty="0"/>
              <a:t>Busia County Referral Hospital, </a:t>
            </a:r>
            <a:r>
              <a:rPr lang="en-GB" sz="2400" dirty="0" err="1"/>
              <a:t>Alupe</a:t>
            </a:r>
            <a:r>
              <a:rPr lang="en-GB" sz="2400" dirty="0"/>
              <a:t>, Sio Port, </a:t>
            </a:r>
            <a:r>
              <a:rPr lang="en-GB" sz="2400" dirty="0" err="1"/>
              <a:t>Kocholya</a:t>
            </a:r>
            <a:r>
              <a:rPr lang="en-GB" sz="2400" dirty="0"/>
              <a:t> and Port Victoria sub-county hospitals are of higher level than Busia Health Centre IV, </a:t>
            </a:r>
            <a:r>
              <a:rPr lang="en-GB" sz="2400" dirty="0" err="1"/>
              <a:t>Majanji</a:t>
            </a:r>
            <a:r>
              <a:rPr lang="en-GB" sz="2400" dirty="0"/>
              <a:t> Health Centre II, Malaba Health Centre III on the Ugandan side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2400" dirty="0"/>
              <a:t>Kenya health facilities offer a range of comprehensive health services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70" t="23205" r="45652" b="25265"/>
          <a:stretch/>
        </p:blipFill>
        <p:spPr>
          <a:xfrm>
            <a:off x="3942175" y="1471514"/>
            <a:ext cx="1610140" cy="1987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9" t="23205" r="27101" b="13929"/>
          <a:stretch/>
        </p:blipFill>
        <p:spPr>
          <a:xfrm>
            <a:off x="5693401" y="1471514"/>
            <a:ext cx="3399176" cy="2013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82" t="9887" r="23369" b="3245"/>
          <a:stretch/>
        </p:blipFill>
        <p:spPr>
          <a:xfrm>
            <a:off x="4385686" y="3579987"/>
            <a:ext cx="3200400" cy="29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08572" cy="8926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latin typeface="+mn-lt"/>
              </a:rPr>
              <a:t>Results: Transnational Access to Health Services – Other Factors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78115" y="762001"/>
            <a:ext cx="3059058" cy="5202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+mn-lt"/>
                <a:cs typeface="Arial" pitchFamily="34" charset="0"/>
              </a:rPr>
              <a:t>Transnational access includes integrated health services (HIV, TB, ANC, STI, etc.)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+mn-lt"/>
                <a:cs typeface="Arial" pitchFamily="34" charset="0"/>
              </a:rPr>
              <a:t>Other factors include cost to and for the service, e.g. free maternity services attract Tanzanians on Kenya-Tanzania border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+mn-lt"/>
                <a:cs typeface="Arial" pitchFamily="34" charset="0"/>
              </a:rPr>
              <a:t>Stigma and discrimination   </a:t>
            </a:r>
          </a:p>
          <a:p>
            <a:pPr marL="457200" lvl="1" indent="0">
              <a:buNone/>
            </a:pPr>
            <a:endParaRPr lang="en-GB" sz="2400" dirty="0">
              <a:latin typeface="+mn-lt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7" r="17609"/>
          <a:stretch/>
        </p:blipFill>
        <p:spPr>
          <a:xfrm>
            <a:off x="228600" y="1230085"/>
            <a:ext cx="5649514" cy="44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0"/>
            <a:ext cx="8741228" cy="618291"/>
          </a:xfrm>
        </p:spPr>
        <p:txBody>
          <a:bodyPr/>
          <a:lstStyle/>
          <a:p>
            <a:r>
              <a:rPr lang="en-GB" sz="3600" b="1" dirty="0"/>
              <a:t>Results: Challenges to Seeking Healthcare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5944" y="618290"/>
            <a:ext cx="8948055" cy="368476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400" dirty="0">
                <a:latin typeface="+mn-lt"/>
                <a:cs typeface="Arial" pitchFamily="34" charset="0"/>
              </a:rPr>
              <a:t>User fees is sometimes a barrier for transnational access to services </a:t>
            </a:r>
          </a:p>
          <a:p>
            <a:pPr lvl="0">
              <a:spcBef>
                <a:spcPts val="0"/>
              </a:spcBef>
            </a:pPr>
            <a:r>
              <a:rPr lang="en-GB" sz="2400" dirty="0">
                <a:latin typeface="+mn-lt"/>
                <a:cs typeface="Arial" pitchFamily="34" charset="0"/>
              </a:rPr>
              <a:t>While the policy aims to ensure membership in NHIF targets the formal and informal sectors, clients, especially LDTDs reported NHIF was only useful in-country – need for portability of health insurance</a:t>
            </a:r>
          </a:p>
          <a:p>
            <a:pPr lvl="1">
              <a:spcBef>
                <a:spcPts val="0"/>
              </a:spcBef>
            </a:pPr>
            <a:r>
              <a:rPr lang="en-GB" sz="2400" i="1" dirty="0">
                <a:solidFill>
                  <a:srgbClr val="99AB21"/>
                </a:solidFill>
                <a:latin typeface="+mn-lt"/>
                <a:cs typeface="Arial" pitchFamily="34" charset="0"/>
              </a:rPr>
              <a:t>“…but let’s say you even have a medical card, but maybe it doesn’t cover you for out of  the country treatment, then you can’t go to those hospitals if you don’t have money” (FGD: clearing and forwarding agents- </a:t>
            </a:r>
            <a:r>
              <a:rPr lang="en-GB" sz="2400" i="1" dirty="0" err="1">
                <a:solidFill>
                  <a:srgbClr val="99AB21"/>
                </a:solidFill>
                <a:latin typeface="+mn-lt"/>
                <a:cs typeface="Arial" pitchFamily="34" charset="0"/>
              </a:rPr>
              <a:t>Busia</a:t>
            </a:r>
            <a:r>
              <a:rPr lang="en-GB" sz="2400" i="1" dirty="0">
                <a:solidFill>
                  <a:srgbClr val="99AB21"/>
                </a:solidFill>
                <a:latin typeface="+mn-lt"/>
                <a:cs typeface="Arial" pitchFamily="34" charset="0"/>
              </a:rPr>
              <a:t>/Kenya)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8" t="13043"/>
          <a:stretch/>
        </p:blipFill>
        <p:spPr>
          <a:xfrm>
            <a:off x="7006837" y="4115523"/>
            <a:ext cx="2137162" cy="196182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95946" y="3630705"/>
            <a:ext cx="7105808" cy="293146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400" dirty="0">
                <a:latin typeface="+mn-lt"/>
                <a:cs typeface="Arial" pitchFamily="34" charset="0"/>
              </a:rPr>
              <a:t>Potentially higher default rates, missed appointments and lack of adherence result from transnational access as no cross-border follow up and tracking mechanism exists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n-lt"/>
                <a:cs typeface="Arial" pitchFamily="34" charset="0"/>
              </a:rPr>
              <a:t>Language barrier affects health communication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n-lt"/>
                <a:cs typeface="Arial" pitchFamily="34" charset="0"/>
              </a:rPr>
              <a:t>Different treatment regimens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affect e.g. access to ARV refills</a:t>
            </a:r>
            <a:endParaRPr lang="en-GB" sz="2400" dirty="0"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GB" sz="2200" dirty="0">
              <a:latin typeface="+mn-lt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43"/>
            <a:ext cx="8229600" cy="606287"/>
          </a:xfrm>
        </p:spPr>
        <p:txBody>
          <a:bodyPr/>
          <a:lstStyle/>
          <a:p>
            <a:r>
              <a:rPr lang="en-GB" sz="3600" b="1" dirty="0"/>
              <a:t>Results: Policy Gaps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914" y="921242"/>
            <a:ext cx="8611547" cy="5033244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Arial" pitchFamily="34" charset="0"/>
              </a:rPr>
              <a:t>Identified gaps in policy include lack of guidelines and a regional framework for service delivery on transnational access to health services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Arial" pitchFamily="34" charset="0"/>
              </a:rPr>
              <a:t>Different treatment regimens for HIV in Kenya, Tanzania and Uganda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Arial" pitchFamily="34" charset="0"/>
              </a:rPr>
              <a:t>Current systems do not support defaulter tracing for individuals on treatment across borders contributing to loss-to-follow up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latin typeface="+mn-lt"/>
                <a:cs typeface="Arial" pitchFamily="34" charset="0"/>
              </a:rPr>
              <a:t>Current tools do not capture data on migrant and cross-border populations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99AB21"/>
                </a:solidFill>
                <a:latin typeface="+mn-lt"/>
                <a:cs typeface="Arial" pitchFamily="34" charset="0"/>
              </a:rPr>
              <a:t>“</a:t>
            </a:r>
            <a:r>
              <a:rPr lang="en-US" sz="2400" i="1" dirty="0">
                <a:solidFill>
                  <a:srgbClr val="99AB21"/>
                </a:solidFill>
                <a:latin typeface="+mn-lt"/>
              </a:rPr>
              <a:t>There is no specific indicator that captures data for the migrant population. So that is a huge challenge. In Busia, at the facility for example, ART coverage is around 110% which covers all the people in Busia accessing ART treatment and also another 10% from outside the Country”. (Key Informant: national level). </a:t>
            </a:r>
            <a:endParaRPr lang="en-GB" sz="2400" i="1" dirty="0">
              <a:solidFill>
                <a:srgbClr val="99AB2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9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" y="21773"/>
            <a:ext cx="8251372" cy="515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b="1" dirty="0"/>
              <a:t>Opportunities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6829" y="515891"/>
            <a:ext cx="8850085" cy="551793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Existing cross-border meetings can include discussions on health issues, e.g.. Border Management Committees in Kenya and other cross-border coordination mechanisms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EAC health policy can address treatment regimens and protocols for HIV, TB, STI, etc.  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Review of national and regional HMIS to incorporate </a:t>
            </a:r>
            <a:r>
              <a:rPr lang="en-US" sz="2350" dirty="0">
                <a:latin typeface="+mn-lt"/>
                <a:cs typeface="Arial" pitchFamily="34" charset="0"/>
              </a:rPr>
              <a:t>mobile</a:t>
            </a:r>
            <a:r>
              <a:rPr lang="en-US" sz="2350" dirty="0">
                <a:latin typeface="+mn-lt"/>
              </a:rPr>
              <a:t> population indicators for planning and decision making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Opportunity for enhanced cross-border referral and data sharing between border countries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Unique Identifier Codes could facilitate sharing and tracking of migrant patient data regionally to enhance access and quality of care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350" dirty="0">
                <a:latin typeface="+mn-lt"/>
                <a:cs typeface="Arial" pitchFamily="34" charset="0"/>
              </a:rPr>
              <a:t>Counties are beginning to develop own health policies and there is an opportunity to incorporate service delivery guidelines specific to key and priority populations at cross-border areas</a:t>
            </a:r>
          </a:p>
        </p:txBody>
      </p:sp>
    </p:spTree>
    <p:extLst>
      <p:ext uri="{BB962C8B-B14F-4D97-AF65-F5344CB8AC3E}">
        <p14:creationId xmlns:p14="http://schemas.microsoft.com/office/powerpoint/2010/main" val="32143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3417"/>
            <a:ext cx="8458200" cy="540840"/>
          </a:xfrm>
        </p:spPr>
        <p:txBody>
          <a:bodyPr/>
          <a:lstStyle/>
          <a:p>
            <a:r>
              <a:rPr lang="en-GB" sz="3600" b="1" dirty="0"/>
              <a:t>Conclusion and Recommendations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885528"/>
            <a:ext cx="8752114" cy="51451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Transnational access to health services is a critical component for quality of care among key and priority cross-border populations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Regional coordination mechanisms can improve policy context for transnational access to care for key and priority cross-border populations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Need to review health policy and  standardize treatment regimens in the EAC region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Consider portability of social health insurance benefits in the EAC region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Need to establish cross-border referral mechanisms in the region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  <a:cs typeface="Arial" pitchFamily="34" charset="0"/>
              </a:rPr>
              <a:t>There is a dearth of data on transnational access to health services between neighboring countries and regionally. Therefore, need for regional HMIS and data sharing mechanisms.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4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157656"/>
            <a:ext cx="8229600" cy="691430"/>
          </a:xfrm>
        </p:spPr>
        <p:txBody>
          <a:bodyPr/>
          <a:lstStyle/>
          <a:p>
            <a:r>
              <a:rPr lang="en-US" sz="3600" b="1" dirty="0"/>
              <a:t>Acknowledgement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7462"/>
            <a:ext cx="8229600" cy="5108028"/>
          </a:xfrm>
        </p:spPr>
        <p:txBody>
          <a:bodyPr/>
          <a:lstStyle/>
          <a:p>
            <a:r>
              <a:rPr lang="en-US" sz="3200" dirty="0"/>
              <a:t>MOH Kenya – NASCOP/NACC</a:t>
            </a:r>
          </a:p>
          <a:p>
            <a:r>
              <a:rPr lang="en-US" sz="3200" dirty="0"/>
              <a:t>Kenya County Governments:</a:t>
            </a:r>
          </a:p>
          <a:p>
            <a:pPr lvl="1"/>
            <a:r>
              <a:rPr lang="en-US" sz="3200" dirty="0"/>
              <a:t>Busia</a:t>
            </a:r>
          </a:p>
          <a:p>
            <a:pPr lvl="1"/>
            <a:r>
              <a:rPr lang="en-US" sz="3200" dirty="0"/>
              <a:t>Migori</a:t>
            </a:r>
          </a:p>
          <a:p>
            <a:pPr lvl="1"/>
            <a:r>
              <a:rPr lang="en-US" sz="3200" dirty="0" err="1"/>
              <a:t>Taita</a:t>
            </a:r>
            <a:r>
              <a:rPr lang="en-US" sz="3200" dirty="0"/>
              <a:t> </a:t>
            </a:r>
            <a:r>
              <a:rPr lang="en-US" sz="3200" dirty="0" err="1"/>
              <a:t>Taveta</a:t>
            </a:r>
            <a:endParaRPr lang="en-US" sz="3200" dirty="0"/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and program participants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 </a:t>
            </a:r>
          </a:p>
          <a:p>
            <a:r>
              <a:rPr lang="en-US" sz="3200" dirty="0"/>
              <a:t>USAID KEA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09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" y="0"/>
            <a:ext cx="8229600" cy="553286"/>
          </a:xfrm>
        </p:spPr>
        <p:txBody>
          <a:bodyPr/>
          <a:lstStyle/>
          <a:p>
            <a:r>
              <a:rPr lang="en-US" sz="3600" b="1" dirty="0">
                <a:latin typeface="Calibri" charset="0"/>
              </a:rPr>
              <a:t>CB-HIPP Goal and Result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2096" y="659809"/>
            <a:ext cx="8841966" cy="530556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Goal.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catalyze and support sustainable and African-led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health development partnerships to improve health outcomes among mobile populations and vulnerable communities residing along Eastern, Central, and Southern African transport corridors and cross-border sites.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goal will be achieved through three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access to and uptake of integrated health and HIV/AIDS services at strategic cross-border sites and a select few regionally recognized HIV transmission “hotspots” along Eastern, Central, and Southern transport corridors.</a:t>
            </a:r>
          </a:p>
          <a:p>
            <a:pPr lvl="0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 health-financing models identified, implemented, and tested to strengthen the long-term sustainability of networked health and HIV/AIDS service delivery.</a:t>
            </a:r>
          </a:p>
          <a:p>
            <a:pPr lvl="0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Strengthened leadership and governance by intergovernmental institutions to improve the health of mobile and vulnerable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97"/>
            <a:ext cx="8229600" cy="563801"/>
          </a:xfrm>
        </p:spPr>
        <p:txBody>
          <a:bodyPr/>
          <a:lstStyle/>
          <a:p>
            <a:r>
              <a:rPr lang="en-US" sz="3600" b="1" dirty="0">
                <a:latin typeface="Calibri" charset="0"/>
              </a:rPr>
              <a:t>CB-HIPP Result Areas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6100" y="754885"/>
            <a:ext cx="8153400" cy="5204836"/>
            <a:chOff x="304800" y="1338591"/>
            <a:chExt cx="8839200" cy="5519409"/>
          </a:xfrm>
        </p:grpSpPr>
        <p:sp>
          <p:nvSpPr>
            <p:cNvPr id="5" name="Rectangle 4"/>
            <p:cNvSpPr/>
            <p:nvPr/>
          </p:nvSpPr>
          <p:spPr>
            <a:xfrm>
              <a:off x="2155825" y="1338591"/>
              <a:ext cx="1066800" cy="54864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7713" y="1338591"/>
              <a:ext cx="1066800" cy="548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3450" y="1404611"/>
              <a:ext cx="1066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HIV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32200" y="1367118"/>
              <a:ext cx="990600" cy="5486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2200" y="1385048"/>
              <a:ext cx="990600" cy="584775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TB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367118"/>
              <a:ext cx="990600" cy="5486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1367119"/>
              <a:ext cx="990600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ANC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1400" y="1371600"/>
              <a:ext cx="1143000" cy="5486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1400" y="1371601"/>
              <a:ext cx="1143000" cy="5847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MCH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7600" y="1371600"/>
              <a:ext cx="990600" cy="548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7600" y="1371601"/>
              <a:ext cx="990600" cy="10772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FP/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RH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800" y="2133600"/>
              <a:ext cx="8839200" cy="19812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2627294"/>
              <a:ext cx="8229600" cy="1011759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r>
                <a:rPr lang="en-US" sz="2800" dirty="0"/>
                <a:t>Result 1: Increase access to and uptake of health services 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04800" y="3352800"/>
              <a:ext cx="8839200" cy="19812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4081791"/>
              <a:ext cx="8229600" cy="523220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r>
                <a:rPr lang="en-US" sz="2800" dirty="0"/>
                <a:t>Result 2: Health financing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4800" y="4648200"/>
              <a:ext cx="8839200" cy="19812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377191"/>
              <a:ext cx="8229600" cy="523220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r>
                <a:rPr lang="en-US" sz="2800" dirty="0"/>
                <a:t>Result 3: Health policy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8513" y="1443708"/>
              <a:ext cx="1066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STIs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3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6" y="301066"/>
            <a:ext cx="8229600" cy="719927"/>
          </a:xfrm>
        </p:spPr>
        <p:txBody>
          <a:bodyPr/>
          <a:lstStyle/>
          <a:p>
            <a:r>
              <a:rPr lang="en-US" sz="3600" b="1" dirty="0"/>
              <a:t>CB-HIPP Target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18" y="2883659"/>
            <a:ext cx="8786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57200">
              <a:spcBef>
                <a:spcPts val="2400"/>
              </a:spcBef>
              <a:buClr>
                <a:srgbClr val="99AB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5352"/>
                </a:solidFill>
                <a:latin typeface="Calibri"/>
                <a:cs typeface="Calibri"/>
              </a:rPr>
              <a:t>KP: </a:t>
            </a:r>
            <a:r>
              <a:rPr lang="en-US" sz="2800" dirty="0">
                <a:solidFill>
                  <a:srgbClr val="535352"/>
                </a:solidFill>
                <a:latin typeface="Calibri"/>
                <a:cs typeface="Calibri"/>
              </a:rPr>
              <a:t>FSW, MSM, PWID</a:t>
            </a:r>
          </a:p>
          <a:p>
            <a:pPr marL="548640" indent="-457200">
              <a:spcBef>
                <a:spcPts val="2400"/>
              </a:spcBef>
              <a:buClr>
                <a:srgbClr val="99AB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5352"/>
                </a:solidFill>
                <a:latin typeface="Calibri"/>
                <a:cs typeface="Calibri"/>
              </a:rPr>
              <a:t>Vulnerable populations: </a:t>
            </a:r>
            <a:r>
              <a:rPr lang="en-US" sz="2800" dirty="0">
                <a:solidFill>
                  <a:srgbClr val="535352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535352"/>
                </a:solidFill>
                <a:cs typeface="Calibri"/>
              </a:rPr>
              <a:t>ransport workers/mobile populations, cross-border traders, fisher folk, vulnerable </a:t>
            </a:r>
            <a:r>
              <a:rPr lang="en-US" sz="2800" dirty="0">
                <a:solidFill>
                  <a:srgbClr val="535352"/>
                </a:solidFill>
                <a:latin typeface="Calibri"/>
                <a:cs typeface="Calibri"/>
              </a:rPr>
              <a:t>women and girls (15-24 years), PLHIV </a:t>
            </a:r>
          </a:p>
          <a:p>
            <a:pPr marL="548640" indent="-457200">
              <a:spcBef>
                <a:spcPts val="2400"/>
              </a:spcBef>
              <a:buClr>
                <a:srgbClr val="99AB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5352"/>
                </a:solidFill>
                <a:latin typeface="Calibri"/>
                <a:cs typeface="Calibri"/>
              </a:rPr>
              <a:t>GP: </a:t>
            </a:r>
            <a:r>
              <a:rPr lang="en-US" sz="2800" dirty="0">
                <a:solidFill>
                  <a:srgbClr val="535352"/>
                </a:solidFill>
                <a:latin typeface="Calibri"/>
                <a:cs typeface="Calibri"/>
              </a:rPr>
              <a:t>Not targeted by CB-HIPP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85618" y="1261512"/>
            <a:ext cx="4651379" cy="1212115"/>
            <a:chOff x="1960821" y="2422216"/>
            <a:chExt cx="4651379" cy="1212115"/>
          </a:xfrm>
        </p:grpSpPr>
        <p:sp>
          <p:nvSpPr>
            <p:cNvPr id="6" name="Oval 5"/>
            <p:cNvSpPr/>
            <p:nvPr/>
          </p:nvSpPr>
          <p:spPr>
            <a:xfrm>
              <a:off x="1960821" y="2427260"/>
              <a:ext cx="3907085" cy="12070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597979" y="2422216"/>
              <a:ext cx="1596433" cy="12070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6871" y="2762695"/>
              <a:ext cx="1084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(GP)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195" y="2762695"/>
              <a:ext cx="835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VP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6623" y="2759137"/>
              <a:ext cx="835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KP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0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0357"/>
          </a:xfrm>
        </p:spPr>
        <p:txBody>
          <a:bodyPr/>
          <a:lstStyle/>
          <a:p>
            <a:r>
              <a:rPr lang="en-GB" sz="3600" dirty="0">
                <a:cs typeface="Arial" pitchFamily="34" charset="0"/>
              </a:rPr>
              <a:t>Project Sites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5190"/>
            <a:ext cx="9144000" cy="51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159026"/>
            <a:ext cx="5257799" cy="636104"/>
          </a:xfrm>
        </p:spPr>
        <p:txBody>
          <a:bodyPr/>
          <a:lstStyle/>
          <a:p>
            <a:r>
              <a:rPr lang="en-GB" sz="3600" b="1" dirty="0"/>
              <a:t>Context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22" y="940637"/>
            <a:ext cx="3753525" cy="51778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+mn-lt"/>
                <a:cs typeface="Arial" pitchFamily="34" charset="0"/>
              </a:rPr>
              <a:t>East African Community Common Market Protocol (2010)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300" dirty="0">
                <a:latin typeface="+mn-lt"/>
                <a:cs typeface="Arial" pitchFamily="34" charset="0"/>
              </a:rPr>
              <a:t>Free movement of goods; </a:t>
            </a:r>
            <a:r>
              <a:rPr lang="en-US" sz="2300" dirty="0" err="1">
                <a:latin typeface="+mn-lt"/>
                <a:cs typeface="Arial" pitchFamily="34" charset="0"/>
              </a:rPr>
              <a:t>labour</a:t>
            </a:r>
            <a:r>
              <a:rPr lang="en-US" sz="2300" dirty="0">
                <a:latin typeface="+mn-lt"/>
                <a:cs typeface="Arial" pitchFamily="34" charset="0"/>
              </a:rPr>
              <a:t>; services; and capital for regional integration </a:t>
            </a:r>
            <a:endParaRPr lang="en-GB" sz="2300" dirty="0">
              <a:latin typeface="+mn-lt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00" dirty="0">
                <a:latin typeface="+mn-lt"/>
                <a:cs typeface="Arial" pitchFamily="34" charset="0"/>
              </a:rPr>
              <a:t>Mobility is a social determinant of health; cross border areas report dynamic mobility patterns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GB" sz="2300" dirty="0">
                <a:latin typeface="+mn-lt"/>
                <a:cs typeface="Arial" pitchFamily="34" charset="0"/>
              </a:rPr>
              <a:t>Health policies and strategies focus on national service delivery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113"/>
          <a:stretch/>
        </p:blipFill>
        <p:spPr bwMode="auto">
          <a:xfrm>
            <a:off x="3855771" y="1002525"/>
            <a:ext cx="5099386" cy="268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88" r="6446"/>
          <a:stretch/>
        </p:blipFill>
        <p:spPr bwMode="auto">
          <a:xfrm>
            <a:off x="3862547" y="3801732"/>
            <a:ext cx="5132366" cy="21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3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3" y="7377"/>
            <a:ext cx="8653668" cy="513635"/>
          </a:xfrm>
        </p:spPr>
        <p:txBody>
          <a:bodyPr/>
          <a:lstStyle/>
          <a:p>
            <a:r>
              <a:rPr lang="en-GB" sz="3600" b="1" dirty="0"/>
              <a:t>Literature Review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1515" y="530396"/>
            <a:ext cx="8850086" cy="5598261"/>
          </a:xfrm>
        </p:spPr>
        <p:txBody>
          <a:bodyPr/>
          <a:lstStyle/>
          <a:p>
            <a:pPr marL="114300" indent="0">
              <a:buNone/>
            </a:pPr>
            <a:r>
              <a:rPr lang="en-GB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Transnational health care seeking has been attributed to: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 of/affordability of health care services 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(Bird and Law 2009)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Client - service provider effective communication (language barrier) (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Hunter- Adams and Rother 2017)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Perception of quality of care, proximity, cost  (CB-HIPP, unpublished)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Challenges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Testing and treatment responses within public health systems particularly with chronic conditions fail to engage with migration (</a:t>
            </a:r>
            <a:r>
              <a:rPr lang="en-GB" sz="2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Vearey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2014)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Language and health literacy are barriers to accessing care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(Hunter Adams and Rother 2017)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Choice of drug regimen and monitoring of adherence present ethical and logistical challenges in ART and retention among LDTDs in South Africa, Zimbabwe and Zambia transport corridor (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Gomez et al 2013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Limited access to SRH services (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Obel et al 2014)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Cross-border health care seeking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/>
              </a:rPr>
              <a:t>impacts on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/>
              </a:rPr>
              <a:t>commodities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at border facilities</a:t>
            </a:r>
          </a:p>
        </p:txBody>
      </p:sp>
    </p:spTree>
    <p:extLst>
      <p:ext uri="{BB962C8B-B14F-4D97-AF65-F5344CB8AC3E}">
        <p14:creationId xmlns:p14="http://schemas.microsoft.com/office/powerpoint/2010/main" val="35706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53" y="62768"/>
            <a:ext cx="4542789" cy="560719"/>
          </a:xfrm>
        </p:spPr>
        <p:txBody>
          <a:bodyPr/>
          <a:lstStyle/>
          <a:p>
            <a:r>
              <a:rPr lang="en-GB" b="1" dirty="0">
                <a:latin typeface="+mn-lt"/>
                <a:cs typeface="Arial" pitchFamily="34" charset="0"/>
              </a:rPr>
              <a:t>Methodology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4139934"/>
            <a:ext cx="8763000" cy="19669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+mn-lt"/>
              </a:rPr>
              <a:t>Though data is available from cross-border sites, presentation focuses on Kenyan sites.   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n-lt"/>
              </a:rPr>
              <a:t>The assessment utilized qualitative methods: 30 key informants, 33 focus group discussions and 120 in-depth interviews that were subjected to thematic and content analysis.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5" t="7746" r="10724"/>
          <a:stretch/>
        </p:blipFill>
        <p:spPr>
          <a:xfrm>
            <a:off x="139148" y="790135"/>
            <a:ext cx="4726294" cy="318315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875854" y="790134"/>
            <a:ext cx="3984645" cy="3349799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400" dirty="0">
                <a:latin typeface="+mn-lt"/>
              </a:rPr>
              <a:t>Formative Assessment conducted at cross border sites in </a:t>
            </a:r>
            <a:r>
              <a:rPr lang="en-GB" sz="2400" dirty="0" err="1">
                <a:latin typeface="+mn-lt"/>
              </a:rPr>
              <a:t>Busia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Malaba</a:t>
            </a:r>
            <a:r>
              <a:rPr lang="en-GB" sz="2400" dirty="0">
                <a:latin typeface="+mn-lt"/>
              </a:rPr>
              <a:t>, Sio Port/Port Victoria/</a:t>
            </a:r>
            <a:r>
              <a:rPr lang="en-GB" sz="2400" dirty="0" err="1">
                <a:latin typeface="+mn-lt"/>
              </a:rPr>
              <a:t>Majanji</a:t>
            </a:r>
            <a:r>
              <a:rPr lang="en-GB" sz="2400" dirty="0">
                <a:latin typeface="+mn-lt"/>
              </a:rPr>
              <a:t> (Kenya/Uganda), </a:t>
            </a:r>
            <a:r>
              <a:rPr lang="en-GB" sz="2400" dirty="0" err="1">
                <a:latin typeface="+mn-lt"/>
              </a:rPr>
              <a:t>Taveta</a:t>
            </a:r>
            <a:r>
              <a:rPr lang="en-GB" sz="2400" dirty="0">
                <a:latin typeface="+mn-lt"/>
              </a:rPr>
              <a:t>/</a:t>
            </a:r>
            <a:r>
              <a:rPr lang="en-GB" sz="2400" dirty="0" err="1">
                <a:latin typeface="+mn-lt"/>
              </a:rPr>
              <a:t>Holili</a:t>
            </a:r>
            <a:r>
              <a:rPr lang="en-GB" sz="2400" dirty="0">
                <a:latin typeface="+mn-lt"/>
              </a:rPr>
              <a:t> (Kenya/Tanzania) and </a:t>
            </a:r>
            <a:r>
              <a:rPr lang="en-GB" sz="2400" dirty="0" err="1">
                <a:latin typeface="+mn-lt"/>
              </a:rPr>
              <a:t>Muhuru</a:t>
            </a:r>
            <a:r>
              <a:rPr lang="en-GB" sz="2400" dirty="0">
                <a:latin typeface="+mn-lt"/>
              </a:rPr>
              <a:t> Bay/</a:t>
            </a:r>
            <a:r>
              <a:rPr lang="en-GB" sz="2400" dirty="0" err="1">
                <a:latin typeface="+mn-lt"/>
              </a:rPr>
              <a:t>Kirongwe</a:t>
            </a:r>
            <a:r>
              <a:rPr lang="en-GB" sz="2400" dirty="0">
                <a:latin typeface="+mn-lt"/>
              </a:rPr>
              <a:t> (Kenya/Tanzania).  </a:t>
            </a:r>
          </a:p>
        </p:txBody>
      </p:sp>
    </p:spTree>
    <p:extLst>
      <p:ext uri="{BB962C8B-B14F-4D97-AF65-F5344CB8AC3E}">
        <p14:creationId xmlns:p14="http://schemas.microsoft.com/office/powerpoint/2010/main" val="487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2" y="0"/>
            <a:ext cx="8784395" cy="588474"/>
          </a:xfrm>
        </p:spPr>
        <p:txBody>
          <a:bodyPr/>
          <a:lstStyle/>
          <a:p>
            <a:pPr algn="ctr"/>
            <a:r>
              <a:rPr lang="en-GB" sz="3600" b="1" dirty="0">
                <a:latin typeface="+mn-lt"/>
              </a:rPr>
              <a:t>Strong National Policy Environment in Kenya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50906" y="718972"/>
            <a:ext cx="4213292" cy="2908799"/>
          </a:xfrm>
        </p:spPr>
        <p:txBody>
          <a:bodyPr/>
          <a:lstStyle/>
          <a:p>
            <a:pPr marL="114300" indent="0">
              <a:buNone/>
            </a:pPr>
            <a:r>
              <a:rPr lang="en-GB" sz="2400" dirty="0"/>
              <a:t>There are national policy documents that cover key and vulnerable populations:</a:t>
            </a:r>
          </a:p>
          <a:p>
            <a:r>
              <a:rPr lang="en-US" sz="2400" dirty="0"/>
              <a:t>Kenya National AIDS Strategic Framework </a:t>
            </a:r>
          </a:p>
          <a:p>
            <a:r>
              <a:rPr lang="en-US" sz="2400" dirty="0"/>
              <a:t>HIV Prevention among Key Populations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01" y="588474"/>
            <a:ext cx="4571103" cy="3039297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79801" y="3627771"/>
            <a:ext cx="8784396" cy="242340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i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Kenya HIV Prevention Roadmap (identifies FSW, MSM and PWID as key populations)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National HIV and AIDS Policy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National Strategy on HIV/AIDS and STI Programming along Transport Corridors in Kenya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National Health Insurance Fund </a:t>
            </a:r>
          </a:p>
        </p:txBody>
      </p:sp>
    </p:spTree>
    <p:extLst>
      <p:ext uri="{BB962C8B-B14F-4D97-AF65-F5344CB8AC3E}">
        <p14:creationId xmlns:p14="http://schemas.microsoft.com/office/powerpoint/2010/main" val="1738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7962</TotalTime>
  <Words>1214</Words>
  <Application>Microsoft Office PowerPoint</Application>
  <PresentationFormat>On-screen Show (4:3)</PresentationFormat>
  <Paragraphs>118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Wingdings</vt:lpstr>
      <vt:lpstr>Office Theme</vt:lpstr>
      <vt:lpstr>PowerPoint Presentation</vt:lpstr>
      <vt:lpstr>CB-HIPP Goal and Result Areas</vt:lpstr>
      <vt:lpstr>CB-HIPP Result Areas</vt:lpstr>
      <vt:lpstr>CB-HIPP Target Populations</vt:lpstr>
      <vt:lpstr>Project Sites </vt:lpstr>
      <vt:lpstr>Context</vt:lpstr>
      <vt:lpstr>Literature Review</vt:lpstr>
      <vt:lpstr>Methodology</vt:lpstr>
      <vt:lpstr>Strong National Policy Environment in Kenya</vt:lpstr>
      <vt:lpstr>Results: Transnational Access to Health Services - Proximity to Comprehensive Health Services</vt:lpstr>
      <vt:lpstr>Results: Transnational Access to Health Services – Other Factors</vt:lpstr>
      <vt:lpstr>Results: Challenges to Seeking Healthcare</vt:lpstr>
      <vt:lpstr>Results: Policy Gaps</vt:lpstr>
      <vt:lpstr>Opportunities</vt:lpstr>
      <vt:lpstr>Conclusion and Recommendations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</dc:creator>
  <cp:lastModifiedBy>Dorothy Muroki</cp:lastModifiedBy>
  <cp:revision>534</cp:revision>
  <cp:lastPrinted>2017-03-07T10:43:09Z</cp:lastPrinted>
  <dcterms:created xsi:type="dcterms:W3CDTF">2015-05-29T10:17:29Z</dcterms:created>
  <dcterms:modified xsi:type="dcterms:W3CDTF">2017-03-30T15:42:36Z</dcterms:modified>
</cp:coreProperties>
</file>