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327" r:id="rId3"/>
    <p:sldId id="309" r:id="rId4"/>
    <p:sldId id="310" r:id="rId5"/>
    <p:sldId id="328" r:id="rId6"/>
    <p:sldId id="317" r:id="rId7"/>
    <p:sldId id="315" r:id="rId8"/>
    <p:sldId id="316" r:id="rId9"/>
    <p:sldId id="318" r:id="rId10"/>
    <p:sldId id="321" r:id="rId11"/>
    <p:sldId id="324" r:id="rId12"/>
    <p:sldId id="325" r:id="rId13"/>
    <p:sldId id="326" r:id="rId14"/>
    <p:sldId id="330" r:id="rId15"/>
    <p:sldId id="308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8B209-A571-48A4-A25C-F02160A41A05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010EE-32A2-4258-8CC1-50525E2F1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3820" r="1541" b="5585"/>
          <a:stretch/>
        </p:blipFill>
        <p:spPr>
          <a:xfrm>
            <a:off x="0" y="143153"/>
            <a:ext cx="2824914" cy="923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"/>
            <a:ext cx="3810000" cy="5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1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4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D520-6027-4E0E-98D2-97B80ECA6AAE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65DF-F584-4448-9889-340C06623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39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5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0B68-C4C9-4E4C-B16F-7267F965177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8B8F9-AF76-456D-8753-AA3F237A80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3820" r="1541" b="5585"/>
          <a:stretch/>
        </p:blipFill>
        <p:spPr>
          <a:xfrm>
            <a:off x="0" y="143153"/>
            <a:ext cx="2824914" cy="923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"/>
            <a:ext cx="3810000" cy="5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3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143000"/>
          </a:xfrm>
        </p:spPr>
        <p:txBody>
          <a:bodyPr/>
          <a:lstStyle/>
          <a:p>
            <a:r>
              <a:rPr lang="en-US" sz="3200" b="1" dirty="0"/>
              <a:t>2016 HPAI H5N1 </a:t>
            </a:r>
            <a:r>
              <a:rPr lang="en-US" sz="3200" b="1" dirty="0" err="1"/>
              <a:t>multisectoral</a:t>
            </a:r>
            <a:r>
              <a:rPr lang="en-US" sz="3200" b="1" dirty="0"/>
              <a:t> outbreak response: Case of Cameroon </a:t>
            </a:r>
            <a:r>
              <a:rPr lang="en-US" sz="4000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" y="3886735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Serge </a:t>
            </a:r>
            <a:r>
              <a:rPr lang="en-US" b="1" dirty="0" err="1" smtClean="0"/>
              <a:t>Nzietchueng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Africa </a:t>
            </a:r>
            <a:r>
              <a:rPr lang="en-US" b="1" dirty="0"/>
              <a:t>Regional Deputy Director and Senior Technical Advisor </a:t>
            </a:r>
            <a:endParaRPr lang="en-US" b="1" dirty="0" smtClean="0"/>
          </a:p>
          <a:p>
            <a:pPr algn="ctr"/>
            <a:r>
              <a:rPr lang="en-US" b="1" dirty="0" smtClean="0"/>
              <a:t>USAID </a:t>
            </a:r>
            <a:r>
              <a:rPr lang="en-US" b="1" dirty="0"/>
              <a:t>Preparedness and </a:t>
            </a:r>
            <a:r>
              <a:rPr lang="en-US" b="1" dirty="0" smtClean="0"/>
              <a:t>Response Project  East and Central Africa Region</a:t>
            </a:r>
            <a:endParaRPr lang="en-US" b="1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3517" y="5715000"/>
            <a:ext cx="8640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 smtClean="0">
                <a:latin typeface="Arial Narrow" pitchFamily="34" charset="0"/>
              </a:rPr>
              <a:t>East Africa Community Scientific Conference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 smtClean="0">
                <a:latin typeface="Arial Narrow" pitchFamily="34" charset="0"/>
              </a:rPr>
              <a:t>Burundi, Bujumbura, March 29-31, 2017</a:t>
            </a:r>
            <a:endParaRPr lang="en-US" altLang="fr-FR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685800"/>
          </a:xfrm>
        </p:spPr>
        <p:txBody>
          <a:bodyPr/>
          <a:lstStyle/>
          <a:p>
            <a:pPr algn="l"/>
            <a:r>
              <a:rPr lang="en-US" sz="4000" dirty="0" smtClean="0"/>
              <a:t>Response timeframe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7890376"/>
              </p:ext>
            </p:extLst>
          </p:nvPr>
        </p:nvGraphicFramePr>
        <p:xfrm>
          <a:off x="609600" y="2225041"/>
          <a:ext cx="8534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9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9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583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247">
                <a:tc>
                  <a:txBody>
                    <a:bodyPr/>
                    <a:lstStyle/>
                    <a:p>
                      <a:r>
                        <a:rPr lang="en-US" dirty="0" smtClean="0"/>
                        <a:t>Deployment of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Veterinary Rapid Response teams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Within 24-96hours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701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Laboratory diagnosis and laboratory 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24hours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7079">
                <a:tc>
                  <a:txBody>
                    <a:bodyPr/>
                    <a:lstStyle/>
                    <a:p>
                      <a:r>
                        <a:rPr lang="en-US" dirty="0" smtClean="0"/>
                        <a:t>Deployment of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Health rapid response teams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72hours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Identification</a:t>
                      </a:r>
                      <a:r>
                        <a:rPr lang="en-US" baseline="0" dirty="0" smtClean="0"/>
                        <a:t>  of person at risk and monitor during 15 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95344">
                <a:tc>
                  <a:txBody>
                    <a:bodyPr/>
                    <a:lstStyle/>
                    <a:p>
                      <a:r>
                        <a:rPr lang="en-US" dirty="0" smtClean="0"/>
                        <a:t>Other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24-120 hours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sanitary (bio-safety and bio-security)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administrative measures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9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990600"/>
          </a:xfrm>
        </p:spPr>
        <p:txBody>
          <a:bodyPr/>
          <a:lstStyle/>
          <a:p>
            <a:r>
              <a:rPr lang="en-US" sz="4000" dirty="0" smtClean="0"/>
              <a:t>Preparedness and detection Gaps</a:t>
            </a:r>
            <a:br>
              <a:rPr lang="en-US" sz="4000" dirty="0" smtClean="0"/>
            </a:br>
            <a:r>
              <a:rPr lang="en-US" sz="4000" b="0" dirty="0" smtClean="0"/>
              <a:t>Detection:</a:t>
            </a:r>
            <a:endParaRPr lang="en-US" sz="40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763000" cy="3428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8610600" cy="4571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smtClean="0"/>
              <a:t>High </a:t>
            </a:r>
            <a:r>
              <a:rPr lang="en-US" sz="2400" b="1" dirty="0"/>
              <a:t>number chicken deaths </a:t>
            </a:r>
            <a:r>
              <a:rPr lang="en-US" sz="2400" b="1" dirty="0" smtClean="0"/>
              <a:t>reported once: 18 outbreaks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38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/>
          <a:lstStyle/>
          <a:p>
            <a:pPr algn="l"/>
            <a:r>
              <a:rPr lang="en-US" sz="4000" dirty="0" smtClean="0"/>
              <a:t>Gaps: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/>
          <a:p>
            <a:r>
              <a:rPr lang="en-US" dirty="0" smtClean="0"/>
              <a:t>Weak early detection</a:t>
            </a:r>
          </a:p>
          <a:p>
            <a:r>
              <a:rPr lang="en-US" dirty="0" smtClean="0"/>
              <a:t>Weak implementation of the HPAI H5N1 preparedness and response plan </a:t>
            </a:r>
            <a:endParaRPr lang="en-US" dirty="0"/>
          </a:p>
        </p:txBody>
      </p:sp>
      <p:pic>
        <p:nvPicPr>
          <p:cNvPr id="5" name="Espace réservé du contenu 3"/>
          <p:cNvPicPr>
            <a:picLocks noGrp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48512"/>
            <a:ext cx="4038600" cy="2429338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7430616" y="4151784"/>
            <a:ext cx="289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Credit: RESCAM, 2016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796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b="1" dirty="0" smtClean="0"/>
              <a:t>Lessons Learnt-1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" y="1600200"/>
            <a:ext cx="87858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MoLFAD</a:t>
            </a:r>
          </a:p>
          <a:p>
            <a:endParaRPr lang="en-US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Leverage on experience to  response  to African </a:t>
            </a:r>
            <a:r>
              <a:rPr lang="en-US" sz="2400" dirty="0"/>
              <a:t>Swine </a:t>
            </a:r>
            <a:r>
              <a:rPr lang="en-US" sz="2400" dirty="0" smtClean="0"/>
              <a:t>fever outbreak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In-country </a:t>
            </a:r>
            <a:r>
              <a:rPr lang="en-US" sz="2400" dirty="0"/>
              <a:t>capacity to collect, ship and perform laboratory diagnostic </a:t>
            </a:r>
            <a:r>
              <a:rPr lang="en-US" sz="2400" dirty="0" smtClean="0"/>
              <a:t>test</a:t>
            </a:r>
          </a:p>
          <a:p>
            <a:endParaRPr lang="en-US" sz="2400" dirty="0"/>
          </a:p>
          <a:p>
            <a:r>
              <a:rPr lang="en-US" sz="2400" b="1" dirty="0" smtClean="0"/>
              <a:t>MoPH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Effective and operational </a:t>
            </a:r>
            <a:r>
              <a:rPr lang="en-US" sz="2400" dirty="0" err="1" smtClean="0"/>
              <a:t>EoC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b="1" dirty="0" smtClean="0"/>
              <a:t>Multi-</a:t>
            </a:r>
            <a:r>
              <a:rPr lang="en-US" sz="2400" b="1" dirty="0" err="1" smtClean="0"/>
              <a:t>sectoral</a:t>
            </a:r>
            <a:endParaRPr lang="en-US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Collaboration at Ministerial and technical levels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One Health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36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b="1" dirty="0" smtClean="0"/>
              <a:t>Lessons Learnt-2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" y="1600200"/>
            <a:ext cx="87858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Detection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Weak early </a:t>
            </a:r>
            <a:r>
              <a:rPr lang="en-US" sz="2400" dirty="0" smtClean="0"/>
              <a:t>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involvement of poultry units as part of the animal disease surveillance system</a:t>
            </a:r>
            <a:endParaRPr lang="en-US" sz="2400" dirty="0"/>
          </a:p>
          <a:p>
            <a:r>
              <a:rPr lang="en-US" sz="2400" b="1" dirty="0" smtClean="0"/>
              <a:t>Preparedness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HPAI H5N1 contingency plan revised but no </a:t>
            </a:r>
            <a:r>
              <a:rPr lang="en-US" sz="2400" dirty="0"/>
              <a:t>HPAI H5N1 preparedness activities </a:t>
            </a:r>
            <a:r>
              <a:rPr lang="en-US" sz="2400" dirty="0" smtClean="0"/>
              <a:t>implementation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Late adoption of the revised plan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No in-country budget to support preparedness activities 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7772400" cy="8382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33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8991600" cy="5867400"/>
          </a:xfrm>
        </p:spPr>
        <p:txBody>
          <a:bodyPr/>
          <a:lstStyle/>
          <a:p>
            <a:pPr algn="l"/>
            <a:r>
              <a:rPr lang="en-US" sz="1800" b="1" dirty="0" smtClean="0"/>
              <a:t>Contribution and Acknowledgments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400" dirty="0" smtClean="0"/>
              <a:t>Taiga: Minister of Livestock, Fisheries and Animal Industries, Cameroon</a:t>
            </a:r>
            <a:br>
              <a:rPr lang="en-US" sz="1400" dirty="0" smtClean="0"/>
            </a:br>
            <a:r>
              <a:rPr lang="en-US" sz="1400" dirty="0" smtClean="0"/>
              <a:t>André  M. </a:t>
            </a:r>
            <a:r>
              <a:rPr lang="en-US" sz="1400" dirty="0" err="1" smtClean="0"/>
              <a:t>Fouda</a:t>
            </a:r>
            <a:r>
              <a:rPr lang="en-US" sz="1400" dirty="0" smtClean="0"/>
              <a:t>: Minster of Public Health, Cameroon</a:t>
            </a:r>
            <a:br>
              <a:rPr lang="en-US" sz="1400" dirty="0" smtClean="0"/>
            </a:br>
            <a:r>
              <a:rPr lang="en-US" sz="1400" dirty="0" err="1" smtClean="0"/>
              <a:t>Sali</a:t>
            </a:r>
            <a:r>
              <a:rPr lang="en-US" sz="1400" dirty="0" smtClean="0"/>
              <a:t> </a:t>
            </a:r>
            <a:r>
              <a:rPr lang="en-US" sz="1400" dirty="0" err="1" smtClean="0"/>
              <a:t>Ballo</a:t>
            </a:r>
            <a:r>
              <a:rPr lang="en-US" sz="1400" dirty="0" smtClean="0"/>
              <a:t>: Technical Coordinator of the Zoonotic Program, Prime Minister Office, </a:t>
            </a:r>
            <a:r>
              <a:rPr lang="en-US" sz="1400" dirty="0" err="1" smtClean="0"/>
              <a:t>Camroon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Gaston </a:t>
            </a:r>
            <a:r>
              <a:rPr lang="en-US" sz="1400" dirty="0" err="1" smtClean="0"/>
              <a:t>Djonwé</a:t>
            </a:r>
            <a:r>
              <a:rPr lang="en-US" sz="1400" dirty="0" smtClean="0"/>
              <a:t>: Director of Veterinary Service at Ministry of Livestock, Fisheries and Animal Industries, Cameroon</a:t>
            </a:r>
            <a:br>
              <a:rPr lang="en-US" sz="1400" dirty="0" smtClean="0"/>
            </a:br>
            <a:r>
              <a:rPr lang="en-US" sz="1400" dirty="0" smtClean="0"/>
              <a:t>Alain G. </a:t>
            </a:r>
            <a:r>
              <a:rPr lang="en-US" sz="1400" dirty="0" err="1" smtClean="0"/>
              <a:t>Etoundi</a:t>
            </a:r>
            <a:r>
              <a:rPr lang="en-US" sz="1400" dirty="0" smtClean="0"/>
              <a:t>: Director of disease control, epidemic and pandemic at Ministry of Public Health, Cameroon </a:t>
            </a:r>
            <a:br>
              <a:rPr lang="en-US" sz="1400" dirty="0" smtClean="0"/>
            </a:br>
            <a:r>
              <a:rPr lang="en-US" sz="1400" dirty="0" smtClean="0"/>
              <a:t>Casmir </a:t>
            </a:r>
            <a:r>
              <a:rPr lang="en-US" sz="1400" dirty="0" err="1" smtClean="0"/>
              <a:t>Ndongo</a:t>
            </a:r>
            <a:r>
              <a:rPr lang="en-US" sz="1400" dirty="0" smtClean="0"/>
              <a:t>:  Director of Livestock Production at the at Ministry of Livestock, </a:t>
            </a:r>
            <a:r>
              <a:rPr lang="en-US" sz="1400" dirty="0" err="1" smtClean="0"/>
              <a:t>Fisheire</a:t>
            </a:r>
            <a:r>
              <a:rPr lang="en-US" sz="1400" dirty="0" smtClean="0"/>
              <a:t> and Animal Industries, Cameroon</a:t>
            </a:r>
            <a:br>
              <a:rPr lang="en-US" sz="1400" dirty="0" smtClean="0"/>
            </a:br>
            <a:r>
              <a:rPr lang="en-US" sz="1400" dirty="0" smtClean="0"/>
              <a:t>Abel Wade: Director of the National Veterinary Laboratory, Annex Yaoundé, Cameroon </a:t>
            </a:r>
            <a:br>
              <a:rPr lang="en-US" sz="1400" dirty="0" smtClean="0"/>
            </a:br>
            <a:r>
              <a:rPr lang="en-US" sz="1400" dirty="0" err="1" smtClean="0"/>
              <a:t>Zephyrin</a:t>
            </a:r>
            <a:r>
              <a:rPr lang="en-US" sz="1400" dirty="0" smtClean="0"/>
              <a:t> K. </a:t>
            </a:r>
            <a:r>
              <a:rPr lang="en-US" sz="1400" dirty="0" err="1" smtClean="0"/>
              <a:t>Fotso</a:t>
            </a:r>
            <a:r>
              <a:rPr lang="en-US" sz="1400" dirty="0" smtClean="0"/>
              <a:t>: Deputy Director of veterinary drugs at Ministry of Livestock, Fisheries and Animal Industries, Cameroon</a:t>
            </a:r>
            <a:br>
              <a:rPr lang="en-US" sz="1400" dirty="0" smtClean="0"/>
            </a:br>
            <a:r>
              <a:rPr lang="en-US" sz="1400" dirty="0" smtClean="0"/>
              <a:t>Jean Marc </a:t>
            </a:r>
            <a:r>
              <a:rPr lang="en-US" sz="1400" dirty="0" err="1" smtClean="0"/>
              <a:t>Feussom</a:t>
            </a:r>
            <a:r>
              <a:rPr lang="en-US" sz="1400" dirty="0" smtClean="0"/>
              <a:t> : Permanent Secretary of Cameroon </a:t>
            </a:r>
            <a:r>
              <a:rPr lang="en-US" sz="1400" dirty="0" err="1" smtClean="0"/>
              <a:t>Epidemiosurveillance</a:t>
            </a:r>
            <a:r>
              <a:rPr lang="en-US" sz="1400" dirty="0" smtClean="0"/>
              <a:t> Network for Animal Disease (CENAD)Cameroon </a:t>
            </a:r>
            <a:br>
              <a:rPr lang="en-US" sz="1400" dirty="0" smtClean="0"/>
            </a:br>
            <a:r>
              <a:rPr lang="en-US" sz="1400" dirty="0" smtClean="0"/>
              <a:t>Penda Rose:</a:t>
            </a:r>
            <a:br>
              <a:rPr lang="en-US" sz="1400" dirty="0" smtClean="0"/>
            </a:br>
            <a:r>
              <a:rPr lang="en-US" sz="1400" dirty="0" err="1"/>
              <a:t>Tchamba</a:t>
            </a:r>
            <a:r>
              <a:rPr lang="en-US" sz="1400" dirty="0"/>
              <a:t> </a:t>
            </a:r>
            <a:r>
              <a:rPr lang="en-US" sz="1400" dirty="0" err="1" smtClean="0"/>
              <a:t>Magloire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r>
              <a:rPr lang="en-US" sz="1400" dirty="0" err="1"/>
              <a:t>Nko</a:t>
            </a:r>
            <a:r>
              <a:rPr lang="en-US" sz="1400" dirty="0"/>
              <a:t> </a:t>
            </a:r>
            <a:r>
              <a:rPr lang="en-US" sz="1400" dirty="0" smtClean="0"/>
              <a:t>Conrad: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 smtClean="0"/>
              <a:t>Vitalis</a:t>
            </a:r>
            <a:r>
              <a:rPr lang="en-US" sz="1400" dirty="0" smtClean="0"/>
              <a:t> </a:t>
            </a:r>
            <a:r>
              <a:rPr lang="en-US" sz="1400" dirty="0" err="1" smtClean="0"/>
              <a:t>Chenpda</a:t>
            </a:r>
            <a:r>
              <a:rPr lang="en-US" sz="1400" dirty="0" smtClean="0"/>
              <a:t>: Permanent Secretary of the Zoonotic Program, Cameroon</a:t>
            </a:r>
            <a:br>
              <a:rPr lang="en-US" sz="1400" dirty="0" smtClean="0"/>
            </a:br>
            <a:r>
              <a:rPr lang="en-US" sz="1400" dirty="0" smtClean="0"/>
              <a:t>Aristide </a:t>
            </a:r>
            <a:r>
              <a:rPr lang="en-US" sz="1400" dirty="0" err="1" smtClean="0"/>
              <a:t>ABah</a:t>
            </a:r>
            <a:r>
              <a:rPr lang="en-US" sz="1400" dirty="0" smtClean="0"/>
              <a:t>: Cameroon </a:t>
            </a:r>
            <a:br>
              <a:rPr lang="en-US" sz="1400" dirty="0" smtClean="0"/>
            </a:br>
            <a:r>
              <a:rPr lang="en-US" sz="1400" dirty="0" smtClean="0"/>
              <a:t>Elise </a:t>
            </a:r>
            <a:r>
              <a:rPr lang="en-US" sz="1400" dirty="0" err="1" smtClean="0"/>
              <a:t>Seukap</a:t>
            </a:r>
            <a:r>
              <a:rPr lang="en-US" sz="1400" dirty="0" smtClean="0"/>
              <a:t>: Deputy Director of………….</a:t>
            </a:r>
            <a:br>
              <a:rPr lang="en-US" sz="1400" dirty="0" smtClean="0"/>
            </a:br>
            <a:r>
              <a:rPr lang="en-US" sz="1400" dirty="0" smtClean="0"/>
              <a:t>Elisabeth </a:t>
            </a:r>
            <a:r>
              <a:rPr lang="en-US" sz="1400" dirty="0" err="1" smtClean="0"/>
              <a:t>Dibongué</a:t>
            </a:r>
            <a:r>
              <a:rPr lang="en-US" sz="1400" dirty="0" smtClean="0"/>
              <a:t>: One Health Focal person and Deputy Permanent Secretary of the Zoonotic Program, Cameroon</a:t>
            </a:r>
            <a:br>
              <a:rPr lang="en-US" sz="1400" dirty="0" smtClean="0"/>
            </a:br>
            <a:r>
              <a:rPr lang="en-US" sz="1400" dirty="0" smtClean="0"/>
              <a:t>Matthew </a:t>
            </a:r>
            <a:r>
              <a:rPr lang="en-US" sz="1400" dirty="0" err="1" smtClean="0"/>
              <a:t>Lebretton</a:t>
            </a:r>
            <a:r>
              <a:rPr lang="en-US" sz="1400" dirty="0" smtClean="0"/>
              <a:t>: Country Coordinator, USAID PREDICT-2 project, Cameroon</a:t>
            </a:r>
            <a:br>
              <a:rPr lang="en-US" sz="1400" dirty="0" smtClean="0"/>
            </a:br>
            <a:r>
              <a:rPr lang="en-US" sz="1400" dirty="0" err="1" smtClean="0"/>
              <a:t>Ubald</a:t>
            </a:r>
            <a:r>
              <a:rPr lang="en-US" sz="1400" dirty="0" smtClean="0"/>
              <a:t> </a:t>
            </a:r>
            <a:r>
              <a:rPr lang="en-US" sz="1400" dirty="0" err="1" smtClean="0"/>
              <a:t>Tamoufe</a:t>
            </a:r>
            <a:r>
              <a:rPr lang="en-US" sz="1400" dirty="0" smtClean="0"/>
              <a:t>: Director METABIOTA, Cameroon</a:t>
            </a:r>
            <a:br>
              <a:rPr lang="en-US" sz="1400" dirty="0" smtClean="0"/>
            </a:br>
            <a:r>
              <a:rPr lang="en-US" sz="1400" dirty="0" smtClean="0"/>
              <a:t>Julius </a:t>
            </a:r>
            <a:r>
              <a:rPr lang="en-US" sz="1400" dirty="0" err="1" smtClean="0"/>
              <a:t>Nwobegahay</a:t>
            </a:r>
            <a:r>
              <a:rPr lang="en-US" sz="1400" dirty="0" smtClean="0"/>
              <a:t>: Cameroon </a:t>
            </a:r>
            <a:br>
              <a:rPr lang="en-US" sz="1400" dirty="0" smtClean="0"/>
            </a:br>
            <a:r>
              <a:rPr lang="en-US" sz="1400" dirty="0" err="1" smtClean="0"/>
              <a:t>Severin</a:t>
            </a:r>
            <a:r>
              <a:rPr lang="en-US" sz="1400" dirty="0" smtClean="0"/>
              <a:t> </a:t>
            </a:r>
            <a:r>
              <a:rPr lang="en-US" sz="1400" dirty="0" err="1" smtClean="0"/>
              <a:t>Loul</a:t>
            </a:r>
            <a:r>
              <a:rPr lang="en-US" sz="1400" dirty="0" smtClean="0"/>
              <a:t>: National One Health Technical Advisor, USAID Preparedness and Response </a:t>
            </a:r>
            <a:r>
              <a:rPr lang="en-US" sz="1400" dirty="0" err="1" smtClean="0"/>
              <a:t>Proejct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Baba </a:t>
            </a:r>
            <a:r>
              <a:rPr lang="en-US" sz="1400" dirty="0" err="1" smtClean="0"/>
              <a:t>Soumare</a:t>
            </a:r>
            <a:r>
              <a:rPr lang="en-US" sz="1400" dirty="0" smtClean="0"/>
              <a:t>: Director USAID Preparedness and Response Project West Africa Region</a:t>
            </a:r>
            <a:br>
              <a:rPr lang="en-US" sz="1400" dirty="0" smtClean="0"/>
            </a:br>
            <a:r>
              <a:rPr lang="en-US" sz="1400" dirty="0" smtClean="0"/>
              <a:t>Andrew </a:t>
            </a:r>
            <a:r>
              <a:rPr lang="en-US" sz="1400" dirty="0" err="1" smtClean="0"/>
              <a:t>Kitua</a:t>
            </a:r>
            <a:r>
              <a:rPr lang="en-US" sz="1400" dirty="0" smtClean="0"/>
              <a:t>: Director USAID Preparedness and Response Project East and Central Africa Region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70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685800"/>
            <a:ext cx="4495800" cy="5105400"/>
          </a:xfrm>
        </p:spPr>
        <p:txBody>
          <a:bodyPr>
            <a:normAutofit lnSpcReduction="10000"/>
          </a:bodyPr>
          <a:lstStyle/>
          <a:p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    Background and Context</a:t>
            </a:r>
            <a:endParaRPr lang="en-US" sz="2600" b="1" dirty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Agriculture:  20% of GDP</a:t>
            </a:r>
          </a:p>
          <a:p>
            <a:r>
              <a:rPr lang="en-US" sz="2600" dirty="0" smtClean="0"/>
              <a:t>60% of the active population</a:t>
            </a:r>
          </a:p>
          <a:p>
            <a:r>
              <a:rPr lang="en-US" sz="2600" dirty="0" smtClean="0"/>
              <a:t>Livestock: 13% of agriculture GDP</a:t>
            </a:r>
          </a:p>
          <a:p>
            <a:r>
              <a:rPr lang="en-US" sz="2600" dirty="0" smtClean="0"/>
              <a:t>Poultry population</a:t>
            </a:r>
          </a:p>
          <a:p>
            <a:pPr lvl="1"/>
            <a:r>
              <a:rPr lang="en-US" sz="2200" dirty="0" smtClean="0"/>
              <a:t>About 75.000.000</a:t>
            </a:r>
          </a:p>
          <a:p>
            <a:pPr lvl="1"/>
            <a:r>
              <a:rPr lang="en-US" sz="2200" dirty="0" smtClean="0"/>
              <a:t>Industrial, semi-industrial and traditional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727713" y="4959578"/>
            <a:ext cx="2209800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Credit</a:t>
            </a:r>
            <a:r>
              <a:rPr lang="en-US" sz="800" dirty="0" smtClean="0"/>
              <a:t>: https</a:t>
            </a:r>
            <a:r>
              <a:rPr lang="en-US" sz="800" dirty="0"/>
              <a:t>://en.wikipedia.org/wiki/Cameroon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733800" cy="4800600"/>
          </a:xfrm>
        </p:spPr>
      </p:pic>
    </p:spTree>
    <p:extLst>
      <p:ext uri="{BB962C8B-B14F-4D97-AF65-F5344CB8AC3E}">
        <p14:creationId xmlns:p14="http://schemas.microsoft.com/office/powerpoint/2010/main" val="15157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040188" cy="563562"/>
          </a:xfrm>
        </p:spPr>
        <p:txBody>
          <a:bodyPr/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974087" cy="36115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487362"/>
          </a:xfrm>
        </p:spPr>
        <p:txBody>
          <a:bodyPr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18" y="1447800"/>
            <a:ext cx="3677789" cy="3692525"/>
          </a:xfrm>
        </p:spPr>
      </p:pic>
      <p:sp>
        <p:nvSpPr>
          <p:cNvPr id="9" name="TextBox 8"/>
          <p:cNvSpPr txBox="1"/>
          <p:nvPr/>
        </p:nvSpPr>
        <p:spPr>
          <a:xfrm>
            <a:off x="4724400" y="5181600"/>
            <a:ext cx="4437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Mai-September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 outbreaks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Exotic chicken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22,040 </a:t>
            </a:r>
            <a:r>
              <a:rPr lang="en-US" dirty="0" smtClean="0">
                <a:solidFill>
                  <a:srgbClr val="FF0000"/>
                </a:solidFill>
              </a:rPr>
              <a:t>dead, 44,981 destroyed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04 Regions: Center, South, West, Adamoua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628" y="5354202"/>
            <a:ext cx="362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Wild birds:03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02 regions: North and Far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6742113" cy="914400"/>
          </a:xfrm>
        </p:spPr>
        <p:txBody>
          <a:bodyPr/>
          <a:lstStyle/>
          <a:p>
            <a:r>
              <a:rPr lang="en-US" sz="3200" u="sng" dirty="0" smtClean="0"/>
              <a:t>Data Collection </a:t>
            </a:r>
            <a:r>
              <a:rPr lang="en-US" sz="3200" u="sng" dirty="0"/>
              <a:t>and Analysis</a:t>
            </a:r>
            <a:br>
              <a:rPr lang="en-US" sz="3200" u="sng" dirty="0"/>
            </a:br>
            <a:r>
              <a:rPr lang="en-US" sz="3200" b="0" dirty="0" smtClean="0"/>
              <a:t>Data sources: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511175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Field </a:t>
            </a:r>
            <a:r>
              <a:rPr lang="en-US" dirty="0" smtClean="0"/>
              <a:t>observations </a:t>
            </a:r>
          </a:p>
          <a:p>
            <a:r>
              <a:rPr lang="en-US" dirty="0" smtClean="0"/>
              <a:t>Open </a:t>
            </a:r>
            <a:r>
              <a:rPr lang="en-US" dirty="0"/>
              <a:t>discussions with key </a:t>
            </a:r>
            <a:r>
              <a:rPr lang="en-US" dirty="0" smtClean="0"/>
              <a:t>informants</a:t>
            </a:r>
          </a:p>
          <a:p>
            <a:r>
              <a:rPr lang="en-US" dirty="0" smtClean="0"/>
              <a:t>Outbreak </a:t>
            </a:r>
            <a:r>
              <a:rPr lang="en-US" dirty="0"/>
              <a:t>situational reports from </a:t>
            </a:r>
            <a:r>
              <a:rPr lang="en-US" dirty="0" smtClean="0"/>
              <a:t>MoLFAD, MoPH </a:t>
            </a:r>
          </a:p>
          <a:p>
            <a:r>
              <a:rPr lang="en-US" dirty="0"/>
              <a:t>Animal Health </a:t>
            </a:r>
            <a:r>
              <a:rPr lang="en-US" dirty="0" smtClean="0"/>
              <a:t>regional Organization </a:t>
            </a:r>
            <a:r>
              <a:rPr lang="en-US" dirty="0"/>
              <a:t>report</a:t>
            </a:r>
          </a:p>
          <a:p>
            <a:r>
              <a:rPr lang="en-US" dirty="0" smtClean="0"/>
              <a:t>Animal </a:t>
            </a:r>
            <a:r>
              <a:rPr lang="en-US" dirty="0"/>
              <a:t>Health Organization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World </a:t>
            </a:r>
            <a:r>
              <a:rPr lang="en-US" dirty="0"/>
              <a:t>Health Organization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Food </a:t>
            </a:r>
            <a:r>
              <a:rPr lang="en-US" dirty="0"/>
              <a:t>and Agriculture Organization of the United Nation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Center </a:t>
            </a:r>
            <a:r>
              <a:rPr lang="en-US" dirty="0"/>
              <a:t>for Disease </a:t>
            </a:r>
            <a:r>
              <a:rPr lang="en-US" dirty="0" smtClean="0"/>
              <a:t>Control report </a:t>
            </a:r>
            <a:r>
              <a:rPr lang="en-US" dirty="0" err="1"/>
              <a:t>ProMed</a:t>
            </a:r>
            <a:r>
              <a:rPr lang="en-US" dirty="0"/>
              <a:t> data bases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895600"/>
            <a:ext cx="3505200" cy="9144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Outbreak Response after action review tool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29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765175"/>
          </a:xfrm>
        </p:spPr>
        <p:txBody>
          <a:bodyPr/>
          <a:lstStyle/>
          <a:p>
            <a:r>
              <a:rPr lang="en-US" sz="3600" b="1" dirty="0" smtClean="0"/>
              <a:t>Outbreak investigation and Response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01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algn="l"/>
            <a:r>
              <a:rPr lang="en-US" sz="3200" b="1" dirty="0" smtClean="0"/>
              <a:t>Activation of EOC:</a:t>
            </a:r>
            <a:br>
              <a:rPr lang="en-US" sz="3200" b="1" dirty="0" smtClean="0"/>
            </a:br>
            <a:r>
              <a:rPr lang="en-US" sz="3200" b="1" dirty="0" smtClean="0"/>
              <a:t>Incident Chains of Commands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905000"/>
            <a:ext cx="4344988" cy="457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Directorate of Veterinary Services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040188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4346575" cy="380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Directorate of Disease Control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62200"/>
            <a:ext cx="4041775" cy="3581400"/>
          </a:xfrm>
        </p:spPr>
      </p:pic>
    </p:spTree>
    <p:extLst>
      <p:ext uri="{BB962C8B-B14F-4D97-AF65-F5344CB8AC3E}">
        <p14:creationId xmlns:p14="http://schemas.microsoft.com/office/powerpoint/2010/main" val="23258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13412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74" y="3505200"/>
            <a:ext cx="4014651" cy="2220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29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EOC-Directorate of disease control/</a:t>
            </a:r>
            <a:r>
              <a:rPr lang="en-US" dirty="0" err="1" smtClean="0"/>
              <a:t>MoH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31242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Officer of Animal disease surveillance during a </a:t>
            </a:r>
            <a:r>
              <a:rPr lang="en-US" sz="1600" dirty="0" err="1" smtClean="0"/>
              <a:t>EoC-MoH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6324600" y="4114799"/>
            <a:ext cx="266699" cy="5004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2990" r="3731" b="10551"/>
          <a:stretch/>
        </p:blipFill>
        <p:spPr bwMode="auto">
          <a:xfrm>
            <a:off x="685800" y="1828800"/>
            <a:ext cx="3505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Joint-Daily  outbreak response situational Report</a:t>
            </a:r>
            <a:endParaRPr 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4159"/>
          <a:stretch/>
        </p:blipFill>
        <p:spPr bwMode="auto">
          <a:xfrm>
            <a:off x="4800600" y="1828800"/>
            <a:ext cx="3200400" cy="42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7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8498</TotalTime>
  <Words>376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2016 HPAI H5N1 multisectoral outbreak response: Case of Cameroon  </vt:lpstr>
      <vt:lpstr>Contribution and Acknowledgments  Taiga: Minister of Livestock, Fisheries and Animal Industries, Cameroon André  M. Fouda: Minster of Public Health, Cameroon Sali Ballo: Technical Coordinator of the Zoonotic Program, Prime Minister Office, Camroon Gaston Djonwé: Director of Veterinary Service at Ministry of Livestock, Fisheries and Animal Industries, Cameroon Alain G. Etoundi: Director of disease control, epidemic and pandemic at Ministry of Public Health, Cameroon  Casmir Ndongo:  Director of Livestock Production at the at Ministry of Livestock, Fisheire and Animal Industries, Cameroon Abel Wade: Director of the National Veterinary Laboratory, Annex Yaoundé, Cameroon  Zephyrin K. Fotso: Deputy Director of veterinary drugs at Ministry of Livestock, Fisheries and Animal Industries, Cameroon Jean Marc Feussom : Permanent Secretary of Cameroon Epidemiosurveillance Network for Animal Disease (CENAD)Cameroon  Penda Rose: Tchamba Magloire: Nko Conrad: Vitalis Chenpda: Permanent Secretary of the Zoonotic Program, Cameroon Aristide ABah: Cameroon  Elise Seukap: Deputy Director of…………. Elisabeth Dibongué: One Health Focal person and Deputy Permanent Secretary of the Zoonotic Program, Cameroon Matthew Lebretton: Country Coordinator, USAID PREDICT-2 project, Cameroon Ubald Tamoufe: Director METABIOTA, Cameroon Julius Nwobegahay: Cameroon  Severin Loul: National One Health Technical Advisor, USAID Preparedness and Response Proejct Baba Soumare: Director USAID Preparedness and Response Project West Africa Region Andrew Kitua: Director USAID Preparedness and Response Project East and Central Africa Region</vt:lpstr>
      <vt:lpstr>PowerPoint Presentation</vt:lpstr>
      <vt:lpstr>PowerPoint Presentation</vt:lpstr>
      <vt:lpstr>Data Collection and Analysis Data sources:</vt:lpstr>
      <vt:lpstr>Outbreak investigation and Response</vt:lpstr>
      <vt:lpstr>Activation of EOC: Incident Chains of Commands</vt:lpstr>
      <vt:lpstr>PowerPoint Presentation</vt:lpstr>
      <vt:lpstr>PowerPoint Presentation</vt:lpstr>
      <vt:lpstr>Response timeframe</vt:lpstr>
      <vt:lpstr>Preparedness and detection Gaps Detection:</vt:lpstr>
      <vt:lpstr>Gaps:</vt:lpstr>
      <vt:lpstr>Lessons Learnt-1</vt:lpstr>
      <vt:lpstr>Lessons Learnt-2</vt:lpstr>
      <vt:lpstr>Thank you</vt:lpstr>
    </vt:vector>
  </TitlesOfParts>
  <Company>DAI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Zimmerman</dc:creator>
  <cp:lastModifiedBy>Winyi Kaboyo</cp:lastModifiedBy>
  <cp:revision>137</cp:revision>
  <cp:lastPrinted>2015-10-22T21:43:04Z</cp:lastPrinted>
  <dcterms:created xsi:type="dcterms:W3CDTF">2015-10-15T16:26:15Z</dcterms:created>
  <dcterms:modified xsi:type="dcterms:W3CDTF">2017-03-31T04:44:25Z</dcterms:modified>
</cp:coreProperties>
</file>