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5" r:id="rId2"/>
    <p:sldId id="295" r:id="rId3"/>
    <p:sldId id="303" r:id="rId4"/>
    <p:sldId id="287" r:id="rId5"/>
    <p:sldId id="305" r:id="rId6"/>
    <p:sldId id="289" r:id="rId7"/>
    <p:sldId id="298" r:id="rId8"/>
    <p:sldId id="301" r:id="rId9"/>
    <p:sldId id="300" r:id="rId10"/>
    <p:sldId id="291" r:id="rId11"/>
    <p:sldId id="294" r:id="rId12"/>
    <p:sldId id="30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be Duale" initials="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4" autoAdjust="0"/>
    <p:restoredTop sz="94660"/>
  </p:normalViewPr>
  <p:slideViewPr>
    <p:cSldViewPr snapToGrid="0" showGuides="1">
      <p:cViewPr varScale="1">
        <p:scale>
          <a:sx n="65" d="100"/>
          <a:sy n="65" d="100"/>
        </p:scale>
        <p:origin x="-99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73" d="100"/>
          <a:sy n="73" d="100"/>
        </p:scale>
        <p:origin x="-2174" y="-58"/>
      </p:cViewPr>
      <p:guideLst>
        <p:guide orient="horz" pos="297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ACDA6D6-CAF2-4DE0-8B53-AC0C51811A3B}" type="datetimeFigureOut">
              <a:rPr lang="en-US" smtClean="0"/>
              <a:t>3/31/2017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753392E-2849-4664-AD90-62F9F0154382}" type="slidenum">
              <a:rPr lang="en-US" smtClean="0"/>
              <a:t>‹#›</a:t>
            </a:fld>
            <a:endParaRPr lang="en-US"/>
          </a:p>
        </p:txBody>
      </p:sp>
    </p:spTree>
    <p:extLst>
      <p:ext uri="{BB962C8B-B14F-4D97-AF65-F5344CB8AC3E}">
        <p14:creationId xmlns:p14="http://schemas.microsoft.com/office/powerpoint/2010/main" val="194768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D7C238-5B54-472B-852A-14F67A0B5125}" type="datetimeFigureOut">
              <a:rPr lang="en-US" smtClean="0"/>
              <a:t>3/31/2017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EB7A60-A637-42CF-AEA3-A5842483F3BA}" type="slidenum">
              <a:rPr lang="en-US" smtClean="0"/>
              <a:t>‹#›</a:t>
            </a:fld>
            <a:endParaRPr lang="en-US"/>
          </a:p>
        </p:txBody>
      </p:sp>
    </p:spTree>
    <p:extLst>
      <p:ext uri="{BB962C8B-B14F-4D97-AF65-F5344CB8AC3E}">
        <p14:creationId xmlns:p14="http://schemas.microsoft.com/office/powerpoint/2010/main" val="10099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benefits has it shown to country to date?</a:t>
            </a:r>
          </a:p>
          <a:p>
            <a:r>
              <a:rPr lang="en-US" baseline="0" dirty="0"/>
              <a:t>What challenges have we encountered with the platform?</a:t>
            </a:r>
            <a:endParaRPr lang="en-US" dirty="0"/>
          </a:p>
          <a:p>
            <a:endParaRPr lang="en-US" dirty="0"/>
          </a:p>
        </p:txBody>
      </p:sp>
      <p:sp>
        <p:nvSpPr>
          <p:cNvPr id="4" name="Slide Number Placeholder 3"/>
          <p:cNvSpPr>
            <a:spLocks noGrp="1"/>
          </p:cNvSpPr>
          <p:nvPr>
            <p:ph type="sldNum" sz="quarter" idx="10"/>
          </p:nvPr>
        </p:nvSpPr>
        <p:spPr/>
        <p:txBody>
          <a:bodyPr/>
          <a:lstStyle/>
          <a:p>
            <a:fld id="{E34E8569-E143-4387-B4B9-2558849C96E6}" type="slidenum">
              <a:rPr lang="en-US" smtClean="0"/>
              <a:t>4</a:t>
            </a:fld>
            <a:endParaRPr lang="en-US"/>
          </a:p>
        </p:txBody>
      </p:sp>
    </p:spTree>
    <p:extLst>
      <p:ext uri="{BB962C8B-B14F-4D97-AF65-F5344CB8AC3E}">
        <p14:creationId xmlns:p14="http://schemas.microsoft.com/office/powerpoint/2010/main" val="91447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E8569-E143-4387-B4B9-2558849C96E6}" type="slidenum">
              <a:rPr lang="en-US" smtClean="0"/>
              <a:t>6</a:t>
            </a:fld>
            <a:endParaRPr lang="en-US"/>
          </a:p>
        </p:txBody>
      </p:sp>
    </p:spTree>
    <p:extLst>
      <p:ext uri="{BB962C8B-B14F-4D97-AF65-F5344CB8AC3E}">
        <p14:creationId xmlns:p14="http://schemas.microsoft.com/office/powerpoint/2010/main" val="3512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Examples—role for university</a:t>
            </a:r>
            <a:r>
              <a:rPr lang="en-US" baseline="0" dirty="0"/>
              <a:t> involvement?  How can FAO support our work? if the platform is intended as a mechanism for information sharing, what opportunities does that present to Predict2?  Others?</a:t>
            </a:r>
            <a:endParaRPr lang="en-US" dirty="0"/>
          </a:p>
        </p:txBody>
      </p:sp>
      <p:sp>
        <p:nvSpPr>
          <p:cNvPr id="4" name="Slide Number Placeholder 3"/>
          <p:cNvSpPr>
            <a:spLocks noGrp="1"/>
          </p:cNvSpPr>
          <p:nvPr>
            <p:ph type="sldNum" sz="quarter" idx="10"/>
          </p:nvPr>
        </p:nvSpPr>
        <p:spPr/>
        <p:txBody>
          <a:bodyPr/>
          <a:lstStyle/>
          <a:p>
            <a:fld id="{E34E8569-E143-4387-B4B9-2558849C96E6}" type="slidenum">
              <a:rPr lang="en-US" smtClean="0"/>
              <a:t>10</a:t>
            </a:fld>
            <a:endParaRPr lang="en-US"/>
          </a:p>
        </p:txBody>
      </p:sp>
    </p:spTree>
    <p:extLst>
      <p:ext uri="{BB962C8B-B14F-4D97-AF65-F5344CB8AC3E}">
        <p14:creationId xmlns:p14="http://schemas.microsoft.com/office/powerpoint/2010/main" val="268253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chemeClr val="accent1">
              <a:lumMod val="20000"/>
              <a:lumOff val="80000"/>
            </a:schemeClr>
          </a:solidFill>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DB515E-EF3D-4E9A-A6D9-A19D536E938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97307-456E-45FA-94B8-6E5987A4525B}" type="slidenum">
              <a:rPr lang="en-US" smtClean="0"/>
              <a:t>‹#›</a:t>
            </a:fld>
            <a:endParaRPr lang="en-US"/>
          </a:p>
        </p:txBody>
      </p:sp>
      <p:sp>
        <p:nvSpPr>
          <p:cNvPr id="7" name="Rectangle 6"/>
          <p:cNvSpPr/>
          <p:nvPr userDrawn="1"/>
        </p:nvSpPr>
        <p:spPr>
          <a:xfrm>
            <a:off x="0" y="968188"/>
            <a:ext cx="12192000" cy="977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34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515E-EF3D-4E9A-A6D9-A19D536E938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351929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515E-EF3D-4E9A-A6D9-A19D536E938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185822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 t="13820" r="1541" b="5585"/>
          <a:stretch/>
        </p:blipFill>
        <p:spPr>
          <a:xfrm>
            <a:off x="0" y="143156"/>
            <a:ext cx="3766552" cy="92364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7200" y="228601"/>
            <a:ext cx="5080000" cy="541101"/>
          </a:xfrm>
          <a:prstGeom prst="rect">
            <a:avLst/>
          </a:prstGeom>
        </p:spPr>
      </p:pic>
    </p:spTree>
    <p:extLst>
      <p:ext uri="{BB962C8B-B14F-4D97-AF65-F5344CB8AC3E}">
        <p14:creationId xmlns:p14="http://schemas.microsoft.com/office/powerpoint/2010/main" val="343062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515E-EF3D-4E9A-A6D9-A19D536E938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21733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515E-EF3D-4E9A-A6D9-A19D536E9387}"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305267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DB515E-EF3D-4E9A-A6D9-A19D536E9387}"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397471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B515E-EF3D-4E9A-A6D9-A19D536E9387}"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107291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DB515E-EF3D-4E9A-A6D9-A19D536E9387}"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417296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515E-EF3D-4E9A-A6D9-A19D536E9387}"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294554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515E-EF3D-4E9A-A6D9-A19D536E9387}"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211367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515E-EF3D-4E9A-A6D9-A19D536E9387}"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A97307-456E-45FA-94B8-6E5987A4525B}" type="slidenum">
              <a:rPr lang="en-US" smtClean="0"/>
              <a:t>‹#›</a:t>
            </a:fld>
            <a:endParaRPr lang="en-US"/>
          </a:p>
        </p:txBody>
      </p:sp>
    </p:spTree>
    <p:extLst>
      <p:ext uri="{BB962C8B-B14F-4D97-AF65-F5344CB8AC3E}">
        <p14:creationId xmlns:p14="http://schemas.microsoft.com/office/powerpoint/2010/main" val="19353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160493"/>
            <a:ext cx="10515600" cy="40164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B515E-EF3D-4E9A-A6D9-A19D536E9387}" type="datetimeFigureOut">
              <a:rPr lang="en-US" smtClean="0"/>
              <a:t>3/31/2017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97307-456E-45FA-94B8-6E5987A4525B}" type="slidenum">
              <a:rPr lang="en-US" smtClean="0"/>
              <a:t>‹#›</a:t>
            </a:fld>
            <a:endParaRPr lang="en-US"/>
          </a:p>
        </p:txBody>
      </p:sp>
      <p:sp>
        <p:nvSpPr>
          <p:cNvPr id="7" name="Rectangle 6"/>
          <p:cNvSpPr/>
          <p:nvPr userDrawn="1"/>
        </p:nvSpPr>
        <p:spPr>
          <a:xfrm>
            <a:off x="0" y="1054027"/>
            <a:ext cx="12192000" cy="78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2" name="Title Placeholder 1"/>
          <p:cNvSpPr>
            <a:spLocks noGrp="1"/>
          </p:cNvSpPr>
          <p:nvPr>
            <p:ph type="title"/>
          </p:nvPr>
        </p:nvSpPr>
        <p:spPr>
          <a:xfrm>
            <a:off x="900953" y="1102749"/>
            <a:ext cx="10515600" cy="686641"/>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6516" t="12545" r="7423" b="11580"/>
          <a:stretch/>
        </p:blipFill>
        <p:spPr>
          <a:xfrm>
            <a:off x="0" y="64362"/>
            <a:ext cx="2554942" cy="869577"/>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33917" y="227854"/>
            <a:ext cx="3810330" cy="542591"/>
          </a:xfrm>
          <a:prstGeom prst="rect">
            <a:avLst/>
          </a:prstGeom>
        </p:spPr>
      </p:pic>
    </p:spTree>
    <p:extLst>
      <p:ext uri="{BB962C8B-B14F-4D97-AF65-F5344CB8AC3E}">
        <p14:creationId xmlns:p14="http://schemas.microsoft.com/office/powerpoint/2010/main" val="95712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3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935480" y="1037795"/>
            <a:ext cx="9083040" cy="737419"/>
          </a:xfrm>
        </p:spPr>
        <p:txBody>
          <a:bodyPr>
            <a:normAutofit/>
          </a:bodyPr>
          <a:lstStyle/>
          <a:p>
            <a:pPr algn="ctr"/>
            <a:r>
              <a:rPr lang="en-US" sz="2800" b="1" dirty="0">
                <a:latin typeface="Century Gothic" panose="020B0502020202020204" pitchFamily="34" charset="0"/>
              </a:rPr>
              <a:t>The 6th </a:t>
            </a:r>
            <a:r>
              <a:rPr lang="en-US" sz="2800" b="1" dirty="0" smtClean="0">
                <a:latin typeface="Century Gothic" panose="020B0502020202020204" pitchFamily="34" charset="0"/>
              </a:rPr>
              <a:t>EAHSC</a:t>
            </a:r>
            <a:endParaRPr lang="en-US" sz="2800" dirty="0"/>
          </a:p>
        </p:txBody>
      </p:sp>
      <p:sp>
        <p:nvSpPr>
          <p:cNvPr id="3" name="Rectangle 2"/>
          <p:cNvSpPr/>
          <p:nvPr/>
        </p:nvSpPr>
        <p:spPr>
          <a:xfrm>
            <a:off x="335280" y="1722120"/>
            <a:ext cx="11353800" cy="4985980"/>
          </a:xfrm>
          <a:prstGeom prst="rect">
            <a:avLst/>
          </a:prstGeom>
        </p:spPr>
        <p:txBody>
          <a:bodyPr wrap="square">
            <a:spAutoFit/>
          </a:bodyPr>
          <a:lstStyle/>
          <a:p>
            <a:r>
              <a:rPr lang="en-US" sz="2800" b="1" dirty="0">
                <a:latin typeface="Century Gothic" panose="020B0502020202020204" pitchFamily="34" charset="0"/>
              </a:rPr>
              <a:t>2017 HPAI H5N8 outbreak preparedness and response in </a:t>
            </a:r>
            <a:r>
              <a:rPr lang="en-US" sz="2800" b="1" dirty="0" smtClean="0">
                <a:latin typeface="Century Gothic" panose="020B0502020202020204" pitchFamily="34" charset="0"/>
              </a:rPr>
              <a:t>Uganda: successes</a:t>
            </a:r>
            <a:r>
              <a:rPr lang="en-US" sz="2800" b="1" dirty="0">
                <a:latin typeface="Century Gothic" panose="020B0502020202020204" pitchFamily="34" charset="0"/>
              </a:rPr>
              <a:t>, challenges and recommendations.</a:t>
            </a:r>
          </a:p>
          <a:p>
            <a:endParaRPr lang="en-US" sz="2400" dirty="0" smtClean="0">
              <a:latin typeface="Century Gothic" panose="020B0502020202020204" pitchFamily="34" charset="0"/>
            </a:endParaRPr>
          </a:p>
          <a:p>
            <a:endParaRPr lang="en-US" sz="2400" dirty="0">
              <a:latin typeface="Century Gothic" panose="020B0502020202020204" pitchFamily="34" charset="0"/>
            </a:endParaRPr>
          </a:p>
          <a:p>
            <a:r>
              <a:rPr lang="en-US" sz="2800" b="1" dirty="0" smtClean="0">
                <a:latin typeface="Century Gothic" panose="020B0502020202020204" pitchFamily="34" charset="0"/>
              </a:rPr>
              <a:t>Dr. </a:t>
            </a:r>
            <a:r>
              <a:rPr lang="en-US" sz="2800" b="1" dirty="0" err="1" smtClean="0">
                <a:latin typeface="Century Gothic" panose="020B0502020202020204" pitchFamily="34" charset="0"/>
              </a:rPr>
              <a:t>Winyi</a:t>
            </a:r>
            <a:r>
              <a:rPr lang="en-US" sz="2800" b="1" dirty="0" smtClean="0">
                <a:latin typeface="Century Gothic" panose="020B0502020202020204" pitchFamily="34" charset="0"/>
              </a:rPr>
              <a:t> </a:t>
            </a:r>
            <a:r>
              <a:rPr lang="en-US" sz="2800" b="1" dirty="0" err="1" smtClean="0">
                <a:latin typeface="Century Gothic" panose="020B0502020202020204" pitchFamily="34" charset="0"/>
              </a:rPr>
              <a:t>Kaboyo</a:t>
            </a:r>
            <a:r>
              <a:rPr lang="en-US" sz="2800" b="1" dirty="0" smtClean="0">
                <a:latin typeface="Century Gothic" panose="020B0502020202020204" pitchFamily="34" charset="0"/>
              </a:rPr>
              <a:t> BVM,  MPH.</a:t>
            </a:r>
          </a:p>
          <a:p>
            <a:r>
              <a:rPr lang="en-US" sz="2800" b="1" dirty="0" smtClean="0">
                <a:latin typeface="Century Gothic" panose="020B0502020202020204" pitchFamily="34" charset="0"/>
              </a:rPr>
              <a:t>NOHTA- </a:t>
            </a:r>
            <a:r>
              <a:rPr lang="en-US" sz="2800" b="1" dirty="0">
                <a:latin typeface="Century Gothic" panose="020B0502020202020204" pitchFamily="34" charset="0"/>
              </a:rPr>
              <a:t>U</a:t>
            </a:r>
            <a:r>
              <a:rPr lang="en-US" sz="2800" b="1" dirty="0" smtClean="0">
                <a:latin typeface="Century Gothic" panose="020B0502020202020204" pitchFamily="34" charset="0"/>
              </a:rPr>
              <a:t>ganda, USAID EPT2 Program P&amp;R Project, Kampala</a:t>
            </a:r>
          </a:p>
          <a:p>
            <a:r>
              <a:rPr lang="en-US" sz="2800" dirty="0" smtClean="0">
                <a:latin typeface="Century Gothic" panose="020B0502020202020204" pitchFamily="34" charset="0"/>
              </a:rPr>
              <a:t>Dr. Fred </a:t>
            </a:r>
            <a:r>
              <a:rPr lang="en-US" sz="2800" dirty="0" err="1" smtClean="0">
                <a:latin typeface="Century Gothic" panose="020B0502020202020204" pitchFamily="34" charset="0"/>
              </a:rPr>
              <a:t>Monje</a:t>
            </a:r>
            <a:r>
              <a:rPr lang="en-US" sz="2800" dirty="0" smtClean="0">
                <a:latin typeface="Century Gothic" panose="020B0502020202020204" pitchFamily="34" charset="0"/>
              </a:rPr>
              <a:t>, ZDCO/MAAIF</a:t>
            </a:r>
          </a:p>
          <a:p>
            <a:r>
              <a:rPr lang="en-US" sz="2800" dirty="0" smtClean="0">
                <a:latin typeface="Century Gothic" panose="020B0502020202020204" pitchFamily="34" charset="0"/>
              </a:rPr>
              <a:t>Mr. Musa </a:t>
            </a:r>
            <a:r>
              <a:rPr lang="en-US" sz="2800" dirty="0" err="1" smtClean="0">
                <a:latin typeface="Century Gothic" panose="020B0502020202020204" pitchFamily="34" charset="0"/>
              </a:rPr>
              <a:t>Sekamatte</a:t>
            </a:r>
            <a:r>
              <a:rPr lang="en-US" sz="2800" dirty="0" smtClean="0">
                <a:latin typeface="Century Gothic" panose="020B0502020202020204" pitchFamily="34" charset="0"/>
              </a:rPr>
              <a:t>, ZDCO/MOH</a:t>
            </a:r>
          </a:p>
          <a:p>
            <a:r>
              <a:rPr lang="en-US" sz="2800" dirty="0" smtClean="0">
                <a:latin typeface="Century Gothic" panose="020B0502020202020204" pitchFamily="34" charset="0"/>
              </a:rPr>
              <a:t>Mr. Steven </a:t>
            </a:r>
            <a:r>
              <a:rPr lang="en-US" sz="2800" dirty="0" err="1" smtClean="0">
                <a:latin typeface="Century Gothic" panose="020B0502020202020204" pitchFamily="34" charset="0"/>
              </a:rPr>
              <a:t>Ssendagire</a:t>
            </a:r>
            <a:r>
              <a:rPr lang="en-US" sz="2800" smtClean="0">
                <a:latin typeface="Century Gothic" panose="020B0502020202020204" pitchFamily="34" charset="0"/>
              </a:rPr>
              <a:t>/ZDCO/MOH</a:t>
            </a:r>
            <a:endParaRPr lang="en-US" sz="2800" dirty="0" smtClean="0">
              <a:latin typeface="Century Gothic" panose="020B0502020202020204" pitchFamily="34" charset="0"/>
            </a:endParaRPr>
          </a:p>
          <a:p>
            <a:r>
              <a:rPr lang="en-US" sz="2800" dirty="0" smtClean="0">
                <a:latin typeface="Century Gothic" panose="020B0502020202020204" pitchFamily="34" charset="0"/>
              </a:rPr>
              <a:t>Dr.  Serge </a:t>
            </a:r>
            <a:r>
              <a:rPr lang="en-US" sz="2800" dirty="0" err="1" smtClean="0">
                <a:latin typeface="Century Gothic" panose="020B0502020202020204" pitchFamily="34" charset="0"/>
              </a:rPr>
              <a:t>Nzietcheung</a:t>
            </a:r>
            <a:r>
              <a:rPr lang="en-US" sz="2800" dirty="0" smtClean="0">
                <a:latin typeface="Century Gothic" panose="020B0502020202020204" pitchFamily="34" charset="0"/>
              </a:rPr>
              <a:t> USAID/P&amp;R</a:t>
            </a:r>
          </a:p>
          <a:p>
            <a:r>
              <a:rPr lang="en-US" sz="2800" dirty="0" smtClean="0">
                <a:latin typeface="Century Gothic" panose="020B0502020202020204" pitchFamily="34" charset="0"/>
              </a:rPr>
              <a:t>Dr. David </a:t>
            </a:r>
            <a:r>
              <a:rPr lang="en-US" sz="2800" dirty="0" err="1" smtClean="0">
                <a:latin typeface="Century Gothic" panose="020B0502020202020204" pitchFamily="34" charset="0"/>
              </a:rPr>
              <a:t>Mutonga</a:t>
            </a:r>
            <a:r>
              <a:rPr lang="en-US" sz="2800" dirty="0" smtClean="0">
                <a:latin typeface="Century Gothic" panose="020B0502020202020204" pitchFamily="34" charset="0"/>
              </a:rPr>
              <a:t>, USAID/P&amp;R</a:t>
            </a:r>
          </a:p>
          <a:p>
            <a:endParaRPr lang="en-US" dirty="0"/>
          </a:p>
        </p:txBody>
      </p:sp>
    </p:spTree>
    <p:extLst>
      <p:ext uri="{BB962C8B-B14F-4D97-AF65-F5344CB8AC3E}">
        <p14:creationId xmlns:p14="http://schemas.microsoft.com/office/powerpoint/2010/main" val="418036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Recommendations</a:t>
            </a:r>
            <a:endParaRPr lang="en-US" sz="2800" b="1" dirty="0">
              <a:latin typeface="Century Gothic" panose="020B0502020202020204" pitchFamily="34" charset="0"/>
            </a:endParaRPr>
          </a:p>
        </p:txBody>
      </p:sp>
      <p:sp>
        <p:nvSpPr>
          <p:cNvPr id="4" name="Content Placeholder 3"/>
          <p:cNvSpPr>
            <a:spLocks noGrp="1"/>
          </p:cNvSpPr>
          <p:nvPr>
            <p:ph idx="1"/>
          </p:nvPr>
        </p:nvSpPr>
        <p:spPr>
          <a:xfrm>
            <a:off x="838200" y="2301239"/>
            <a:ext cx="10515600" cy="4267201"/>
          </a:xfrm>
        </p:spPr>
        <p:txBody>
          <a:bodyPr>
            <a:normAutofit fontScale="25000" lnSpcReduction="20000"/>
          </a:bodyPr>
          <a:lstStyle/>
          <a:p>
            <a:r>
              <a:rPr lang="en-US" sz="6400" dirty="0" smtClean="0">
                <a:latin typeface="Century Gothic" panose="020B0502020202020204" pitchFamily="34" charset="0"/>
              </a:rPr>
              <a:t>Always have arrangements in place for emergency access to stocks of supplies of PPEs and drugs/Tamiflu (</a:t>
            </a:r>
            <a:r>
              <a:rPr lang="en-US" sz="6400" dirty="0" err="1" smtClean="0">
                <a:latin typeface="Century Gothic" panose="020B0502020202020204" pitchFamily="34" charset="0"/>
              </a:rPr>
              <a:t>Oseltamivir</a:t>
            </a:r>
            <a:r>
              <a:rPr lang="en-US" sz="6400" dirty="0" smtClean="0">
                <a:latin typeface="Century Gothic" panose="020B0502020202020204" pitchFamily="34" charset="0"/>
              </a:rPr>
              <a:t> phosphate). In this outbreak WHO promised to order 1,000 doses </a:t>
            </a:r>
            <a:r>
              <a:rPr lang="en-US" sz="6400" dirty="0">
                <a:latin typeface="Century Gothic" panose="020B0502020202020204" pitchFamily="34" charset="0"/>
              </a:rPr>
              <a:t>of </a:t>
            </a:r>
            <a:r>
              <a:rPr lang="en-US" sz="6400" dirty="0" smtClean="0">
                <a:latin typeface="Century Gothic" panose="020B0502020202020204" pitchFamily="34" charset="0"/>
              </a:rPr>
              <a:t>Tamiflu.</a:t>
            </a:r>
          </a:p>
          <a:p>
            <a:endParaRPr lang="en-US" sz="6400" dirty="0" smtClean="0">
              <a:latin typeface="Century Gothic" panose="020B0502020202020204" pitchFamily="34" charset="0"/>
            </a:endParaRPr>
          </a:p>
          <a:p>
            <a:r>
              <a:rPr lang="en-US" sz="6400" dirty="0" smtClean="0">
                <a:solidFill>
                  <a:prstClr val="black"/>
                </a:solidFill>
                <a:latin typeface="Century Gothic" panose="020B0502020202020204" pitchFamily="34" charset="0"/>
              </a:rPr>
              <a:t>Strengthen human and logistical capacity to manage </a:t>
            </a:r>
            <a:r>
              <a:rPr lang="en-US" sz="6400" dirty="0">
                <a:solidFill>
                  <a:prstClr val="black"/>
                </a:solidFill>
                <a:latin typeface="Century Gothic" panose="020B0502020202020204" pitchFamily="34" charset="0"/>
              </a:rPr>
              <a:t>human cases by: </a:t>
            </a:r>
            <a:r>
              <a:rPr lang="en-US" sz="6400" dirty="0" smtClean="0">
                <a:solidFill>
                  <a:prstClr val="black"/>
                </a:solidFill>
                <a:latin typeface="Century Gothic" panose="020B0502020202020204" pitchFamily="34" charset="0"/>
              </a:rPr>
              <a:t>assessing &amp; providing  </a:t>
            </a:r>
            <a:r>
              <a:rPr lang="en-US" sz="6400" dirty="0">
                <a:solidFill>
                  <a:prstClr val="black"/>
                </a:solidFill>
                <a:latin typeface="Century Gothic" panose="020B0502020202020204" pitchFamily="34" charset="0"/>
              </a:rPr>
              <a:t>ambulatory </a:t>
            </a:r>
            <a:r>
              <a:rPr lang="en-US" sz="6400" dirty="0" smtClean="0">
                <a:solidFill>
                  <a:prstClr val="black"/>
                </a:solidFill>
                <a:latin typeface="Century Gothic" panose="020B0502020202020204" pitchFamily="34" charset="0"/>
              </a:rPr>
              <a:t>services, equipping </a:t>
            </a:r>
            <a:r>
              <a:rPr lang="en-US" sz="6400" dirty="0">
                <a:solidFill>
                  <a:prstClr val="black"/>
                </a:solidFill>
                <a:latin typeface="Century Gothic" panose="020B0502020202020204" pitchFamily="34" charset="0"/>
              </a:rPr>
              <a:t>hospitals, training staff to manage isolation units at the regional hospitals in the districts and in  public and private </a:t>
            </a:r>
            <a:r>
              <a:rPr lang="en-US" sz="6400" dirty="0" smtClean="0">
                <a:solidFill>
                  <a:prstClr val="black"/>
                </a:solidFill>
                <a:latin typeface="Century Gothic" panose="020B0502020202020204" pitchFamily="34" charset="0"/>
              </a:rPr>
              <a:t>hospitals. </a:t>
            </a:r>
          </a:p>
          <a:p>
            <a:endParaRPr lang="en-US" sz="6400" dirty="0">
              <a:solidFill>
                <a:prstClr val="black"/>
              </a:solidFill>
              <a:latin typeface="Century Gothic" panose="020B0502020202020204" pitchFamily="34" charset="0"/>
            </a:endParaRPr>
          </a:p>
          <a:p>
            <a:pPr lvl="0"/>
            <a:r>
              <a:rPr lang="en-US" sz="6400" dirty="0">
                <a:latin typeface="Century Gothic" panose="020B0502020202020204" pitchFamily="34" charset="0"/>
              </a:rPr>
              <a:t>The MOH </a:t>
            </a:r>
            <a:r>
              <a:rPr lang="en-US" sz="6400" dirty="0" smtClean="0">
                <a:latin typeface="Century Gothic" panose="020B0502020202020204" pitchFamily="34" charset="0"/>
              </a:rPr>
              <a:t>should continue </a:t>
            </a:r>
            <a:r>
              <a:rPr lang="en-US" sz="6400" dirty="0">
                <a:latin typeface="Century Gothic" panose="020B0502020202020204" pitchFamily="34" charset="0"/>
              </a:rPr>
              <a:t>with heightened influenza sentinel surveillance of humans at the designated sites under the National Influenza </a:t>
            </a:r>
            <a:r>
              <a:rPr lang="en-US" sz="6400" dirty="0" smtClean="0">
                <a:latin typeface="Century Gothic" panose="020B0502020202020204" pitchFamily="34" charset="0"/>
              </a:rPr>
              <a:t>Centre, </a:t>
            </a:r>
            <a:r>
              <a:rPr lang="en-US" sz="6400" dirty="0">
                <a:latin typeface="Century Gothic" panose="020B0502020202020204" pitchFamily="34" charset="0"/>
              </a:rPr>
              <a:t>UVRI. </a:t>
            </a:r>
            <a:endParaRPr lang="en-US" sz="6400" dirty="0" smtClean="0">
              <a:latin typeface="Century Gothic" panose="020B0502020202020204" pitchFamily="34" charset="0"/>
            </a:endParaRPr>
          </a:p>
          <a:p>
            <a:pPr lvl="0"/>
            <a:endParaRPr lang="en-US" sz="6400" dirty="0" smtClean="0">
              <a:latin typeface="Century Gothic" panose="020B0502020202020204" pitchFamily="34" charset="0"/>
            </a:endParaRPr>
          </a:p>
          <a:p>
            <a:r>
              <a:rPr lang="en-US" sz="6400" dirty="0">
                <a:latin typeface="Century Gothic" panose="020B0502020202020204" pitchFamily="34" charset="0"/>
              </a:rPr>
              <a:t>MAAIF and UWA to set up sentinel surveillance sites for wild migratory birds to monitor occurrence of the influenza virus and its possible spread to domestic poultry</a:t>
            </a:r>
            <a:r>
              <a:rPr lang="en-US" sz="6400" dirty="0" smtClean="0">
                <a:latin typeface="Century Gothic" panose="020B0502020202020204" pitchFamily="34" charset="0"/>
              </a:rPr>
              <a:t>.</a:t>
            </a:r>
          </a:p>
          <a:p>
            <a:endParaRPr lang="en-US" sz="6400" dirty="0">
              <a:latin typeface="Century Gothic" panose="020B0502020202020204" pitchFamily="34" charset="0"/>
            </a:endParaRPr>
          </a:p>
          <a:p>
            <a:r>
              <a:rPr lang="en-US" sz="6400" dirty="0">
                <a:latin typeface="Century Gothic" panose="020B0502020202020204" pitchFamily="34" charset="0"/>
              </a:rPr>
              <a:t>Government (MOH&amp;MAAIF) to strengthen laboratory capacity to ensure availability of adequate supplies/equipment and human resource to be able to confirm diseases without delay.</a:t>
            </a:r>
          </a:p>
          <a:p>
            <a:pPr lvl="0"/>
            <a:endParaRPr lang="en-US" sz="6400" dirty="0" smtClean="0">
              <a:latin typeface="Century Gothic" panose="020B0502020202020204" pitchFamily="34" charset="0"/>
            </a:endParaRPr>
          </a:p>
          <a:p>
            <a:pPr lvl="0"/>
            <a:endParaRPr lang="en-US" sz="1600" dirty="0">
              <a:latin typeface="Century Gothic" panose="020B0502020202020204" pitchFamily="34" charset="0"/>
            </a:endParaRPr>
          </a:p>
          <a:p>
            <a:pPr marL="0" indent="0">
              <a:buNone/>
            </a:pPr>
            <a:endParaRPr lang="en-US" dirty="0" smtClean="0"/>
          </a:p>
          <a:p>
            <a:pPr marL="0" indent="0">
              <a:buNone/>
            </a:pPr>
            <a:endParaRPr lang="en-US" dirty="0"/>
          </a:p>
          <a:p>
            <a:pPr marL="0" indent="0">
              <a:buNone/>
            </a:pPr>
            <a:r>
              <a:rPr lang="en-US" dirty="0" smtClean="0"/>
              <a:t> </a:t>
            </a:r>
          </a:p>
        </p:txBody>
      </p:sp>
    </p:spTree>
    <p:extLst>
      <p:ext uri="{BB962C8B-B14F-4D97-AF65-F5344CB8AC3E}">
        <p14:creationId xmlns:p14="http://schemas.microsoft.com/office/powerpoint/2010/main" val="1181201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Recommendations </a:t>
            </a:r>
            <a:r>
              <a:rPr lang="en-US" sz="2800" b="1" dirty="0" err="1" smtClean="0">
                <a:latin typeface="Century Gothic" panose="020B0502020202020204" pitchFamily="34" charset="0"/>
              </a:rPr>
              <a:t>contd</a:t>
            </a:r>
            <a:r>
              <a:rPr lang="en-US" sz="2800" b="1" dirty="0" smtClean="0">
                <a:latin typeface="Century Gothic" panose="020B0502020202020204" pitchFamily="34" charset="0"/>
              </a:rPr>
              <a:t>….</a:t>
            </a:r>
            <a:endParaRPr lang="en-US" sz="2800" dirty="0"/>
          </a:p>
        </p:txBody>
      </p:sp>
      <p:sp>
        <p:nvSpPr>
          <p:cNvPr id="3" name="Content Placeholder 2"/>
          <p:cNvSpPr>
            <a:spLocks noGrp="1"/>
          </p:cNvSpPr>
          <p:nvPr>
            <p:ph idx="1"/>
          </p:nvPr>
        </p:nvSpPr>
        <p:spPr/>
        <p:txBody>
          <a:bodyPr>
            <a:normAutofit/>
          </a:bodyPr>
          <a:lstStyle/>
          <a:p>
            <a:pPr lvl="0"/>
            <a:r>
              <a:rPr lang="en-US" sz="1600" dirty="0">
                <a:latin typeface="Century Gothic" panose="020B0502020202020204" pitchFamily="34" charset="0"/>
              </a:rPr>
              <a:t>The government  should establish an emergency fund or a mechanism to easily and quickly access funds to  respond to such outbreaks </a:t>
            </a:r>
          </a:p>
          <a:p>
            <a:endParaRPr lang="en-US" sz="1600" dirty="0">
              <a:latin typeface="Century Gothic" panose="020B0502020202020204" pitchFamily="34" charset="0"/>
            </a:endParaRPr>
          </a:p>
          <a:p>
            <a:pPr lvl="0"/>
            <a:r>
              <a:rPr lang="en-US" sz="1600" dirty="0">
                <a:latin typeface="Century Gothic" panose="020B0502020202020204" pitchFamily="34" charset="0"/>
              </a:rPr>
              <a:t>The EAC secretariat should have a response plan and a funding mechanism to provide immediate assistance to a partner state  and to coordinate other EAC partner states to respond jointly to transboundary diseases such as HPAI, RVF, etc</a:t>
            </a:r>
            <a:r>
              <a:rPr lang="en-US" sz="1600" dirty="0" smtClean="0">
                <a:latin typeface="Century Gothic" panose="020B0502020202020204" pitchFamily="34" charset="0"/>
              </a:rPr>
              <a:t>.</a:t>
            </a:r>
            <a:endParaRPr lang="en-US" sz="1600" dirty="0">
              <a:latin typeface="Century Gothic" panose="020B0502020202020204" pitchFamily="34" charset="0"/>
            </a:endParaRPr>
          </a:p>
        </p:txBody>
      </p:sp>
    </p:spTree>
    <p:extLst>
      <p:ext uri="{BB962C8B-B14F-4D97-AF65-F5344CB8AC3E}">
        <p14:creationId xmlns:p14="http://schemas.microsoft.com/office/powerpoint/2010/main" val="2079431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Acknowledgements</a:t>
            </a:r>
            <a:endParaRPr lang="en-US" sz="2800" b="1" dirty="0">
              <a:latin typeface="Century Gothic" panose="020B0502020202020204" pitchFamily="34" charset="0"/>
            </a:endParaRPr>
          </a:p>
        </p:txBody>
      </p:sp>
      <p:pic>
        <p:nvPicPr>
          <p:cNvPr id="1026" name="Picture 2" descr="C:\Users\Wkaboyo\Desktop\New USAID logo Vertical_RGB_29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1" y="3889326"/>
            <a:ext cx="3063239" cy="2344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920" y="2026920"/>
            <a:ext cx="1981200" cy="1862406"/>
          </a:xfrm>
          <a:prstGeom prst="rect">
            <a:avLst/>
          </a:prstGeom>
          <a:noFill/>
        </p:spPr>
      </p:pic>
      <p:sp>
        <p:nvSpPr>
          <p:cNvPr id="3" name="Rectangle 2"/>
          <p:cNvSpPr/>
          <p:nvPr/>
        </p:nvSpPr>
        <p:spPr>
          <a:xfrm>
            <a:off x="8122920" y="3413760"/>
            <a:ext cx="3535680" cy="646331"/>
          </a:xfrm>
          <a:prstGeom prst="rect">
            <a:avLst/>
          </a:prstGeom>
        </p:spPr>
        <p:txBody>
          <a:bodyPr wrap="square">
            <a:spAutoFit/>
          </a:bodyPr>
          <a:lstStyle/>
          <a:p>
            <a:r>
              <a:rPr lang="en-US" b="1" dirty="0"/>
              <a:t/>
            </a:r>
            <a:br>
              <a:rPr lang="en-US" b="1" dirty="0"/>
            </a:br>
            <a:endParaRPr lang="en-US" dirty="0"/>
          </a:p>
        </p:txBody>
      </p:sp>
      <p:sp>
        <p:nvSpPr>
          <p:cNvPr id="7" name="Rectangle 6"/>
          <p:cNvSpPr/>
          <p:nvPr/>
        </p:nvSpPr>
        <p:spPr>
          <a:xfrm>
            <a:off x="8275320" y="3566160"/>
            <a:ext cx="3535680" cy="646331"/>
          </a:xfrm>
          <a:prstGeom prst="rect">
            <a:avLst/>
          </a:prstGeom>
        </p:spPr>
        <p:txBody>
          <a:bodyPr wrap="square">
            <a:spAutoFit/>
          </a:bodyPr>
          <a:lstStyle/>
          <a:p>
            <a:r>
              <a:rPr lang="en-US" b="1" dirty="0"/>
              <a:t/>
            </a:r>
            <a:br>
              <a:rPr lang="en-US" b="1" dirty="0"/>
            </a:b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320" y="4632960"/>
            <a:ext cx="3535680" cy="112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Wkaboyo\Documents\Logos &amp; flag\P&amp;R Logo Tag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1" y="4785359"/>
            <a:ext cx="3550919" cy="97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0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Introduction &amp; country context</a:t>
            </a:r>
            <a:endParaRPr lang="en-US" sz="2800" b="1" dirty="0">
              <a:latin typeface="Century Gothic" panose="020B0502020202020204" pitchFamily="34" charset="0"/>
            </a:endParaRPr>
          </a:p>
        </p:txBody>
      </p:sp>
      <p:sp>
        <p:nvSpPr>
          <p:cNvPr id="5" name="Content Placeholder 4"/>
          <p:cNvSpPr>
            <a:spLocks noGrp="1"/>
          </p:cNvSpPr>
          <p:nvPr>
            <p:ph idx="1"/>
          </p:nvPr>
        </p:nvSpPr>
        <p:spPr>
          <a:xfrm>
            <a:off x="838200" y="1828800"/>
            <a:ext cx="10515600" cy="4800599"/>
          </a:xfrm>
        </p:spPr>
        <p:txBody>
          <a:bodyPr>
            <a:normAutofit/>
          </a:bodyPr>
          <a:lstStyle/>
          <a:p>
            <a:r>
              <a:rPr lang="en-US" sz="1600" dirty="0" smtClean="0">
                <a:latin typeface="Century Gothic" panose="020B0502020202020204" pitchFamily="34" charset="0"/>
              </a:rPr>
              <a:t>Uganda lies along the pathway of wild migratory birds flying from the northern to southern hemisphere during winter in Europe</a:t>
            </a:r>
          </a:p>
          <a:p>
            <a:r>
              <a:rPr lang="en-US" sz="1600" dirty="0" smtClean="0">
                <a:latin typeface="Century Gothic" panose="020B0502020202020204" pitchFamily="34" charset="0"/>
              </a:rPr>
              <a:t>HPAI outbreaks have been reported in many countries in Europe the 2016/2017 winter season </a:t>
            </a:r>
          </a:p>
          <a:p>
            <a:r>
              <a:rPr lang="en-US" sz="1600" dirty="0" smtClean="0">
                <a:latin typeface="Century Gothic" panose="020B0502020202020204" pitchFamily="34" charset="0"/>
              </a:rPr>
              <a:t>Although no HPAI had ever been confirmed in Uganda, a pandemic influenza H1N1 outbreak was reported in 2009-2010 with 261human cases but no deaths.</a:t>
            </a:r>
          </a:p>
          <a:p>
            <a:r>
              <a:rPr lang="en-US" sz="1600" dirty="0" smtClean="0">
                <a:latin typeface="Century Gothic" panose="020B0502020202020204" pitchFamily="34" charset="0"/>
              </a:rPr>
              <a:t>The H1N1 outbreak enable the country to build infrastructure and human capacity to prepare and respond to HPAI</a:t>
            </a:r>
          </a:p>
          <a:p>
            <a:r>
              <a:rPr lang="en-US" sz="1600" dirty="0" smtClean="0">
                <a:latin typeface="Century Gothic" panose="020B0502020202020204" pitchFamily="34" charset="0"/>
              </a:rPr>
              <a:t>Through the AHIP Project 2010-2014</a:t>
            </a:r>
            <a:r>
              <a:rPr lang="en-US" sz="1600" dirty="0">
                <a:latin typeface="Century Gothic" panose="020B0502020202020204" pitchFamily="34" charset="0"/>
              </a:rPr>
              <a:t>:</a:t>
            </a:r>
            <a:endParaRPr lang="en-US" sz="1600" dirty="0" smtClean="0">
              <a:latin typeface="Century Gothic" panose="020B0502020202020204" pitchFamily="34" charset="0"/>
            </a:endParaRPr>
          </a:p>
          <a:p>
            <a:pPr lvl="1"/>
            <a:r>
              <a:rPr lang="en-US" sz="1600" dirty="0" smtClean="0">
                <a:latin typeface="Century Gothic" panose="020B0502020202020204" pitchFamily="34" charset="0"/>
              </a:rPr>
              <a:t>HPAI Preparedness &amp; Response Plan  and a Communication </a:t>
            </a:r>
            <a:r>
              <a:rPr lang="en-US" sz="1600" dirty="0">
                <a:latin typeface="Century Gothic" panose="020B0502020202020204" pitchFamily="34" charset="0"/>
              </a:rPr>
              <a:t>Strategy </a:t>
            </a:r>
            <a:r>
              <a:rPr lang="en-US" sz="1600" dirty="0" smtClean="0">
                <a:latin typeface="Century Gothic" panose="020B0502020202020204" pitchFamily="34" charset="0"/>
              </a:rPr>
              <a:t>were developed ;</a:t>
            </a:r>
          </a:p>
          <a:p>
            <a:pPr lvl="1"/>
            <a:r>
              <a:rPr lang="en-US" sz="1600" dirty="0" smtClean="0">
                <a:latin typeface="Century Gothic" panose="020B0502020202020204" pitchFamily="34" charset="0"/>
              </a:rPr>
              <a:t>two BSL3 laboratories  were built at Uganda Virus Research Institute (UVRI ) of Ministry of Health (MOH) &amp; National Animal Diseases diagnostic and Epidemiology Centre (NADDEC ) of Ministry of Agriculture, Animal Industry &amp; Fisheries (MAAIF);  </a:t>
            </a:r>
          </a:p>
          <a:p>
            <a:pPr lvl="1"/>
            <a:r>
              <a:rPr lang="en-US" sz="1600" dirty="0" smtClean="0">
                <a:latin typeface="Century Gothic" panose="020B0502020202020204" pitchFamily="34" charset="0"/>
              </a:rPr>
              <a:t>One Isolation unit was constructed &amp; equipped at Entebbe Hospital;</a:t>
            </a:r>
          </a:p>
          <a:p>
            <a:pPr lvl="1"/>
            <a:r>
              <a:rPr lang="en-US" sz="1600" dirty="0" smtClean="0">
                <a:latin typeface="Century Gothic" panose="020B0502020202020204" pitchFamily="34" charset="0"/>
              </a:rPr>
              <a:t>National and district staff  were trained and skilled on key aspects of HPAI prevention and control;</a:t>
            </a:r>
          </a:p>
          <a:p>
            <a:pPr lvl="1"/>
            <a:r>
              <a:rPr lang="en-US" sz="1600" dirty="0">
                <a:latin typeface="Century Gothic" panose="020B0502020202020204" pitchFamily="34" charset="0"/>
              </a:rPr>
              <a:t>G</a:t>
            </a:r>
            <a:r>
              <a:rPr lang="en-US" sz="1600" dirty="0" smtClean="0">
                <a:latin typeface="Century Gothic" panose="020B0502020202020204" pitchFamily="34" charset="0"/>
              </a:rPr>
              <a:t>uidelines </a:t>
            </a:r>
            <a:r>
              <a:rPr lang="en-US" sz="1600" dirty="0">
                <a:latin typeface="Century Gothic" panose="020B0502020202020204" pitchFamily="34" charset="0"/>
              </a:rPr>
              <a:t>and treatment protocols were </a:t>
            </a:r>
            <a:r>
              <a:rPr lang="en-US" sz="1600" dirty="0" smtClean="0">
                <a:latin typeface="Century Gothic" panose="020B0502020202020204" pitchFamily="34" charset="0"/>
              </a:rPr>
              <a:t>developed, printed and disseminated; </a:t>
            </a:r>
          </a:p>
          <a:p>
            <a:pPr lvl="1"/>
            <a:r>
              <a:rPr lang="en-US" sz="1600" dirty="0">
                <a:latin typeface="Century Gothic" panose="020B0502020202020204" pitchFamily="34" charset="0"/>
              </a:rPr>
              <a:t>C</a:t>
            </a:r>
            <a:r>
              <a:rPr lang="en-US" sz="1600" dirty="0" smtClean="0">
                <a:latin typeface="Century Gothic" panose="020B0502020202020204" pitchFamily="34" charset="0"/>
              </a:rPr>
              <a:t>ommunities were sensitized.</a:t>
            </a:r>
            <a:endParaRPr lang="en-US" sz="1600" dirty="0">
              <a:latin typeface="Century Gothic" panose="020B0502020202020204" pitchFamily="34" charset="0"/>
            </a:endParaRPr>
          </a:p>
        </p:txBody>
      </p:sp>
    </p:spTree>
    <p:extLst>
      <p:ext uri="{BB962C8B-B14F-4D97-AF65-F5344CB8AC3E}">
        <p14:creationId xmlns:p14="http://schemas.microsoft.com/office/powerpoint/2010/main" val="51246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14FE43D-E78E-4CEB-A5F7-B6D1B41EE806}" type="slidenum">
              <a:rPr lang="en-US" altLang="en-US"/>
              <a:pPr/>
              <a:t>3</a:t>
            </a:fld>
            <a:endParaRPr lang="en-US" altLang="en-US"/>
          </a:p>
        </p:txBody>
      </p:sp>
      <p:sp>
        <p:nvSpPr>
          <p:cNvPr id="44034" name="Rectangle 2"/>
          <p:cNvSpPr>
            <a:spLocks noGrp="1" noChangeArrowheads="1"/>
          </p:cNvSpPr>
          <p:nvPr>
            <p:ph type="title"/>
          </p:nvPr>
        </p:nvSpPr>
        <p:spPr>
          <a:xfrm>
            <a:off x="900953" y="1102749"/>
            <a:ext cx="10515600" cy="45719"/>
          </a:xfrm>
        </p:spPr>
        <p:txBody>
          <a:bodyPr>
            <a:normAutofit fontScale="90000"/>
          </a:bodyPr>
          <a:lstStyle/>
          <a:p>
            <a:endParaRPr lang="en-US" altLang="en-US" sz="4000" dirty="0"/>
          </a:p>
        </p:txBody>
      </p:sp>
      <p:pic>
        <p:nvPicPr>
          <p:cNvPr id="44035" name="Picture 3" descr="EMPRES_Watch_global_flyway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6684" y="822960"/>
            <a:ext cx="11337111" cy="5806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270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0542"/>
            <a:ext cx="10515600" cy="678426"/>
          </a:xfrm>
        </p:spPr>
        <p:txBody>
          <a:bodyPr>
            <a:normAutofit/>
          </a:bodyPr>
          <a:lstStyle/>
          <a:p>
            <a:r>
              <a:rPr lang="en-US" sz="2800" b="1" dirty="0" smtClean="0">
                <a:latin typeface="Century Gothic" panose="020B0502020202020204" pitchFamily="34" charset="0"/>
              </a:rPr>
              <a:t>The recent H5N8 Outbreak</a:t>
            </a:r>
            <a:endParaRPr lang="en-US" sz="2800" b="1" dirty="0">
              <a:latin typeface="Century Gothic" panose="020B0502020202020204" pitchFamily="34" charset="0"/>
            </a:endParaRPr>
          </a:p>
        </p:txBody>
      </p:sp>
      <p:sp>
        <p:nvSpPr>
          <p:cNvPr id="3" name="Content Placeholder 2"/>
          <p:cNvSpPr>
            <a:spLocks noGrp="1"/>
          </p:cNvSpPr>
          <p:nvPr>
            <p:ph idx="1"/>
          </p:nvPr>
        </p:nvSpPr>
        <p:spPr>
          <a:xfrm>
            <a:off x="838200" y="1897626"/>
            <a:ext cx="10515600" cy="4609052"/>
          </a:xfrm>
        </p:spPr>
        <p:txBody>
          <a:bodyPr>
            <a:normAutofit fontScale="55000" lnSpcReduction="20000"/>
          </a:bodyPr>
          <a:lstStyle/>
          <a:p>
            <a:pPr marL="285750" indent="-285750"/>
            <a:r>
              <a:rPr lang="en-US" sz="2900" dirty="0" smtClean="0">
                <a:latin typeface="Century Gothic" panose="020B0502020202020204" pitchFamily="34" charset="0"/>
              </a:rPr>
              <a:t>The government was  </a:t>
            </a:r>
            <a:r>
              <a:rPr lang="en-US" sz="2900" dirty="0">
                <a:latin typeface="Century Gothic" panose="020B0502020202020204" pitchFamily="34" charset="0"/>
              </a:rPr>
              <a:t>first alerted of the outbreak </a:t>
            </a:r>
            <a:r>
              <a:rPr lang="en-US" sz="2900" dirty="0" smtClean="0">
                <a:latin typeface="Century Gothic" panose="020B0502020202020204" pitchFamily="34" charset="0"/>
              </a:rPr>
              <a:t>through the Uganda wildlife Education Centre (UWEC) by </a:t>
            </a:r>
            <a:r>
              <a:rPr lang="en-US" sz="2900" dirty="0">
                <a:latin typeface="Century Gothic" panose="020B0502020202020204" pitchFamily="34" charset="0"/>
              </a:rPr>
              <a:t>fishermen on January 2, 2017</a:t>
            </a:r>
          </a:p>
          <a:p>
            <a:pPr marL="285750" indent="-285750"/>
            <a:endParaRPr lang="en-US" sz="2900" dirty="0">
              <a:latin typeface="Century Gothic" panose="020B0502020202020204" pitchFamily="34" charset="0"/>
            </a:endParaRPr>
          </a:p>
          <a:p>
            <a:pPr marL="285750" indent="-285750"/>
            <a:r>
              <a:rPr lang="en-US" sz="2900" dirty="0" smtClean="0">
                <a:latin typeface="Century Gothic" panose="020B0502020202020204" pitchFamily="34" charset="0"/>
              </a:rPr>
              <a:t>Fishermen had </a:t>
            </a:r>
            <a:r>
              <a:rPr lang="en-US" sz="2900" dirty="0">
                <a:latin typeface="Century Gothic" panose="020B0502020202020204" pitchFamily="34" charset="0"/>
              </a:rPr>
              <a:t>since Nov /Dec </a:t>
            </a:r>
            <a:r>
              <a:rPr lang="en-US" sz="2900" dirty="0" smtClean="0">
                <a:latin typeface="Century Gothic" panose="020B0502020202020204" pitchFamily="34" charset="0"/>
              </a:rPr>
              <a:t>2016 observed </a:t>
            </a:r>
            <a:r>
              <a:rPr lang="en-US" sz="2900" dirty="0">
                <a:latin typeface="Century Gothic" panose="020B0502020202020204" pitchFamily="34" charset="0"/>
              </a:rPr>
              <a:t>massive deaths of wild migratory birds (white winged black terns) at </a:t>
            </a:r>
            <a:r>
              <a:rPr lang="en-US" sz="2900" dirty="0" err="1">
                <a:latin typeface="Century Gothic" panose="020B0502020202020204" pitchFamily="34" charset="0"/>
              </a:rPr>
              <a:t>Lutembe</a:t>
            </a:r>
            <a:r>
              <a:rPr lang="en-US" sz="2900" dirty="0">
                <a:latin typeface="Century Gothic" panose="020B0502020202020204" pitchFamily="34" charset="0"/>
              </a:rPr>
              <a:t> bay in </a:t>
            </a:r>
            <a:r>
              <a:rPr lang="en-US" sz="2900" dirty="0" err="1">
                <a:latin typeface="Century Gothic" panose="020B0502020202020204" pitchFamily="34" charset="0"/>
              </a:rPr>
              <a:t>Wakiso</a:t>
            </a:r>
            <a:r>
              <a:rPr lang="en-US" sz="2900" dirty="0">
                <a:latin typeface="Century Gothic" panose="020B0502020202020204" pitchFamily="34" charset="0"/>
              </a:rPr>
              <a:t> district on Lake Victoria shores. </a:t>
            </a:r>
          </a:p>
          <a:p>
            <a:pPr marL="285750" indent="-285750"/>
            <a:endParaRPr lang="en-US" sz="2900" dirty="0">
              <a:latin typeface="Century Gothic" panose="020B0502020202020204" pitchFamily="34" charset="0"/>
            </a:endParaRPr>
          </a:p>
          <a:p>
            <a:pPr marL="285750" indent="-285750"/>
            <a:r>
              <a:rPr lang="en-US" sz="2900" dirty="0">
                <a:latin typeface="Century Gothic" panose="020B0502020202020204" pitchFamily="34" charset="0"/>
              </a:rPr>
              <a:t>Investigations were immediately started by </a:t>
            </a:r>
            <a:r>
              <a:rPr lang="en-US" sz="2900" dirty="0" smtClean="0">
                <a:latin typeface="Century Gothic" panose="020B0502020202020204" pitchFamily="34" charset="0"/>
              </a:rPr>
              <a:t>government using </a:t>
            </a:r>
            <a:r>
              <a:rPr lang="en-US" sz="2900" dirty="0">
                <a:latin typeface="Century Gothic" panose="020B0502020202020204" pitchFamily="34" charset="0"/>
              </a:rPr>
              <a:t>the </a:t>
            </a:r>
            <a:r>
              <a:rPr lang="en-US" sz="2900" dirty="0" smtClean="0">
                <a:latin typeface="Century Gothic" panose="020B0502020202020204" pitchFamily="34" charset="0"/>
              </a:rPr>
              <a:t>One Health </a:t>
            </a:r>
            <a:r>
              <a:rPr lang="en-US" sz="2900" dirty="0">
                <a:latin typeface="Century Gothic" panose="020B0502020202020204" pitchFamily="34" charset="0"/>
              </a:rPr>
              <a:t>approach through the </a:t>
            </a:r>
            <a:r>
              <a:rPr lang="en-US" sz="2900" dirty="0" smtClean="0">
                <a:latin typeface="Century Gothic" panose="020B0502020202020204" pitchFamily="34" charset="0"/>
              </a:rPr>
              <a:t>Zoonotic Disease Coordination Office (ZDCO) </a:t>
            </a:r>
            <a:r>
              <a:rPr lang="en-US" sz="2900" dirty="0">
                <a:latin typeface="Century Gothic" panose="020B0502020202020204" pitchFamily="34" charset="0"/>
              </a:rPr>
              <a:t>in collaboration with research </a:t>
            </a:r>
            <a:r>
              <a:rPr lang="en-US" sz="2900" dirty="0" smtClean="0">
                <a:latin typeface="Century Gothic" panose="020B0502020202020204" pitchFamily="34" charset="0"/>
              </a:rPr>
              <a:t>agencies and partners. </a:t>
            </a:r>
            <a:endParaRPr lang="en-US" sz="2900" dirty="0">
              <a:latin typeface="Century Gothic" panose="020B0502020202020204" pitchFamily="34" charset="0"/>
            </a:endParaRPr>
          </a:p>
          <a:p>
            <a:pPr marL="285750" indent="-285750"/>
            <a:endParaRPr lang="en-US" sz="2900" dirty="0">
              <a:latin typeface="Century Gothic" panose="020B0502020202020204" pitchFamily="34" charset="0"/>
            </a:endParaRPr>
          </a:p>
          <a:p>
            <a:pPr marL="285750" indent="-285750"/>
            <a:r>
              <a:rPr lang="en-US" sz="2900" dirty="0">
                <a:latin typeface="Century Gothic" panose="020B0502020202020204" pitchFamily="34" charset="0"/>
              </a:rPr>
              <a:t>Samples from dead and sick wild migratory birds were submitted to human and animal diagnostic laboratories at Entebbe and water samples were also tested at the Government analytical laboratory in Kampala for possible chemical poisoning of these birds.</a:t>
            </a:r>
          </a:p>
          <a:p>
            <a:pPr marL="285750" indent="-285750"/>
            <a:endParaRPr lang="en-US" sz="2900" dirty="0">
              <a:latin typeface="Century Gothic" panose="020B0502020202020204" pitchFamily="34" charset="0"/>
            </a:endParaRPr>
          </a:p>
          <a:p>
            <a:pPr marL="285750" indent="-285750"/>
            <a:r>
              <a:rPr lang="en-US" sz="2900" dirty="0">
                <a:latin typeface="Century Gothic" panose="020B0502020202020204" pitchFamily="34" charset="0"/>
              </a:rPr>
              <a:t>C</a:t>
            </a:r>
            <a:r>
              <a:rPr lang="en-US" sz="2900" dirty="0" smtClean="0">
                <a:latin typeface="Century Gothic" panose="020B0502020202020204" pitchFamily="34" charset="0"/>
              </a:rPr>
              <a:t>hemical </a:t>
            </a:r>
            <a:r>
              <a:rPr lang="en-US" sz="2900" dirty="0">
                <a:latin typeface="Century Gothic" panose="020B0502020202020204" pitchFamily="34" charset="0"/>
              </a:rPr>
              <a:t>poisoning was ruled out but HPAI (H5) was </a:t>
            </a:r>
            <a:r>
              <a:rPr lang="en-US" sz="2900" dirty="0" smtClean="0">
                <a:latin typeface="Century Gothic" panose="020B0502020202020204" pitchFamily="34" charset="0"/>
              </a:rPr>
              <a:t>confirmed, </a:t>
            </a:r>
            <a:r>
              <a:rPr lang="en-US" sz="2900" dirty="0">
                <a:latin typeface="Century Gothic" panose="020B0502020202020204" pitchFamily="34" charset="0"/>
              </a:rPr>
              <a:t>although the N subtype had not been determined </a:t>
            </a:r>
            <a:r>
              <a:rPr lang="en-US" sz="2900" dirty="0" smtClean="0">
                <a:latin typeface="Century Gothic" panose="020B0502020202020204" pitchFamily="34" charset="0"/>
              </a:rPr>
              <a:t>an outbreak </a:t>
            </a:r>
            <a:r>
              <a:rPr lang="en-US" sz="2900" dirty="0">
                <a:latin typeface="Century Gothic" panose="020B0502020202020204" pitchFamily="34" charset="0"/>
              </a:rPr>
              <a:t>of HPAI was declared by the Minister of Agriculture on January 15, 2017.</a:t>
            </a:r>
          </a:p>
          <a:p>
            <a:endParaRPr lang="en-US" sz="2900" dirty="0">
              <a:latin typeface="Century Gothic" panose="020B0502020202020204" pitchFamily="34" charset="0"/>
            </a:endParaRPr>
          </a:p>
          <a:p>
            <a:pPr marL="285750" indent="-285750"/>
            <a:r>
              <a:rPr lang="en-US" sz="2900" dirty="0">
                <a:latin typeface="Century Gothic" panose="020B0502020202020204" pitchFamily="34" charset="0"/>
              </a:rPr>
              <a:t> National Task Force (NTF) started  meeting regularly and investigations were extended to </a:t>
            </a:r>
            <a:r>
              <a:rPr lang="en-US" sz="2900" dirty="0" err="1">
                <a:latin typeface="Century Gothic" panose="020B0502020202020204" pitchFamily="34" charset="0"/>
              </a:rPr>
              <a:t>Masaka</a:t>
            </a:r>
            <a:r>
              <a:rPr lang="en-US" sz="2900" dirty="0">
                <a:latin typeface="Century Gothic" panose="020B0502020202020204" pitchFamily="34" charset="0"/>
              </a:rPr>
              <a:t> (</a:t>
            </a:r>
            <a:r>
              <a:rPr lang="en-US" sz="2900" dirty="0" err="1">
                <a:latin typeface="Century Gothic" panose="020B0502020202020204" pitchFamily="34" charset="0"/>
              </a:rPr>
              <a:t>Bukakata</a:t>
            </a:r>
            <a:r>
              <a:rPr lang="en-US" sz="2900" dirty="0">
                <a:latin typeface="Century Gothic" panose="020B0502020202020204" pitchFamily="34" charset="0"/>
              </a:rPr>
              <a:t> landing site) and </a:t>
            </a:r>
            <a:r>
              <a:rPr lang="en-US" sz="2900" dirty="0" err="1">
                <a:latin typeface="Century Gothic" panose="020B0502020202020204" pitchFamily="34" charset="0"/>
              </a:rPr>
              <a:t>Kalangala</a:t>
            </a:r>
            <a:r>
              <a:rPr lang="en-US" sz="2900" dirty="0">
                <a:latin typeface="Century Gothic" panose="020B0502020202020204" pitchFamily="34" charset="0"/>
              </a:rPr>
              <a:t> district where large numbers of migratory birds had also died. </a:t>
            </a:r>
          </a:p>
          <a:p>
            <a:pPr lvl="0"/>
            <a:endParaRPr lang="en-US" dirty="0" smtClean="0">
              <a:latin typeface="Century Gothic" panose="020B0502020202020204" pitchFamily="34" charset="0"/>
            </a:endParaRPr>
          </a:p>
        </p:txBody>
      </p:sp>
    </p:spTree>
    <p:extLst>
      <p:ext uri="{BB962C8B-B14F-4D97-AF65-F5344CB8AC3E}">
        <p14:creationId xmlns:p14="http://schemas.microsoft.com/office/powerpoint/2010/main" val="3627684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9810" t="15308" r="2740" b="7337"/>
          <a:stretch/>
        </p:blipFill>
        <p:spPr>
          <a:xfrm>
            <a:off x="3498572" y="0"/>
            <a:ext cx="8693428" cy="6776549"/>
          </a:xfrm>
          <a:prstGeom prst="rect">
            <a:avLst/>
          </a:prstGeom>
          <a:ln>
            <a:solidFill>
              <a:schemeClr val="accent1"/>
            </a:solidFill>
          </a:ln>
        </p:spPr>
      </p:pic>
      <p:sp>
        <p:nvSpPr>
          <p:cNvPr id="5" name="5-Point Star 4"/>
          <p:cNvSpPr/>
          <p:nvPr/>
        </p:nvSpPr>
        <p:spPr>
          <a:xfrm>
            <a:off x="10472530" y="1494504"/>
            <a:ext cx="265043" cy="29154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769082" y="5407495"/>
            <a:ext cx="265043" cy="29154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06225" y="5407495"/>
            <a:ext cx="1278835" cy="369332"/>
          </a:xfrm>
          <a:prstGeom prst="rect">
            <a:avLst/>
          </a:prstGeom>
          <a:noFill/>
        </p:spPr>
        <p:txBody>
          <a:bodyPr wrap="square" rtlCol="0">
            <a:spAutoFit/>
          </a:bodyPr>
          <a:lstStyle/>
          <a:p>
            <a:r>
              <a:rPr lang="en-US" b="1" dirty="0" err="1" smtClean="0">
                <a:latin typeface="Segoe UI" panose="020B0502040204020203" pitchFamily="34" charset="0"/>
                <a:ea typeface="Segoe UI" panose="020B0502040204020203" pitchFamily="34" charset="0"/>
                <a:cs typeface="Segoe UI" panose="020B0502040204020203" pitchFamily="34" charset="0"/>
              </a:rPr>
              <a:t>Bukakata</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9458738" y="1515380"/>
            <a:ext cx="1278835" cy="646331"/>
          </a:xfrm>
          <a:prstGeom prst="rect">
            <a:avLst/>
          </a:prstGeom>
          <a:noFill/>
        </p:spPr>
        <p:txBody>
          <a:bodyPr wrap="square" rtlCol="0">
            <a:spAutoFit/>
          </a:bodyPr>
          <a:lstStyle/>
          <a:p>
            <a:r>
              <a:rPr lang="en-US" b="1" dirty="0" err="1" smtClean="0">
                <a:latin typeface="Segoe UI" panose="020B0502040204020203" pitchFamily="34" charset="0"/>
                <a:ea typeface="Segoe UI" panose="020B0502040204020203" pitchFamily="34" charset="0"/>
                <a:cs typeface="Segoe UI" panose="020B0502040204020203" pitchFamily="34" charset="0"/>
              </a:rPr>
              <a:t>Lutembe</a:t>
            </a:r>
            <a:endParaRPr lang="en-US" b="1"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
        <p:nvSpPr>
          <p:cNvPr id="9" name="TextBox 8"/>
          <p:cNvSpPr txBox="1"/>
          <p:nvPr/>
        </p:nvSpPr>
        <p:spPr>
          <a:xfrm>
            <a:off x="0" y="-52494"/>
            <a:ext cx="3498572" cy="5909310"/>
          </a:xfrm>
          <a:prstGeom prst="rect">
            <a:avLst/>
          </a:prstGeom>
          <a:noFill/>
        </p:spPr>
        <p:txBody>
          <a:bodyPr wrap="square" rtlCol="0">
            <a:spAutoFit/>
          </a:bodyPr>
          <a:lstStyle/>
          <a:p>
            <a:endParaRPr lang="en-US" sz="2400" b="1" dirty="0" smtClean="0">
              <a:latin typeface="Segoe UI" panose="020B0502040204020203" pitchFamily="34" charset="0"/>
              <a:ea typeface="Segoe UI" panose="020B0502040204020203" pitchFamily="34" charset="0"/>
              <a:cs typeface="Segoe UI" panose="020B0502040204020203" pitchFamily="34" charset="0"/>
            </a:endParaRPr>
          </a:p>
          <a:p>
            <a:endParaRPr lang="en-US" sz="2400" b="1" dirty="0">
              <a:latin typeface="Segoe UI" panose="020B0502040204020203" pitchFamily="34" charset="0"/>
              <a:ea typeface="Segoe UI" panose="020B0502040204020203" pitchFamily="34" charset="0"/>
              <a:cs typeface="Segoe UI" panose="020B0502040204020203" pitchFamily="34" charset="0"/>
            </a:endParaRPr>
          </a:p>
          <a:p>
            <a:endParaRPr lang="en-US" sz="2400" b="1" dirty="0" smtClean="0">
              <a:latin typeface="Segoe UI" panose="020B0502040204020203" pitchFamily="34" charset="0"/>
              <a:ea typeface="Segoe UI" panose="020B0502040204020203" pitchFamily="34" charset="0"/>
              <a:cs typeface="Segoe UI" panose="020B0502040204020203" pitchFamily="34" charset="0"/>
            </a:endParaRPr>
          </a:p>
          <a:p>
            <a:endParaRPr lang="en-US" sz="2400" b="1" dirty="0">
              <a:latin typeface="Segoe UI" panose="020B0502040204020203" pitchFamily="34" charset="0"/>
              <a:ea typeface="Segoe UI" panose="020B0502040204020203" pitchFamily="34" charset="0"/>
              <a:cs typeface="Segoe UI" panose="020B0502040204020203" pitchFamily="34" charset="0"/>
            </a:endParaRPr>
          </a:p>
          <a:p>
            <a:r>
              <a:rPr lang="en-US" sz="2400" b="1" dirty="0" smtClean="0">
                <a:latin typeface="Segoe UI" panose="020B0502040204020203" pitchFamily="34" charset="0"/>
                <a:ea typeface="Segoe UI" panose="020B0502040204020203" pitchFamily="34" charset="0"/>
                <a:cs typeface="Segoe UI" panose="020B0502040204020203" pitchFamily="34" charset="0"/>
              </a:rPr>
              <a:t>Map of Uganda showing </a:t>
            </a:r>
            <a:r>
              <a:rPr lang="en-US" sz="2400" b="1" dirty="0" err="1" smtClean="0">
                <a:latin typeface="Segoe UI" panose="020B0502040204020203" pitchFamily="34" charset="0"/>
                <a:ea typeface="Segoe UI" panose="020B0502040204020203" pitchFamily="34" charset="0"/>
                <a:cs typeface="Segoe UI" panose="020B0502040204020203" pitchFamily="34" charset="0"/>
              </a:rPr>
              <a:t>Bukakata</a:t>
            </a:r>
            <a:r>
              <a:rPr lang="en-US" sz="2400" b="1" dirty="0" smtClean="0">
                <a:latin typeface="Segoe UI" panose="020B0502040204020203" pitchFamily="34" charset="0"/>
                <a:ea typeface="Segoe UI" panose="020B0502040204020203" pitchFamily="34" charset="0"/>
                <a:cs typeface="Segoe UI" panose="020B0502040204020203" pitchFamily="34" charset="0"/>
              </a:rPr>
              <a:t>, </a:t>
            </a:r>
            <a:r>
              <a:rPr lang="en-US" sz="2400" b="1" dirty="0" err="1" smtClean="0">
                <a:latin typeface="Segoe UI" panose="020B0502040204020203" pitchFamily="34" charset="0"/>
                <a:ea typeface="Segoe UI" panose="020B0502040204020203" pitchFamily="34" charset="0"/>
                <a:cs typeface="Segoe UI" panose="020B0502040204020203" pitchFamily="34" charset="0"/>
              </a:rPr>
              <a:t>Bubeke</a:t>
            </a:r>
            <a:r>
              <a:rPr lang="en-US" sz="2400" b="1" dirty="0" smtClean="0">
                <a:latin typeface="Segoe UI" panose="020B0502040204020203" pitchFamily="34" charset="0"/>
                <a:ea typeface="Segoe UI" panose="020B0502040204020203" pitchFamily="34" charset="0"/>
                <a:cs typeface="Segoe UI" panose="020B0502040204020203" pitchFamily="34" charset="0"/>
              </a:rPr>
              <a:t> and </a:t>
            </a:r>
            <a:r>
              <a:rPr lang="en-US" sz="2400" b="1" dirty="0" err="1" smtClean="0">
                <a:latin typeface="Segoe UI" panose="020B0502040204020203" pitchFamily="34" charset="0"/>
                <a:ea typeface="Segoe UI" panose="020B0502040204020203" pitchFamily="34" charset="0"/>
                <a:cs typeface="Segoe UI" panose="020B0502040204020203" pitchFamily="34" charset="0"/>
              </a:rPr>
              <a:t>Lutembe</a:t>
            </a:r>
            <a:r>
              <a:rPr lang="en-US" sz="2400" b="1" dirty="0" smtClean="0">
                <a:latin typeface="Segoe UI" panose="020B0502040204020203" pitchFamily="34" charset="0"/>
                <a:ea typeface="Segoe UI" panose="020B0502040204020203" pitchFamily="34" charset="0"/>
                <a:cs typeface="Segoe UI" panose="020B0502040204020203" pitchFamily="34" charset="0"/>
              </a:rPr>
              <a:t> </a:t>
            </a:r>
          </a:p>
          <a:p>
            <a:r>
              <a:rPr lang="en-US" sz="2400" b="1" dirty="0" smtClean="0">
                <a:latin typeface="Segoe UI" panose="020B0502040204020203" pitchFamily="34" charset="0"/>
                <a:ea typeface="Segoe UI" panose="020B0502040204020203" pitchFamily="34" charset="0"/>
                <a:cs typeface="Segoe UI" panose="020B0502040204020203" pitchFamily="34" charset="0"/>
              </a:rPr>
              <a:t>Landing sites in Masaka, </a:t>
            </a:r>
            <a:r>
              <a:rPr lang="en-US" sz="2400" b="1" dirty="0" err="1" smtClean="0">
                <a:latin typeface="Segoe UI" panose="020B0502040204020203" pitchFamily="34" charset="0"/>
                <a:ea typeface="Segoe UI" panose="020B0502040204020203" pitchFamily="34" charset="0"/>
                <a:cs typeface="Segoe UI" panose="020B0502040204020203" pitchFamily="34" charset="0"/>
              </a:rPr>
              <a:t>Kalangala</a:t>
            </a:r>
            <a:r>
              <a:rPr lang="en-US" sz="2400" b="1" dirty="0" smtClean="0">
                <a:latin typeface="Segoe UI" panose="020B0502040204020203" pitchFamily="34" charset="0"/>
                <a:ea typeface="Segoe UI" panose="020B0502040204020203" pitchFamily="34" charset="0"/>
                <a:cs typeface="Segoe UI" panose="020B0502040204020203" pitchFamily="34" charset="0"/>
              </a:rPr>
              <a:t> and </a:t>
            </a:r>
            <a:r>
              <a:rPr lang="en-US" sz="2400" b="1" dirty="0" err="1" smtClean="0">
                <a:latin typeface="Segoe UI" panose="020B0502040204020203" pitchFamily="34" charset="0"/>
                <a:ea typeface="Segoe UI" panose="020B0502040204020203" pitchFamily="34" charset="0"/>
                <a:cs typeface="Segoe UI" panose="020B0502040204020203" pitchFamily="34" charset="0"/>
              </a:rPr>
              <a:t>Wakiso</a:t>
            </a:r>
            <a:r>
              <a:rPr lang="en-US" sz="2400" b="1" dirty="0" smtClean="0">
                <a:latin typeface="Segoe UI" panose="020B0502040204020203" pitchFamily="34" charset="0"/>
                <a:ea typeface="Segoe UI" panose="020B0502040204020203" pitchFamily="34" charset="0"/>
                <a:cs typeface="Segoe UI" panose="020B0502040204020203" pitchFamily="34" charset="0"/>
              </a:rPr>
              <a:t> Districts respectively where H5N8 pathogens have been identified in both migratory and domestic birds</a:t>
            </a:r>
          </a:p>
          <a:p>
            <a:endParaRPr lang="en-US" dirty="0"/>
          </a:p>
        </p:txBody>
      </p:sp>
      <p:sp>
        <p:nvSpPr>
          <p:cNvPr id="10" name="5-Point Star 9"/>
          <p:cNvSpPr/>
          <p:nvPr/>
        </p:nvSpPr>
        <p:spPr>
          <a:xfrm>
            <a:off x="10679991" y="5699043"/>
            <a:ext cx="265043" cy="29154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33112" y="5529986"/>
            <a:ext cx="1278835" cy="646331"/>
          </a:xfrm>
          <a:prstGeom prst="rect">
            <a:avLst/>
          </a:prstGeom>
          <a:noFill/>
        </p:spPr>
        <p:txBody>
          <a:bodyPr wrap="square" rtlCol="0">
            <a:spAutoFit/>
          </a:bodyPr>
          <a:lstStyle/>
          <a:p>
            <a:r>
              <a:rPr lang="en-US" b="1" dirty="0" err="1" smtClean="0">
                <a:latin typeface="Segoe UI" panose="020B0502040204020203" pitchFamily="34" charset="0"/>
                <a:ea typeface="Segoe UI" panose="020B0502040204020203" pitchFamily="34" charset="0"/>
                <a:cs typeface="Segoe UI" panose="020B0502040204020203" pitchFamily="34" charset="0"/>
              </a:rPr>
              <a:t>Bubeke</a:t>
            </a:r>
            <a:r>
              <a:rPr lang="en-US" b="1" dirty="0" smtClean="0">
                <a:latin typeface="Segoe UI" panose="020B0502040204020203" pitchFamily="34" charset="0"/>
                <a:ea typeface="Segoe UI" panose="020B0502040204020203" pitchFamily="34" charset="0"/>
                <a:cs typeface="Segoe UI" panose="020B0502040204020203" pitchFamily="34" charset="0"/>
              </a:rPr>
              <a:t> island</a:t>
            </a:r>
            <a:endParaRPr lang="en-US"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930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Successes</a:t>
            </a:r>
            <a:endParaRPr lang="en-US" sz="2800" b="1" dirty="0">
              <a:latin typeface="Century Gothic" panose="020B0502020202020204" pitchFamily="34" charset="0"/>
            </a:endParaRPr>
          </a:p>
        </p:txBody>
      </p:sp>
      <p:sp>
        <p:nvSpPr>
          <p:cNvPr id="3" name="Content Placeholder 2"/>
          <p:cNvSpPr>
            <a:spLocks noGrp="1"/>
          </p:cNvSpPr>
          <p:nvPr>
            <p:ph idx="1"/>
          </p:nvPr>
        </p:nvSpPr>
        <p:spPr>
          <a:xfrm>
            <a:off x="502920" y="1935480"/>
            <a:ext cx="11115285" cy="4617720"/>
          </a:xfrm>
        </p:spPr>
        <p:txBody>
          <a:bodyPr>
            <a:normAutofit/>
          </a:bodyPr>
          <a:lstStyle/>
          <a:p>
            <a:pPr>
              <a:lnSpc>
                <a:spcPct val="150000"/>
              </a:lnSpc>
            </a:pPr>
            <a:r>
              <a:rPr lang="en-US" sz="1600" dirty="0" smtClean="0">
                <a:latin typeface="Century Gothic" panose="020B0502020202020204" pitchFamily="34" charset="0"/>
              </a:rPr>
              <a:t>The major success so far has been limiting the spread of the outbreak in the country to 3 districts  due to   the response by government and partners.</a:t>
            </a:r>
          </a:p>
          <a:p>
            <a:pPr>
              <a:lnSpc>
                <a:spcPct val="150000"/>
              </a:lnSpc>
            </a:pPr>
            <a:r>
              <a:rPr lang="en-US" sz="1600" dirty="0" smtClean="0">
                <a:latin typeface="Century Gothic" panose="020B0502020202020204" pitchFamily="34" charset="0"/>
              </a:rPr>
              <a:t>A multi-</a:t>
            </a:r>
            <a:r>
              <a:rPr lang="en-US" sz="1600" dirty="0" err="1" smtClean="0">
                <a:latin typeface="Century Gothic" panose="020B0502020202020204" pitchFamily="34" charset="0"/>
              </a:rPr>
              <a:t>sectoral</a:t>
            </a:r>
            <a:r>
              <a:rPr lang="en-US" sz="1600" dirty="0" smtClean="0">
                <a:latin typeface="Century Gothic" panose="020B0502020202020204" pitchFamily="34" charset="0"/>
              </a:rPr>
              <a:t> and multidisciplinary National </a:t>
            </a:r>
            <a:r>
              <a:rPr lang="en-US" sz="1600" dirty="0">
                <a:latin typeface="Century Gothic" panose="020B0502020202020204" pitchFamily="34" charset="0"/>
              </a:rPr>
              <a:t>Task Force on Avian Influenza </a:t>
            </a:r>
            <a:r>
              <a:rPr lang="en-US" sz="1600" dirty="0" smtClean="0">
                <a:latin typeface="Century Gothic" panose="020B0502020202020204" pitchFamily="34" charset="0"/>
              </a:rPr>
              <a:t> is coordinating </a:t>
            </a:r>
            <a:r>
              <a:rPr lang="en-US" sz="1600" dirty="0">
                <a:latin typeface="Century Gothic" panose="020B0502020202020204" pitchFamily="34" charset="0"/>
              </a:rPr>
              <a:t>the response to </a:t>
            </a:r>
            <a:r>
              <a:rPr lang="en-US" sz="1600" dirty="0" smtClean="0">
                <a:latin typeface="Century Gothic" panose="020B0502020202020204" pitchFamily="34" charset="0"/>
              </a:rPr>
              <a:t>HPAI chaired alternately by the Director animal Resources (DAR) &amp; Director General Health Services (DGHS) and is implementing a One Health approach in managing the outbreak.</a:t>
            </a:r>
          </a:p>
          <a:p>
            <a:pPr>
              <a:lnSpc>
                <a:spcPct val="150000"/>
              </a:lnSpc>
            </a:pPr>
            <a:r>
              <a:rPr lang="en-US" sz="1600" dirty="0" smtClean="0">
                <a:latin typeface="Century Gothic" panose="020B0502020202020204" pitchFamily="34" charset="0"/>
              </a:rPr>
              <a:t>The </a:t>
            </a:r>
            <a:r>
              <a:rPr lang="en-US" sz="1600" dirty="0">
                <a:latin typeface="Century Gothic" panose="020B0502020202020204" pitchFamily="34" charset="0"/>
              </a:rPr>
              <a:t>Zoonotic Disease Coordination Office (ZDCO), which is the secretariat for the National One Health </a:t>
            </a:r>
            <a:r>
              <a:rPr lang="en-US" sz="1600" dirty="0" smtClean="0">
                <a:latin typeface="Century Gothic" panose="020B0502020202020204" pitchFamily="34" charset="0"/>
              </a:rPr>
              <a:t>Platform (NOHP), and the Public Health Emergency Operations Center (PHEOC)  are managing  and responding to alerts on a toll free hotline </a:t>
            </a:r>
            <a:r>
              <a:rPr lang="en-US" sz="1600" dirty="0" smtClean="0"/>
              <a:t>0800203033 on a </a:t>
            </a:r>
            <a:r>
              <a:rPr lang="en-US" sz="1600" dirty="0" smtClean="0">
                <a:latin typeface="Century Gothic" panose="020B0502020202020204" pitchFamily="34" charset="0"/>
              </a:rPr>
              <a:t>daily basis and convene regular meetings of the NTF.</a:t>
            </a:r>
            <a:r>
              <a:rPr lang="en-US" sz="1600" dirty="0" smtClean="0"/>
              <a:t> </a:t>
            </a:r>
          </a:p>
          <a:p>
            <a:pPr>
              <a:lnSpc>
                <a:spcPct val="150000"/>
              </a:lnSpc>
            </a:pPr>
            <a:r>
              <a:rPr lang="en-US" sz="1600" dirty="0" smtClean="0">
                <a:latin typeface="Century Gothic" panose="020B0502020202020204" pitchFamily="34" charset="0"/>
              </a:rPr>
              <a:t>Holding a video conference (VC) among the technical representatives of EAC partner states (Kenya</a:t>
            </a:r>
            <a:r>
              <a:rPr lang="en-US" sz="1600" dirty="0">
                <a:latin typeface="Century Gothic" panose="020B0502020202020204" pitchFamily="34" charset="0"/>
              </a:rPr>
              <a:t>, Rwanda, Tanzania, </a:t>
            </a:r>
            <a:r>
              <a:rPr lang="en-US" sz="1600" dirty="0" smtClean="0">
                <a:latin typeface="Century Gothic" panose="020B0502020202020204" pitchFamily="34" charset="0"/>
              </a:rPr>
              <a:t>Burundi and Uganda as well as USAID/P&amp;R. The VC was </a:t>
            </a:r>
            <a:r>
              <a:rPr lang="en-US" sz="1600" dirty="0">
                <a:latin typeface="Century Gothic" panose="020B0502020202020204" pitchFamily="34" charset="0"/>
              </a:rPr>
              <a:t>convened by East, Central and Southern Africa Health Community (ECSA-HC</a:t>
            </a:r>
            <a:r>
              <a:rPr lang="en-US" sz="1600" dirty="0" smtClean="0">
                <a:latin typeface="Century Gothic" panose="020B0502020202020204" pitchFamily="34" charset="0"/>
              </a:rPr>
              <a:t>)</a:t>
            </a:r>
            <a:r>
              <a:rPr lang="en-US" sz="1600" dirty="0">
                <a:latin typeface="Century Gothic" panose="020B0502020202020204" pitchFamily="34" charset="0"/>
              </a:rPr>
              <a:t> on Jan 23, 2017</a:t>
            </a:r>
            <a:r>
              <a:rPr lang="en-US" sz="1600" dirty="0" smtClean="0">
                <a:latin typeface="Century Gothic" panose="020B0502020202020204" pitchFamily="34" charset="0"/>
              </a:rPr>
              <a:t>.  </a:t>
            </a:r>
          </a:p>
        </p:txBody>
      </p:sp>
    </p:spTree>
    <p:extLst>
      <p:ext uri="{BB962C8B-B14F-4D97-AF65-F5344CB8AC3E}">
        <p14:creationId xmlns:p14="http://schemas.microsoft.com/office/powerpoint/2010/main" val="530567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Successes </a:t>
            </a:r>
            <a:r>
              <a:rPr lang="en-US" sz="2800" b="1" dirty="0" err="1" smtClean="0">
                <a:latin typeface="Century Gothic" panose="020B0502020202020204" pitchFamily="34" charset="0"/>
              </a:rPr>
              <a:t>contd</a:t>
            </a:r>
            <a:r>
              <a:rPr lang="en-US" sz="2800" b="1" dirty="0" smtClean="0">
                <a:latin typeface="Century Gothic" panose="020B0502020202020204" pitchFamily="34" charset="0"/>
              </a:rPr>
              <a:t>….</a:t>
            </a:r>
            <a:endParaRPr lang="en-US" sz="2800" dirty="0"/>
          </a:p>
        </p:txBody>
      </p:sp>
      <p:sp>
        <p:nvSpPr>
          <p:cNvPr id="3" name="Content Placeholder 2"/>
          <p:cNvSpPr>
            <a:spLocks noGrp="1"/>
          </p:cNvSpPr>
          <p:nvPr>
            <p:ph idx="1"/>
          </p:nvPr>
        </p:nvSpPr>
        <p:spPr>
          <a:xfrm>
            <a:off x="838200" y="2286000"/>
            <a:ext cx="10515600" cy="4160519"/>
          </a:xfrm>
        </p:spPr>
        <p:txBody>
          <a:bodyPr>
            <a:normAutofit/>
          </a:bodyPr>
          <a:lstStyle/>
          <a:p>
            <a:r>
              <a:rPr lang="en-US" sz="1600" dirty="0">
                <a:latin typeface="Century Gothic" panose="020B0502020202020204" pitchFamily="34" charset="0"/>
              </a:rPr>
              <a:t>Sharing information on HPAI response in Uganda and being updated on the level of preparedness among  EAC partner states  and to agree on roadmap for continued coordination/collaboration</a:t>
            </a:r>
            <a:r>
              <a:rPr lang="en-US" sz="1600" dirty="0" smtClean="0">
                <a:latin typeface="Century Gothic" panose="020B0502020202020204" pitchFamily="34" charset="0"/>
              </a:rPr>
              <a:t>.</a:t>
            </a:r>
          </a:p>
          <a:p>
            <a:endParaRPr lang="en-US" sz="1600" dirty="0">
              <a:latin typeface="Century Gothic" panose="020B0502020202020204" pitchFamily="34" charset="0"/>
            </a:endParaRPr>
          </a:p>
          <a:p>
            <a:r>
              <a:rPr lang="en-US" sz="1600" dirty="0" smtClean="0">
                <a:latin typeface="Century Gothic" panose="020B0502020202020204" pitchFamily="34" charset="0"/>
              </a:rPr>
              <a:t>The </a:t>
            </a:r>
            <a:r>
              <a:rPr lang="en-US" sz="1600" dirty="0">
                <a:latin typeface="Century Gothic" panose="020B0502020202020204" pitchFamily="34" charset="0"/>
              </a:rPr>
              <a:t>Agricultural  extension </a:t>
            </a:r>
            <a:r>
              <a:rPr lang="en-US" sz="1600" dirty="0" smtClean="0">
                <a:latin typeface="Century Gothic" panose="020B0502020202020204" pitchFamily="34" charset="0"/>
              </a:rPr>
              <a:t>services of MAAIF </a:t>
            </a:r>
            <a:r>
              <a:rPr lang="en-US" sz="1600" dirty="0">
                <a:latin typeface="Century Gothic" panose="020B0502020202020204" pitchFamily="34" charset="0"/>
              </a:rPr>
              <a:t>and Health Promotion </a:t>
            </a:r>
            <a:r>
              <a:rPr lang="en-US" sz="1600" dirty="0" smtClean="0">
                <a:latin typeface="Century Gothic" panose="020B0502020202020204" pitchFamily="34" charset="0"/>
              </a:rPr>
              <a:t>&amp; Education </a:t>
            </a:r>
            <a:r>
              <a:rPr lang="en-US" sz="1600" dirty="0">
                <a:latin typeface="Century Gothic" panose="020B0502020202020204" pitchFamily="34" charset="0"/>
              </a:rPr>
              <a:t>division of MOH </a:t>
            </a:r>
            <a:r>
              <a:rPr lang="en-US" sz="1600" dirty="0" smtClean="0">
                <a:latin typeface="Century Gothic" panose="020B0502020202020204" pitchFamily="34" charset="0"/>
              </a:rPr>
              <a:t>have together carried out public education and awareness campaigns on media targeting farmers </a:t>
            </a:r>
            <a:r>
              <a:rPr lang="en-US" sz="1600" dirty="0">
                <a:latin typeface="Century Gothic" panose="020B0502020202020204" pitchFamily="34" charset="0"/>
              </a:rPr>
              <a:t>and </a:t>
            </a:r>
            <a:r>
              <a:rPr lang="en-US" sz="1600" dirty="0" smtClean="0">
                <a:latin typeface="Century Gothic" panose="020B0502020202020204" pitchFamily="34" charset="0"/>
              </a:rPr>
              <a:t>the general public </a:t>
            </a:r>
            <a:r>
              <a:rPr lang="en-US" sz="1600" dirty="0">
                <a:latin typeface="Century Gothic" panose="020B0502020202020204" pitchFamily="34" charset="0"/>
              </a:rPr>
              <a:t>through press releases, television and radio announcements and talk shows. </a:t>
            </a:r>
            <a:endParaRPr lang="en-US" sz="1600" dirty="0" smtClean="0">
              <a:latin typeface="Century Gothic" panose="020B0502020202020204" pitchFamily="34" charset="0"/>
            </a:endParaRPr>
          </a:p>
          <a:p>
            <a:endParaRPr lang="en-US" sz="1600" dirty="0" smtClean="0">
              <a:latin typeface="Century Gothic" panose="020B0502020202020204" pitchFamily="34" charset="0"/>
            </a:endParaRPr>
          </a:p>
          <a:p>
            <a:pPr lvl="0"/>
            <a:r>
              <a:rPr lang="en-US" sz="1600" dirty="0">
                <a:latin typeface="Century Gothic" panose="020B0502020202020204" pitchFamily="34" charset="0"/>
              </a:rPr>
              <a:t>Joint Field visits </a:t>
            </a:r>
            <a:r>
              <a:rPr lang="en-US" sz="1600" dirty="0" smtClean="0">
                <a:latin typeface="Century Gothic" panose="020B0502020202020204" pitchFamily="34" charset="0"/>
              </a:rPr>
              <a:t> of  Kenya  and Uganda veterinary technical teams  </a:t>
            </a:r>
            <a:r>
              <a:rPr lang="en-US" sz="1600" dirty="0">
                <a:latin typeface="Century Gothic" panose="020B0502020202020204" pitchFamily="34" charset="0"/>
              </a:rPr>
              <a:t>conducted on </a:t>
            </a:r>
            <a:r>
              <a:rPr lang="en-US" sz="1600" dirty="0" smtClean="0">
                <a:latin typeface="Century Gothic" panose="020B0502020202020204" pitchFamily="34" charset="0"/>
              </a:rPr>
              <a:t>assessment of biosecurity</a:t>
            </a:r>
            <a:r>
              <a:rPr lang="en-US" sz="1600" dirty="0">
                <a:latin typeface="Century Gothic" panose="020B0502020202020204" pitchFamily="34" charset="0"/>
              </a:rPr>
              <a:t>, production and diseases control systems on </a:t>
            </a:r>
            <a:r>
              <a:rPr lang="en-US" sz="1600" dirty="0" smtClean="0">
                <a:latin typeface="Century Gothic" panose="020B0502020202020204" pitchFamily="34" charset="0"/>
              </a:rPr>
              <a:t>commercial poultry farms </a:t>
            </a:r>
            <a:r>
              <a:rPr lang="en-US" sz="1600" dirty="0">
                <a:latin typeface="Century Gothic" panose="020B0502020202020204" pitchFamily="34" charset="0"/>
              </a:rPr>
              <a:t>around Kampala and </a:t>
            </a:r>
            <a:r>
              <a:rPr lang="en-US" sz="1600" dirty="0" err="1">
                <a:latin typeface="Century Gothic" panose="020B0502020202020204" pitchFamily="34" charset="0"/>
              </a:rPr>
              <a:t>Wakiso</a:t>
            </a:r>
            <a:r>
              <a:rPr lang="en-US" sz="1600" dirty="0">
                <a:latin typeface="Century Gothic" panose="020B0502020202020204" pitchFamily="34" charset="0"/>
              </a:rPr>
              <a:t> </a:t>
            </a:r>
            <a:r>
              <a:rPr lang="en-US" sz="1600" dirty="0" smtClean="0">
                <a:latin typeface="Century Gothic" panose="020B0502020202020204" pitchFamily="34" charset="0"/>
              </a:rPr>
              <a:t>areas.</a:t>
            </a:r>
          </a:p>
        </p:txBody>
      </p:sp>
    </p:spTree>
    <p:extLst>
      <p:ext uri="{BB962C8B-B14F-4D97-AF65-F5344CB8AC3E}">
        <p14:creationId xmlns:p14="http://schemas.microsoft.com/office/powerpoint/2010/main" val="36898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Century Gothic" panose="020B0502020202020204" pitchFamily="34" charset="0"/>
              </a:rPr>
              <a:t>Successes </a:t>
            </a:r>
            <a:r>
              <a:rPr lang="en-US" sz="2800" b="1" dirty="0" err="1">
                <a:latin typeface="Century Gothic" panose="020B0502020202020204" pitchFamily="34" charset="0"/>
              </a:rPr>
              <a:t>contd</a:t>
            </a:r>
            <a:r>
              <a:rPr lang="en-US" sz="2800" b="1" dirty="0">
                <a:latin typeface="Century Gothic" panose="020B0502020202020204" pitchFamily="34" charset="0"/>
              </a:rPr>
              <a:t>….</a:t>
            </a:r>
            <a:endParaRPr lang="en-US" sz="2800" dirty="0"/>
          </a:p>
        </p:txBody>
      </p:sp>
      <p:sp>
        <p:nvSpPr>
          <p:cNvPr id="3" name="Content Placeholder 2"/>
          <p:cNvSpPr>
            <a:spLocks noGrp="1"/>
          </p:cNvSpPr>
          <p:nvPr>
            <p:ph idx="1"/>
          </p:nvPr>
        </p:nvSpPr>
        <p:spPr/>
        <p:txBody>
          <a:bodyPr/>
          <a:lstStyle/>
          <a:p>
            <a:r>
              <a:rPr lang="en-US" sz="1600" dirty="0">
                <a:latin typeface="Century Gothic" panose="020B0502020202020204" pitchFamily="34" charset="0"/>
              </a:rPr>
              <a:t>P&amp;R has worked with government through the NTF and  ZDCO to review and update  the Joint Emergency Response plan and budget</a:t>
            </a:r>
          </a:p>
          <a:p>
            <a:r>
              <a:rPr lang="en-US" sz="1600" dirty="0" smtClean="0">
                <a:latin typeface="Century Gothic" panose="020B0502020202020204" pitchFamily="34" charset="0"/>
              </a:rPr>
              <a:t>P&amp;R </a:t>
            </a:r>
            <a:r>
              <a:rPr lang="en-US" sz="1600" dirty="0">
                <a:latin typeface="Century Gothic" panose="020B0502020202020204" pitchFamily="34" charset="0"/>
              </a:rPr>
              <a:t>also participated in drafting a joint Cabinet Memorandum and press releases with members of the NTF</a:t>
            </a:r>
          </a:p>
          <a:p>
            <a:r>
              <a:rPr lang="en-US" sz="1600" dirty="0">
                <a:latin typeface="Century Gothic" panose="020B0502020202020204" pitchFamily="34" charset="0"/>
              </a:rPr>
              <a:t>P&amp;R together with the Communications subcommittee of the NTF  reviewed and updated existing Avian Influenza Communication Strategy documents and IEC materials in English and  the major local languages.</a:t>
            </a:r>
          </a:p>
          <a:p>
            <a:pPr lvl="0"/>
            <a:r>
              <a:rPr lang="en-US" sz="1600" dirty="0">
                <a:latin typeface="Century Gothic" panose="020B0502020202020204" pitchFamily="34" charset="0"/>
              </a:rPr>
              <a:t>The internal  poultry industry and markets have been stabilized  and are near normal following the initial anxiety and panic by farmers and traders </a:t>
            </a:r>
          </a:p>
          <a:p>
            <a:endParaRPr lang="en-US" dirty="0"/>
          </a:p>
        </p:txBody>
      </p:sp>
    </p:spTree>
    <p:extLst>
      <p:ext uri="{BB962C8B-B14F-4D97-AF65-F5344CB8AC3E}">
        <p14:creationId xmlns:p14="http://schemas.microsoft.com/office/powerpoint/2010/main" val="24868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Century Gothic" panose="020B0502020202020204" pitchFamily="34" charset="0"/>
              </a:rPr>
              <a:t>Challenges</a:t>
            </a:r>
            <a:endParaRPr lang="en-US" sz="2800" dirty="0"/>
          </a:p>
        </p:txBody>
      </p:sp>
      <p:sp>
        <p:nvSpPr>
          <p:cNvPr id="3" name="Content Placeholder 2"/>
          <p:cNvSpPr>
            <a:spLocks noGrp="1"/>
          </p:cNvSpPr>
          <p:nvPr>
            <p:ph idx="1"/>
          </p:nvPr>
        </p:nvSpPr>
        <p:spPr>
          <a:xfrm>
            <a:off x="838200" y="1813561"/>
            <a:ext cx="10515600" cy="4709160"/>
          </a:xfrm>
        </p:spPr>
        <p:txBody>
          <a:bodyPr>
            <a:normAutofit/>
          </a:bodyPr>
          <a:lstStyle/>
          <a:p>
            <a:r>
              <a:rPr lang="en-US" sz="1700" dirty="0" smtClean="0">
                <a:latin typeface="Century Gothic" panose="020B0502020202020204" pitchFamily="34" charset="0"/>
              </a:rPr>
              <a:t>Initial delay in laboratory typing of the N subtype which led to uncertainty and erroneous assumption that it was the HPAI H5N1 </a:t>
            </a:r>
          </a:p>
          <a:p>
            <a:r>
              <a:rPr lang="en-US" sz="1700" dirty="0" smtClean="0">
                <a:latin typeface="Century Gothic" panose="020B0502020202020204" pitchFamily="34" charset="0"/>
              </a:rPr>
              <a:t>Human </a:t>
            </a:r>
            <a:r>
              <a:rPr lang="en-US" sz="1700" dirty="0">
                <a:latin typeface="Century Gothic" panose="020B0502020202020204" pitchFamily="34" charset="0"/>
              </a:rPr>
              <a:t>surveillance by collecting and testing samples from human suspects</a:t>
            </a:r>
          </a:p>
          <a:p>
            <a:r>
              <a:rPr lang="en-US" sz="1700" dirty="0">
                <a:latin typeface="Century Gothic" panose="020B0502020202020204" pitchFamily="34" charset="0"/>
              </a:rPr>
              <a:t>Capacity to manage human cases (isolate and treat and follow up) was inadequate </a:t>
            </a:r>
            <a:endParaRPr lang="en-US" sz="1700" dirty="0" smtClean="0">
              <a:latin typeface="Century Gothic" panose="020B0502020202020204" pitchFamily="34" charset="0"/>
            </a:endParaRPr>
          </a:p>
          <a:p>
            <a:r>
              <a:rPr lang="en-US" sz="1700" dirty="0" smtClean="0">
                <a:latin typeface="Century Gothic" panose="020B0502020202020204" pitchFamily="34" charset="0"/>
              </a:rPr>
              <a:t>Updated  </a:t>
            </a:r>
            <a:r>
              <a:rPr lang="en-US" sz="1700" dirty="0">
                <a:latin typeface="Century Gothic" panose="020B0502020202020204" pitchFamily="34" charset="0"/>
              </a:rPr>
              <a:t>c</a:t>
            </a:r>
            <a:r>
              <a:rPr lang="en-US" sz="1700" dirty="0" smtClean="0">
                <a:latin typeface="Century Gothic" panose="020B0502020202020204" pitchFamily="34" charset="0"/>
              </a:rPr>
              <a:t>ase </a:t>
            </a:r>
            <a:r>
              <a:rPr lang="en-US" sz="1700" dirty="0">
                <a:latin typeface="Century Gothic" panose="020B0502020202020204" pitchFamily="34" charset="0"/>
              </a:rPr>
              <a:t>management protocols were not available  either in electronic or print form</a:t>
            </a:r>
          </a:p>
          <a:p>
            <a:r>
              <a:rPr lang="en-US" sz="1700" dirty="0">
                <a:latin typeface="Century Gothic" panose="020B0502020202020204" pitchFamily="34" charset="0"/>
              </a:rPr>
              <a:t>Tamiflu had expired there were no usable stocks in the country</a:t>
            </a:r>
          </a:p>
          <a:p>
            <a:r>
              <a:rPr lang="en-US" sz="1700" dirty="0">
                <a:latin typeface="Century Gothic" panose="020B0502020202020204" pitchFamily="34" charset="0"/>
              </a:rPr>
              <a:t>Getting regular updates and data from the field/district staff </a:t>
            </a:r>
          </a:p>
          <a:p>
            <a:r>
              <a:rPr lang="en-US" sz="1700" dirty="0">
                <a:latin typeface="Century Gothic" panose="020B0502020202020204" pitchFamily="34" charset="0"/>
              </a:rPr>
              <a:t>Collecting and transporting samples from the field to the laboratories </a:t>
            </a:r>
            <a:endParaRPr lang="en-US" sz="1700" dirty="0" smtClean="0">
              <a:latin typeface="Century Gothic" panose="020B0502020202020204" pitchFamily="34" charset="0"/>
            </a:endParaRPr>
          </a:p>
          <a:p>
            <a:r>
              <a:rPr lang="en-US" sz="1700" dirty="0" smtClean="0">
                <a:latin typeface="Century Gothic" panose="020B0502020202020204" pitchFamily="34" charset="0"/>
              </a:rPr>
              <a:t>Lack of adequate funds for field investigations</a:t>
            </a:r>
          </a:p>
          <a:p>
            <a:r>
              <a:rPr lang="en-US" sz="1700" dirty="0" smtClean="0">
                <a:latin typeface="Century Gothic" panose="020B0502020202020204" pitchFamily="34" charset="0"/>
              </a:rPr>
              <a:t>Inadequate supply of laboratory reagents</a:t>
            </a:r>
          </a:p>
          <a:p>
            <a:r>
              <a:rPr lang="en-US" sz="1700" dirty="0" smtClean="0">
                <a:latin typeface="Century Gothic" panose="020B0502020202020204" pitchFamily="34" charset="0"/>
              </a:rPr>
              <a:t>Human resources were not enough especially for sustained field work and managing data and producing regular situation reports (</a:t>
            </a:r>
            <a:r>
              <a:rPr lang="en-US" sz="1700" dirty="0" err="1" smtClean="0">
                <a:latin typeface="Century Gothic" panose="020B0502020202020204" pitchFamily="34" charset="0"/>
              </a:rPr>
              <a:t>Sitreps</a:t>
            </a:r>
            <a:r>
              <a:rPr lang="en-US" sz="1700" dirty="0" smtClean="0">
                <a:latin typeface="Century Gothic" panose="020B0502020202020204" pitchFamily="34" charset="0"/>
              </a:rPr>
              <a:t>) on the progress of the outbreak</a:t>
            </a:r>
          </a:p>
          <a:p>
            <a:r>
              <a:rPr lang="en-US" sz="1700" dirty="0" smtClean="0">
                <a:latin typeface="Century Gothic" panose="020B0502020202020204" pitchFamily="34" charset="0"/>
              </a:rPr>
              <a:t>A ban on trade/importation of poultry and poultry products from Uganda by some countries affecting livelihoods of people in the poultry industry.</a:t>
            </a:r>
            <a:endParaRPr lang="en-US" sz="17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62057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1290</Words>
  <Application>Microsoft Office PowerPoint</Application>
  <PresentationFormat>Custom</PresentationFormat>
  <Paragraphs>101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6th EAHSC</vt:lpstr>
      <vt:lpstr>Introduction &amp; country context</vt:lpstr>
      <vt:lpstr>PowerPoint Presentation</vt:lpstr>
      <vt:lpstr>The recent H5N8 Outbreak</vt:lpstr>
      <vt:lpstr>PowerPoint Presentation</vt:lpstr>
      <vt:lpstr>Successes</vt:lpstr>
      <vt:lpstr>Successes contd….</vt:lpstr>
      <vt:lpstr>Successes contd….</vt:lpstr>
      <vt:lpstr>Challenges</vt:lpstr>
      <vt:lpstr>Recommendations</vt:lpstr>
      <vt:lpstr>Recommendations contd….</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HPAI H5N8 Outbreak in Uganda</dc:title>
  <dc:creator>Dr;Winyi Kaboyo, et al</dc:creator>
  <cp:lastModifiedBy>Winyi Kaboyo</cp:lastModifiedBy>
  <cp:revision>131</cp:revision>
  <cp:lastPrinted>2017-03-27T15:11:19Z</cp:lastPrinted>
  <dcterms:created xsi:type="dcterms:W3CDTF">2016-05-24T16:54:49Z</dcterms:created>
  <dcterms:modified xsi:type="dcterms:W3CDTF">2017-03-31T04:43:05Z</dcterms:modified>
</cp:coreProperties>
</file>