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700" r:id="rId4"/>
    <p:sldMasterId id="2147483815" r:id="rId5"/>
    <p:sldMasterId id="2147483961" r:id="rId6"/>
    <p:sldMasterId id="2147484061" r:id="rId7"/>
    <p:sldMasterId id="2147484073" r:id="rId8"/>
  </p:sldMasterIdLst>
  <p:notesMasterIdLst>
    <p:notesMasterId r:id="rId36"/>
  </p:notesMasterIdLst>
  <p:handoutMasterIdLst>
    <p:handoutMasterId r:id="rId37"/>
  </p:handoutMasterIdLst>
  <p:sldIdLst>
    <p:sldId id="256" r:id="rId9"/>
    <p:sldId id="280" r:id="rId10"/>
    <p:sldId id="654" r:id="rId11"/>
    <p:sldId id="584" r:id="rId12"/>
    <p:sldId id="657" r:id="rId13"/>
    <p:sldId id="655" r:id="rId14"/>
    <p:sldId id="656" r:id="rId15"/>
    <p:sldId id="573" r:id="rId16"/>
    <p:sldId id="621" r:id="rId17"/>
    <p:sldId id="649" r:id="rId18"/>
    <p:sldId id="697" r:id="rId19"/>
    <p:sldId id="556" r:id="rId20"/>
    <p:sldId id="658" r:id="rId21"/>
    <p:sldId id="700" r:id="rId22"/>
    <p:sldId id="690" r:id="rId23"/>
    <p:sldId id="660" r:id="rId24"/>
    <p:sldId id="694" r:id="rId25"/>
    <p:sldId id="357" r:id="rId26"/>
    <p:sldId id="696" r:id="rId27"/>
    <p:sldId id="698" r:id="rId28"/>
    <p:sldId id="699" r:id="rId29"/>
    <p:sldId id="691" r:id="rId30"/>
    <p:sldId id="692" r:id="rId31"/>
    <p:sldId id="693" r:id="rId32"/>
    <p:sldId id="543" r:id="rId33"/>
    <p:sldId id="652" r:id="rId34"/>
    <p:sldId id="651" r:id="rId35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7" autoAdjust="0"/>
    <p:restoredTop sz="94660"/>
  </p:normalViewPr>
  <p:slideViewPr>
    <p:cSldViewPr>
      <p:cViewPr varScale="1">
        <p:scale>
          <a:sx n="58" d="100"/>
          <a:sy n="58" d="100"/>
        </p:scale>
        <p:origin x="-81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C28C5B2F-BE39-4939-9C45-D14779520B6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9274BE57-09D1-4A05-8296-1C485A046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48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B02F548-A02B-4268-BD54-F9553B4E42B0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0BA2B00B-5614-41AD-9509-2C2EFB01A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21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4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7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62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71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2B00B-5614-41AD-9509-2C2EFB01A0A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22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89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76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19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88225-9369-4625-8A54-44464A208F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0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3C68-9CCE-4336-A633-2196D9E32E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25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CBF1-2990-4CAA-9079-75013580BC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3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7110F-C639-4D40-9B7E-C61AD4B9A0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7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6CDD-71F3-426E-9A8A-36B7FFB1C7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62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39374-7FB4-43B2-BE5A-5D48193610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0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BF97-1A0B-4254-86C9-F7560565F1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31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2D370-0FBE-466E-9F76-6CE9F68DFA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0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07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45D92-F02D-41FC-850D-ACD58DC7B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32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361D6-B053-47FB-BEE1-878888591B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5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3FE74-84DE-4125-BE82-846EF0FD94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49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06EFC-DD39-4FF6-8E6E-E3B34874A4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1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E9DB1-73CE-4A76-B595-B34926B7BC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0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33693-6A69-4106-B13D-D16A12D25A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47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30D6-341F-4B4C-BB21-0E2346019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52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88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67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2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148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01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093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79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6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4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026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71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55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16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1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653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47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72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99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558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31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955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345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68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19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</p:grp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B77D9171-E6D0-4665-8406-1717E1C30F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626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5297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88903-472E-4437-9E0B-FA9957864C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418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FA83-33EF-4768-B6E9-9FF617B3D2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7379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CAE3B-B563-450B-801B-0CB0ECF211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4081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F0983-6A51-45EE-B078-98441D583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7507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CF237-5397-4B79-9427-8B7C3FD1F9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1619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45D3-68BE-4533-97C5-24D50D7FAB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7167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A776A-4433-4EB4-86BB-A0A29AF847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7237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B2C10-9198-40DD-9C82-9A24BBF17B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8551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3087-26E9-481E-AAEF-DD3F2C696C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4798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256D5-0457-4C29-BEDD-9D5507E8E2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105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185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D93E28-67BE-47F4-9E39-9CE04A089B35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3/31/2017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B55B57-B6D2-4162-9C2A-4806A0844822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310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CF99-223A-45B7-87AA-2CBBEE2F3A5F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3/31/2017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0E47-645E-42DF-8A87-1079A57A2986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964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FFB0CE-C64B-4ACC-88AF-4A41C1DE9C00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3/31/2017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B1C0F6-4BDD-4D0C-B278-18C524FCDC9B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734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19E2-65BF-46FD-960A-C1BC2A1FDF4A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3/31/2017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2646-E1AD-496B-B303-8C63A92D36BF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580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BE2C75-E9D4-4D3E-8378-6F5F5A24B142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3/31/2017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E56B37-DB89-4819-AF32-F35BEA32231C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83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2A32-3CC2-4C76-BCB3-9B78B6629328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3/31/2017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1AE2-EDCD-4BCA-833C-CC99752E6637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144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D3E390-0D39-4F76-8234-474DCB1C6B3D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3/31/2017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48C0B4-BA74-4B0D-9F9D-21B60CA11642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9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E92C39-E6DD-4DA3-B668-A4F5A8F349ED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3/31/2017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E09960-E651-4D4A-9338-87F30025CAE2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80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65045E-88A3-4D4C-B95B-9B00C9697000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3/31/2017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A6DD3B-D01E-4C9B-900D-BCAEFE9F22FD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836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C713-39EF-4A76-A1B8-8B6ED0D8C1DE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3/31/2017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E4E20-7F4E-481E-AAC2-E8C1EC51E43D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0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088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A258B-2A9D-49CB-B3C6-0E6B022D71BD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3/31/2017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CA46-C167-4147-ADD2-CE4B707D3791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307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1752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E7DEC9">
                    <a:shade val="50000"/>
                    <a:satMod val="200000"/>
                  </a:srgbClr>
                </a:solidFill>
              </a:rPr>
              <a:t>June 2007 Ministry of Health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1B75-4203-43FE-B457-629616824585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92908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112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651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120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490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168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719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819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4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6648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80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539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176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038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344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549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963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187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535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1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42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733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640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559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8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7BD-3CD2-4C97-90CB-C820C6EB5F1C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57681-312B-4434-9D33-187080C51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23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9C3422-6823-47C7-B889-AAEED0A914A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96E76-6FCD-4412-9874-7BA3885C25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331D2-DD75-44B0-A1CF-614B00F951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7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90D0-BF9C-49FB-9977-486EAF50C898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31.03.2017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C10CC-58D5-48BE-9D89-80D7A5CF24C0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1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7AED93-AE86-4419-B8CA-D24CCA3A886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92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08A6866-2C24-4DF1-AF95-5B2D7DB1D10D}" type="datetime1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3/31/2017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7196C054-2D6F-42A5-B478-BA36AFCEF86E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1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2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7BD-3CD2-4C97-90CB-C820C6EB5F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57681-312B-4434-9D33-187080C515F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medcentral.com/1471-2334/11/357/figure/F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journals.co-action.net/index.php/ehtj/article/viewFile/19948/25760/80482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journals.co-action.net/index.php/ehtj/article/viewFile/19948/25760/80482" TargetMode="Externa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902073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Actions taken and responsibilities  of the EAC during the Ebola and </a:t>
            </a:r>
            <a:r>
              <a:rPr lang="nb-NO" sz="3600" b="1" smtClean="0"/>
              <a:t>the HPAI outbreaks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996952"/>
            <a:ext cx="7992888" cy="3744416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4900" b="1" i="1" dirty="0" smtClean="0">
                <a:solidFill>
                  <a:prstClr val="black">
                    <a:tint val="75000"/>
                  </a:prstClr>
                </a:solidFill>
              </a:rPr>
              <a:t>By </a:t>
            </a:r>
            <a:r>
              <a:rPr lang="en-US" sz="4900" i="1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sz="4900" i="1" dirty="0">
              <a:solidFill>
                <a:prstClr val="black">
                  <a:tint val="75000"/>
                </a:prstClr>
              </a:solidFill>
            </a:endParaRPr>
          </a:p>
          <a:p>
            <a:pPr lvl="0"/>
            <a:endParaRPr lang="en-US" sz="2500" dirty="0">
              <a:solidFill>
                <a:prstClr val="black">
                  <a:tint val="75000"/>
                </a:prstClr>
              </a:solidFill>
            </a:endParaRPr>
          </a:p>
          <a:p>
            <a:r>
              <a:rPr lang="en-US" sz="5100" dirty="0">
                <a:solidFill>
                  <a:schemeClr val="tx1"/>
                </a:solidFill>
              </a:rPr>
              <a:t>Samuel </a:t>
            </a:r>
            <a:r>
              <a:rPr lang="en-US" sz="5100" dirty="0" smtClean="0">
                <a:solidFill>
                  <a:schemeClr val="tx1"/>
                </a:solidFill>
              </a:rPr>
              <a:t>Okware  PhD</a:t>
            </a:r>
          </a:p>
          <a:p>
            <a:endParaRPr lang="en-US" sz="5100" dirty="0" smtClean="0">
              <a:solidFill>
                <a:schemeClr val="tx1"/>
              </a:solidFill>
            </a:endParaRPr>
          </a:p>
          <a:p>
            <a:r>
              <a:rPr lang="en-US" sz="5100" dirty="0" smtClean="0">
                <a:solidFill>
                  <a:schemeClr val="tx1"/>
                </a:solidFill>
              </a:rPr>
              <a:t>Uganda </a:t>
            </a:r>
            <a:r>
              <a:rPr lang="en-US" sz="5100" dirty="0">
                <a:solidFill>
                  <a:schemeClr val="tx1"/>
                </a:solidFill>
              </a:rPr>
              <a:t>National Health </a:t>
            </a:r>
            <a:r>
              <a:rPr lang="en-US" sz="5100" dirty="0" smtClean="0">
                <a:solidFill>
                  <a:schemeClr val="tx1"/>
                </a:solidFill>
              </a:rPr>
              <a:t>Research </a:t>
            </a:r>
            <a:r>
              <a:rPr lang="en-US" sz="5100" dirty="0" err="1">
                <a:solidFill>
                  <a:schemeClr val="tx1"/>
                </a:solidFill>
              </a:rPr>
              <a:t>Organisation</a:t>
            </a:r>
            <a:r>
              <a:rPr lang="en-US" sz="5100" dirty="0">
                <a:solidFill>
                  <a:schemeClr val="tx1"/>
                </a:solidFill>
              </a:rPr>
              <a:t>, Entebbe </a:t>
            </a:r>
            <a:r>
              <a:rPr lang="en-US" sz="5100" dirty="0" smtClean="0">
                <a:solidFill>
                  <a:schemeClr val="tx1"/>
                </a:solidFill>
              </a:rPr>
              <a:t>Uganda</a:t>
            </a:r>
          </a:p>
          <a:p>
            <a:endParaRPr lang="en-US" sz="5100" dirty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r>
              <a:rPr lang="en-US" sz="5000" dirty="0">
                <a:solidFill>
                  <a:schemeClr val="tx1"/>
                </a:solidFill>
              </a:rPr>
              <a:t>Symposium on Emergency  Preparedness and </a:t>
            </a:r>
            <a:r>
              <a:rPr lang="en-US" sz="5000" dirty="0" smtClean="0">
                <a:solidFill>
                  <a:schemeClr val="tx1"/>
                </a:solidFill>
              </a:rPr>
              <a:t>response</a:t>
            </a:r>
          </a:p>
          <a:p>
            <a:endParaRPr lang="en-US" sz="4500" dirty="0" smtClean="0">
              <a:solidFill>
                <a:schemeClr val="tx1"/>
              </a:solidFill>
            </a:endParaRPr>
          </a:p>
          <a:p>
            <a:r>
              <a:rPr lang="en-US" sz="4500" dirty="0" smtClean="0">
                <a:solidFill>
                  <a:schemeClr val="tx1"/>
                </a:solidFill>
              </a:rPr>
              <a:t>The 6</a:t>
            </a:r>
            <a:r>
              <a:rPr lang="en-US" sz="4500" baseline="30000" dirty="0" smtClean="0">
                <a:solidFill>
                  <a:schemeClr val="tx1"/>
                </a:solidFill>
              </a:rPr>
              <a:t>th</a:t>
            </a:r>
            <a:r>
              <a:rPr lang="en-US" sz="4500" dirty="0" smtClean="0">
                <a:solidFill>
                  <a:schemeClr val="tx1"/>
                </a:solidFill>
              </a:rPr>
              <a:t> East African Health and Scientific Conference and International Health Exhibition and Trade Fare </a:t>
            </a:r>
          </a:p>
          <a:p>
            <a:endParaRPr lang="en-US" sz="4500" dirty="0">
              <a:solidFill>
                <a:schemeClr val="tx1"/>
              </a:solidFill>
            </a:endParaRPr>
          </a:p>
          <a:p>
            <a:endParaRPr lang="en-US" sz="4500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29-31 March 2017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BUJUMBURA,  REPUBLIC OF BURUNDI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922114"/>
          </a:xfrm>
        </p:spPr>
        <p:txBody>
          <a:bodyPr/>
          <a:lstStyle/>
          <a:p>
            <a:r>
              <a:rPr lang="en-US" dirty="0" smtClean="0"/>
              <a:t>Tools for community </a:t>
            </a:r>
            <a:r>
              <a:rPr lang="en-US" dirty="0" err="1" smtClean="0"/>
              <a:t>mobilisation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8568952" cy="5589240"/>
          </a:xfrm>
        </p:spPr>
        <p:txBody>
          <a:bodyPr/>
          <a:lstStyle/>
          <a:p>
            <a:r>
              <a:rPr lang="en-GB" sz="4000" dirty="0"/>
              <a:t>M</a:t>
            </a:r>
            <a:r>
              <a:rPr lang="en-GB" sz="4000" dirty="0" smtClean="0"/>
              <a:t>ass media e.g</a:t>
            </a:r>
            <a:r>
              <a:rPr lang="en-GB" sz="4000" dirty="0"/>
              <a:t>. </a:t>
            </a:r>
            <a:r>
              <a:rPr lang="en-GB" sz="4000" dirty="0" smtClean="0"/>
              <a:t>radio/</a:t>
            </a:r>
            <a:r>
              <a:rPr lang="en-GB" sz="4000" dirty="0" err="1" smtClean="0"/>
              <a:t>tv</a:t>
            </a:r>
            <a:r>
              <a:rPr lang="en-GB" sz="4000" dirty="0" smtClean="0"/>
              <a:t> .. </a:t>
            </a:r>
          </a:p>
          <a:p>
            <a:r>
              <a:rPr lang="en-US" sz="4000" dirty="0" smtClean="0"/>
              <a:t>Home visits – door to door</a:t>
            </a:r>
          </a:p>
          <a:p>
            <a:r>
              <a:rPr lang="en-US" sz="4000" dirty="0" smtClean="0"/>
              <a:t>Discussion groups, rallies </a:t>
            </a:r>
          </a:p>
          <a:p>
            <a:r>
              <a:rPr lang="en-GB" sz="4000" dirty="0" smtClean="0"/>
              <a:t>Cascade training – to </a:t>
            </a:r>
            <a:r>
              <a:rPr lang="en-GB" sz="4000" dirty="0" err="1" smtClean="0"/>
              <a:t>districts..villages</a:t>
            </a:r>
            <a:r>
              <a:rPr lang="en-GB" sz="4000" dirty="0" smtClean="0"/>
              <a:t> </a:t>
            </a:r>
          </a:p>
          <a:p>
            <a:r>
              <a:rPr lang="en-GB" sz="4000" dirty="0" smtClean="0"/>
              <a:t>IEC </a:t>
            </a:r>
            <a:r>
              <a:rPr lang="en-GB" sz="4000" dirty="0"/>
              <a:t>Materials: posters, </a:t>
            </a:r>
            <a:endParaRPr lang="en-GB" sz="4000" dirty="0" smtClean="0"/>
          </a:p>
          <a:p>
            <a:r>
              <a:rPr lang="en-GB" sz="4000" dirty="0" smtClean="0"/>
              <a:t>Rumour management: work with media, press</a:t>
            </a:r>
            <a:endParaRPr lang="en-GB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9396536" y="620688"/>
            <a:ext cx="4038600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3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encounters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27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 smtClean="0"/>
              <a:t>Kenya Community targeted </a:t>
            </a:r>
            <a:br>
              <a:rPr lang="nb-NO" sz="2800" dirty="0" smtClean="0"/>
            </a:br>
            <a:r>
              <a:rPr lang="nb-NO" sz="2800" dirty="0" smtClean="0"/>
              <a:t> in Masindi district, Uganda, 2000</a:t>
            </a:r>
            <a:endParaRPr lang="nb-NO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84168" y="1316305"/>
            <a:ext cx="3059832" cy="5517232"/>
          </a:xfrm>
        </p:spPr>
        <p:txBody>
          <a:bodyPr>
            <a:noAutofit/>
          </a:bodyPr>
          <a:lstStyle/>
          <a:p>
            <a:r>
              <a:rPr lang="nb-NO" sz="2000" b="1" dirty="0" smtClean="0"/>
              <a:t>Escape</a:t>
            </a:r>
            <a:r>
              <a:rPr lang="nb-NO" sz="2000" dirty="0" smtClean="0"/>
              <a:t> of contacts: 7 to Kenya; 1 to Masindi dist</a:t>
            </a:r>
          </a:p>
          <a:p>
            <a:r>
              <a:rPr lang="nb-NO" sz="2000" dirty="0" smtClean="0"/>
              <a:t>73 </a:t>
            </a:r>
            <a:r>
              <a:rPr lang="nb-NO" sz="2000" dirty="0"/>
              <a:t>members extended index  </a:t>
            </a:r>
            <a:r>
              <a:rPr lang="nb-NO" sz="2000" dirty="0" smtClean="0"/>
              <a:t>family in Masindi</a:t>
            </a:r>
            <a:endParaRPr lang="nb-NO" sz="2000" dirty="0"/>
          </a:p>
          <a:p>
            <a:r>
              <a:rPr lang="nb-NO" sz="2000" b="1" i="1" dirty="0" smtClean="0"/>
              <a:t>Transmission </a:t>
            </a:r>
            <a:r>
              <a:rPr lang="nb-NO" sz="2000" b="1" i="1" dirty="0"/>
              <a:t>prevented </a:t>
            </a:r>
            <a:r>
              <a:rPr lang="nb-NO" sz="2000" b="1" i="1" dirty="0" smtClean="0"/>
              <a:t>beyond </a:t>
            </a:r>
            <a:r>
              <a:rPr lang="nb-NO" sz="2000" b="1" i="1" dirty="0"/>
              <a:t>index family </a:t>
            </a:r>
            <a:r>
              <a:rPr lang="nb-NO" sz="2000" b="1" i="1" dirty="0" smtClean="0"/>
              <a:t>by </a:t>
            </a:r>
            <a:r>
              <a:rPr lang="nb-NO" sz="2000" b="1" i="1" dirty="0"/>
              <a:t>early case detection and  isolation imposed by the community</a:t>
            </a:r>
          </a:p>
          <a:p>
            <a:r>
              <a:rPr lang="nb-NO" sz="2000" dirty="0" smtClean="0"/>
              <a:t>Attack rate 19/73 (26%)</a:t>
            </a:r>
          </a:p>
          <a:p>
            <a:r>
              <a:rPr lang="nb-NO" sz="2000" dirty="0" smtClean="0"/>
              <a:t>CFR in </a:t>
            </a:r>
            <a:r>
              <a:rPr lang="nb-NO" sz="2000" dirty="0" err="1" smtClean="0"/>
              <a:t>index</a:t>
            </a:r>
            <a:r>
              <a:rPr lang="nb-NO" sz="2000" dirty="0" smtClean="0"/>
              <a:t> </a:t>
            </a:r>
            <a:r>
              <a:rPr lang="nb-NO" sz="2000" dirty="0" err="1" smtClean="0"/>
              <a:t>family</a:t>
            </a:r>
            <a:r>
              <a:rPr lang="nb-NO" sz="2000" dirty="0" smtClean="0"/>
              <a:t> 15/19 (79%)</a:t>
            </a:r>
          </a:p>
          <a:p>
            <a:r>
              <a:rPr lang="nb-NO" sz="2000" dirty="0" smtClean="0"/>
              <a:t>2nd </a:t>
            </a:r>
            <a:r>
              <a:rPr lang="nb-NO" sz="2000" dirty="0" err="1" smtClean="0"/>
              <a:t>generation</a:t>
            </a:r>
            <a:r>
              <a:rPr lang="nb-NO" sz="2000" dirty="0" smtClean="0"/>
              <a:t> lost 8/19 (50%) </a:t>
            </a:r>
          </a:p>
          <a:p>
            <a:r>
              <a:rPr lang="nb-NO" sz="2000" b="1" i="1" dirty="0" smtClean="0"/>
              <a:t>Only 1 case in general population occured</a:t>
            </a:r>
          </a:p>
          <a:p>
            <a:r>
              <a:rPr lang="nb-NO" sz="2000" dirty="0" smtClean="0"/>
              <a:t>Left 30 orphans</a:t>
            </a:r>
          </a:p>
        </p:txBody>
      </p:sp>
      <p:pic>
        <p:nvPicPr>
          <p:cNvPr id="7" name="Content Placeholder 5" descr="http://www.biomedcentral.com/content/figures/1471-2334-11-357-4-l.jpg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580000" cy="42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98537" y="583168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Enforcement : </a:t>
            </a:r>
            <a:r>
              <a:rPr lang="en-US" sz="2000" b="1" dirty="0" smtClean="0"/>
              <a:t>Community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leadership v. </a:t>
            </a:r>
            <a:r>
              <a:rPr lang="en-US" sz="2000" b="1" dirty="0" smtClean="0"/>
              <a:t>police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512570"/>
            <a:ext cx="570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Source: </a:t>
            </a:r>
            <a:r>
              <a:rPr lang="en-GB" i="1" dirty="0" err="1" smtClean="0"/>
              <a:t>Borchert</a:t>
            </a:r>
            <a:r>
              <a:rPr lang="en-GB" i="1" dirty="0" smtClean="0"/>
              <a:t> M 2011, and personal notes, 2000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273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/>
          <a:lstStyle/>
          <a:p>
            <a:r>
              <a:rPr lang="en-US" sz="2800" dirty="0" smtClean="0"/>
              <a:t>Cross border Efforts against Ebola,2000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84784"/>
            <a:ext cx="4964360" cy="5257800"/>
          </a:xfrm>
        </p:spPr>
        <p:txBody>
          <a:bodyPr/>
          <a:lstStyle/>
          <a:p>
            <a:r>
              <a:rPr lang="en-US" sz="2400" dirty="0"/>
              <a:t>2001- Ebola </a:t>
            </a:r>
            <a:r>
              <a:rPr lang="en-US" sz="2400" dirty="0" smtClean="0"/>
              <a:t>contact Kenyan relative  </a:t>
            </a:r>
            <a:r>
              <a:rPr lang="en-US" sz="2400" dirty="0"/>
              <a:t>escaped Gulu to </a:t>
            </a:r>
            <a:r>
              <a:rPr lang="en-US" sz="2400" dirty="0" smtClean="0"/>
              <a:t>W Kenya</a:t>
            </a:r>
          </a:p>
          <a:p>
            <a:r>
              <a:rPr lang="en-US" sz="2400" dirty="0" smtClean="0"/>
              <a:t>Three </a:t>
            </a:r>
            <a:r>
              <a:rPr lang="en-US" sz="2400" dirty="0" err="1" smtClean="0"/>
              <a:t>hormes</a:t>
            </a:r>
            <a:r>
              <a:rPr lang="en-US" sz="2400" dirty="0" smtClean="0"/>
              <a:t>: </a:t>
            </a:r>
            <a:r>
              <a:rPr lang="en-US" sz="2400" dirty="0" err="1" smtClean="0"/>
              <a:t>Busia,Malaba</a:t>
            </a:r>
            <a:r>
              <a:rPr lang="en-US" sz="2400" dirty="0" smtClean="0"/>
              <a:t> </a:t>
            </a:r>
            <a:r>
              <a:rPr lang="en-US" sz="2400" dirty="0" err="1" smtClean="0"/>
              <a:t>Bungoma</a:t>
            </a:r>
            <a:endParaRPr lang="en-US" sz="2400" dirty="0" smtClean="0"/>
          </a:p>
          <a:p>
            <a:r>
              <a:rPr lang="en-US" sz="2400" dirty="0" err="1" smtClean="0"/>
              <a:t>Acholi</a:t>
            </a:r>
            <a:r>
              <a:rPr lang="en-US" sz="2400" dirty="0" smtClean="0"/>
              <a:t> diaspora meeting Nairobi drama</a:t>
            </a:r>
          </a:p>
          <a:p>
            <a:r>
              <a:rPr lang="en-US" sz="2400" dirty="0" smtClean="0"/>
              <a:t>Human and commercial traffic slowed</a:t>
            </a:r>
          </a:p>
          <a:p>
            <a:r>
              <a:rPr lang="en-US" sz="2400" dirty="0" smtClean="0"/>
              <a:t>Stigma</a:t>
            </a:r>
          </a:p>
          <a:p>
            <a:endParaRPr lang="en-US" sz="2400" dirty="0"/>
          </a:p>
        </p:txBody>
      </p:sp>
      <p:pic>
        <p:nvPicPr>
          <p:cNvPr id="5" name="Content Placeholder 4" descr="Fig 2">
            <a:hlinkClick r:id="rId2" tgtFrame="&quot;_base&quot;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3"/>
            <a:ext cx="4716016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2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782762"/>
          </a:xfrm>
        </p:spPr>
        <p:txBody>
          <a:bodyPr>
            <a:normAutofit/>
          </a:bodyPr>
          <a:lstStyle/>
          <a:p>
            <a:r>
              <a:rPr lang="en-US" dirty="0" smtClean="0"/>
              <a:t>Drama and rare encounters</a:t>
            </a:r>
            <a:endParaRPr lang="en-GB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724400" cy="382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5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/>
          <a:lstStyle/>
          <a:p>
            <a:r>
              <a:rPr lang="en-US" sz="2800" dirty="0" smtClean="0"/>
              <a:t>Cross border Field simulation against HPAI, </a:t>
            </a:r>
            <a:r>
              <a:rPr lang="en-US" sz="2800" dirty="0" err="1" smtClean="0"/>
              <a:t>Busia</a:t>
            </a:r>
            <a:r>
              <a:rPr lang="en-US" sz="2800" dirty="0" smtClean="0"/>
              <a:t>, 2010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964360" cy="5257800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Tested EPR cross border response </a:t>
            </a:r>
            <a:r>
              <a:rPr lang="en-US" sz="3200" dirty="0" err="1" smtClean="0"/>
              <a:t>agaist</a:t>
            </a:r>
            <a:r>
              <a:rPr lang="en-US" sz="3200" dirty="0" smtClean="0"/>
              <a:t> HPAI –</a:t>
            </a:r>
            <a:r>
              <a:rPr lang="en-US" sz="3200" dirty="0" err="1" smtClean="0"/>
              <a:t>Busia</a:t>
            </a:r>
            <a:endParaRPr lang="en-US" sz="3200" dirty="0" smtClean="0"/>
          </a:p>
          <a:p>
            <a:r>
              <a:rPr lang="en-US" sz="3200" dirty="0" smtClean="0"/>
              <a:t>Synergy possible: </a:t>
            </a:r>
            <a:r>
              <a:rPr lang="en-US" sz="3200" dirty="0" err="1" smtClean="0"/>
              <a:t>multisectoral</a:t>
            </a:r>
            <a:r>
              <a:rPr lang="en-US" sz="3200" dirty="0" smtClean="0"/>
              <a:t> teams and expertise</a:t>
            </a:r>
          </a:p>
          <a:p>
            <a:endParaRPr lang="en-GB" sz="2400" dirty="0"/>
          </a:p>
        </p:txBody>
      </p:sp>
      <p:pic>
        <p:nvPicPr>
          <p:cNvPr id="5" name="Content Placeholder 4" descr="Fig 2">
            <a:hlinkClick r:id="rId2" tgtFrame="&quot;_base&quot;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3"/>
            <a:ext cx="4716016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6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400" dirty="0" smtClean="0">
                <a:solidFill>
                  <a:prstClr val="black"/>
                </a:solidFill>
                <a:effectLst/>
                <a:latin typeface="Calibri"/>
              </a:rPr>
              <a:t>Lessons learnt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47800"/>
            <a:ext cx="8280920" cy="5410200"/>
          </a:xfrm>
        </p:spPr>
        <p:txBody>
          <a:bodyPr/>
          <a:lstStyle/>
          <a:p>
            <a:pPr marL="82550" indent="0">
              <a:buNone/>
            </a:pPr>
            <a:r>
              <a:rPr lang="en-US" dirty="0" smtClean="0"/>
              <a:t> </a:t>
            </a:r>
            <a:r>
              <a:rPr lang="en-US" sz="3600" dirty="0" err="1" smtClean="0"/>
              <a:t>EAIDSnet</a:t>
            </a:r>
            <a:r>
              <a:rPr lang="en-US" sz="3600" dirty="0" smtClean="0"/>
              <a:t> </a:t>
            </a:r>
            <a:r>
              <a:rPr lang="en-US" sz="3600" dirty="0" smtClean="0"/>
              <a:t>regional strategy has potential</a:t>
            </a:r>
          </a:p>
          <a:p>
            <a:r>
              <a:rPr lang="en-US" sz="3600" dirty="0" smtClean="0"/>
              <a:t>One health approach promotes regional synergy teams and expertise </a:t>
            </a:r>
            <a:endParaRPr lang="en-US" sz="3600" dirty="0" smtClean="0"/>
          </a:p>
          <a:p>
            <a:r>
              <a:rPr lang="en-US" sz="3600" dirty="0" smtClean="0"/>
              <a:t>Information sharing- permanent cross border meetings</a:t>
            </a:r>
            <a:endParaRPr lang="en-US" sz="3600" dirty="0" smtClean="0"/>
          </a:p>
          <a:p>
            <a:r>
              <a:rPr lang="en-US" sz="3600" smtClean="0">
                <a:solidFill>
                  <a:prstClr val="black"/>
                </a:solidFill>
                <a:latin typeface="Calibri"/>
              </a:rPr>
              <a:t>Lab </a:t>
            </a:r>
            <a:r>
              <a:rPr lang="en-US" sz="3600" smtClean="0">
                <a:solidFill>
                  <a:prstClr val="black"/>
                </a:solidFill>
                <a:latin typeface="Calibri"/>
              </a:rPr>
              <a:t>capacity - silver lining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Centers of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Excellence </a:t>
            </a:r>
          </a:p>
          <a:p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Inventories</a:t>
            </a:r>
            <a:endParaRPr lang="en-US" sz="36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Empathy</a:t>
            </a:r>
            <a:endParaRPr lang="en-US" sz="3600" dirty="0" smtClean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20E47-645E-42DF-8A87-1079A57A298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5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400" dirty="0">
                <a:solidFill>
                  <a:prstClr val="black"/>
                </a:solidFill>
                <a:effectLst/>
                <a:latin typeface="Calibri"/>
              </a:rPr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47800"/>
            <a:ext cx="8280920" cy="5410200"/>
          </a:xfrm>
        </p:spPr>
        <p:txBody>
          <a:bodyPr/>
          <a:lstStyle/>
          <a:p>
            <a:pPr marL="82550" indent="0">
              <a:buNone/>
            </a:pPr>
            <a:r>
              <a:rPr lang="en-US" dirty="0" smtClean="0"/>
              <a:t> </a:t>
            </a:r>
          </a:p>
          <a:p>
            <a:r>
              <a:rPr lang="en-US" sz="3600" dirty="0" err="1" smtClean="0"/>
              <a:t>EAIDSnet</a:t>
            </a:r>
            <a:r>
              <a:rPr lang="en-US" sz="3600" dirty="0" smtClean="0"/>
              <a:t> regional initiative has potential</a:t>
            </a:r>
          </a:p>
          <a:p>
            <a:pPr marL="82550" indent="0">
              <a:buNone/>
            </a:pPr>
            <a:r>
              <a:rPr lang="en-US" sz="3600" dirty="0" smtClean="0"/>
              <a:t>but needs nurturing and expansion in scope and 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20E47-645E-42DF-8A87-1079A57A298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17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22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Acknowledgement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44196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Members of </a:t>
            </a:r>
            <a:r>
              <a:rPr lang="en-US" dirty="0">
                <a:latin typeface="Arial" charset="0"/>
              </a:rPr>
              <a:t>T</a:t>
            </a:r>
            <a:r>
              <a:rPr lang="en-US" dirty="0" smtClean="0">
                <a:latin typeface="Arial" charset="0"/>
              </a:rPr>
              <a:t>he Ebola </a:t>
            </a:r>
            <a:r>
              <a:rPr lang="en-US" dirty="0">
                <a:latin typeface="Arial" charset="0"/>
              </a:rPr>
              <a:t>T</a:t>
            </a:r>
            <a:r>
              <a:rPr lang="en-US" dirty="0" smtClean="0">
                <a:latin typeface="Arial" charset="0"/>
              </a:rPr>
              <a:t>ask Force, </a:t>
            </a:r>
            <a:r>
              <a:rPr lang="en-US" dirty="0">
                <a:latin typeface="Arial" charset="0"/>
              </a:rPr>
              <a:t>U</a:t>
            </a:r>
            <a:r>
              <a:rPr lang="en-US" dirty="0" smtClean="0">
                <a:latin typeface="Arial" charset="0"/>
              </a:rPr>
              <a:t>ganda </a:t>
            </a:r>
          </a:p>
          <a:p>
            <a:r>
              <a:rPr lang="en-US" dirty="0" smtClean="0">
                <a:latin typeface="Arial" charset="0"/>
              </a:rPr>
              <a:t>Government and the people of Uganda and EAC partners</a:t>
            </a:r>
          </a:p>
          <a:p>
            <a:r>
              <a:rPr lang="en-US" dirty="0" smtClean="0">
                <a:latin typeface="Arial" charset="0"/>
              </a:rPr>
              <a:t>EAC Partner States- bilateral and international</a:t>
            </a:r>
          </a:p>
          <a:p>
            <a:r>
              <a:rPr lang="en-US" dirty="0" smtClean="0">
                <a:latin typeface="Arial" charset="0"/>
              </a:rPr>
              <a:t>Ministry of Health, Uganda</a:t>
            </a:r>
          </a:p>
          <a:p>
            <a:r>
              <a:rPr lang="en-US" dirty="0" smtClean="0">
                <a:latin typeface="Arial" charset="0"/>
              </a:rPr>
              <a:t>Ministry Health, EAC Partner States</a:t>
            </a:r>
          </a:p>
          <a:p>
            <a:r>
              <a:rPr lang="en-US" dirty="0" smtClean="0">
                <a:latin typeface="Arial" charset="0"/>
              </a:rPr>
              <a:t>Ministries  of Agriculture  and </a:t>
            </a:r>
            <a:r>
              <a:rPr lang="en-US" dirty="0">
                <a:latin typeface="Arial" charset="0"/>
              </a:rPr>
              <a:t>Veterinary </a:t>
            </a:r>
            <a:r>
              <a:rPr lang="en-US" dirty="0" smtClean="0">
                <a:latin typeface="Arial" charset="0"/>
              </a:rPr>
              <a:t>services, Partner </a:t>
            </a:r>
            <a:r>
              <a:rPr lang="en-US" dirty="0">
                <a:latin typeface="Arial" charset="0"/>
              </a:rPr>
              <a:t>States</a:t>
            </a: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Ministry of EAC Affairs</a:t>
            </a:r>
          </a:p>
          <a:p>
            <a:r>
              <a:rPr lang="en-US" dirty="0" smtClean="0">
                <a:latin typeface="Arial" charset="0"/>
              </a:rPr>
              <a:t>Health </a:t>
            </a:r>
            <a:r>
              <a:rPr lang="en-US" dirty="0">
                <a:latin typeface="Arial" charset="0"/>
              </a:rPr>
              <a:t>care </a:t>
            </a:r>
            <a:r>
              <a:rPr lang="en-US" dirty="0" smtClean="0">
                <a:latin typeface="Arial" charset="0"/>
              </a:rPr>
              <a:t>workers </a:t>
            </a:r>
          </a:p>
          <a:p>
            <a:r>
              <a:rPr lang="en-US" dirty="0" smtClean="0">
                <a:latin typeface="Arial" charset="0"/>
              </a:rPr>
              <a:t>Colleagues &amp; friends who died in the line of duty</a:t>
            </a:r>
          </a:p>
          <a:p>
            <a:pPr marL="0" indent="0"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1FCD2042-2C4A-492E-9FC4-E1F69F0F6826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18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57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20E47-645E-42DF-8A87-1079A57A298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19</a:t>
            </a:fld>
            <a:endParaRPr lang="en-GB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r>
              <a:rPr lang="en-US" dirty="0" smtClean="0"/>
              <a:t>EAC regional initiatives for Disease control </a:t>
            </a:r>
          </a:p>
          <a:p>
            <a:r>
              <a:rPr lang="en-US" dirty="0" smtClean="0"/>
              <a:t>Regional encounters with Ebola and HPIA</a:t>
            </a:r>
          </a:p>
          <a:p>
            <a:r>
              <a:rPr lang="en-US" dirty="0" smtClean="0"/>
              <a:t>Lessons learnt</a:t>
            </a:r>
          </a:p>
          <a:p>
            <a:r>
              <a:rPr lang="en-US" dirty="0" smtClean="0"/>
              <a:t>Conclusion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74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19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19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95573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85053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5242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scenarios and outcomes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2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0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Emerging and remerging infections and threats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987430"/>
              </p:ext>
            </p:extLst>
          </p:nvPr>
        </p:nvGraphicFramePr>
        <p:xfrm>
          <a:off x="182836" y="1124744"/>
          <a:ext cx="8964490" cy="560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632"/>
                <a:gridCol w="1346632"/>
                <a:gridCol w="1346632"/>
                <a:gridCol w="1346632"/>
                <a:gridCol w="1378900"/>
                <a:gridCol w="2199062"/>
              </a:tblGrid>
              <a:tr h="605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Disease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Cases /deaths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Locality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 </a:t>
                      </a:r>
                      <a:endParaRPr lang="en-GB" dirty="0"/>
                    </a:p>
                  </a:txBody>
                  <a:tcPr/>
                </a:tc>
              </a:tr>
              <a:tr h="826041">
                <a:tc>
                  <a:txBody>
                    <a:bodyPr/>
                    <a:lstStyle/>
                    <a:p>
                      <a:r>
                        <a:rPr lang="en-US" i="1" dirty="0" smtClean="0"/>
                        <a:t>Ebola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2000-12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Uganda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&gt;500/300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Gulu</a:t>
                      </a:r>
                    </a:p>
                    <a:p>
                      <a:r>
                        <a:rPr lang="en-US" dirty="0" smtClean="0"/>
                        <a:t>Luwero</a:t>
                      </a:r>
                    </a:p>
                    <a:p>
                      <a:r>
                        <a:rPr lang="en-US" dirty="0" smtClean="0"/>
                        <a:t>Bundibugyo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Sudan </a:t>
                      </a:r>
                      <a:r>
                        <a:rPr lang="en-US" i="1" dirty="0" err="1" smtClean="0"/>
                        <a:t>ebolavirus</a:t>
                      </a:r>
                      <a:endParaRPr lang="en-US" i="1" dirty="0" smtClean="0"/>
                    </a:p>
                    <a:p>
                      <a:r>
                        <a:rPr lang="en-US" i="1" dirty="0" smtClean="0"/>
                        <a:t>Zaire </a:t>
                      </a:r>
                      <a:r>
                        <a:rPr lang="en-US" i="1" dirty="0" err="1" smtClean="0"/>
                        <a:t>ebolavirus</a:t>
                      </a:r>
                      <a:endParaRPr lang="en-US" i="1" dirty="0" smtClean="0"/>
                    </a:p>
                    <a:p>
                      <a:r>
                        <a:rPr lang="en-US" i="1" dirty="0" smtClean="0"/>
                        <a:t>Bundibugyo </a:t>
                      </a:r>
                      <a:r>
                        <a:rPr lang="en-US" i="1" dirty="0" err="1" smtClean="0"/>
                        <a:t>ebolavirus</a:t>
                      </a:r>
                      <a:endParaRPr lang="en-GB" i="1" dirty="0"/>
                    </a:p>
                  </a:txBody>
                  <a:tcPr/>
                </a:tc>
              </a:tr>
              <a:tr h="568899">
                <a:tc>
                  <a:txBody>
                    <a:bodyPr/>
                    <a:lstStyle/>
                    <a:p>
                      <a:r>
                        <a:rPr lang="en-US" i="1" dirty="0" smtClean="0"/>
                        <a:t>Marburg 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Uganda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&gt;50/40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Kamwenge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26041">
                <a:tc>
                  <a:txBody>
                    <a:bodyPr/>
                    <a:lstStyle/>
                    <a:p>
                      <a:r>
                        <a:rPr lang="en-US" i="1" dirty="0" smtClean="0"/>
                        <a:t>HPAI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</a:p>
                    <a:p>
                      <a:r>
                        <a:rPr lang="en-US" dirty="0" smtClean="0"/>
                        <a:t>2010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Uganda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 </a:t>
                      </a:r>
                    </a:p>
                    <a:p>
                      <a:r>
                        <a:rPr lang="en-US" dirty="0" smtClean="0"/>
                        <a:t>North</a:t>
                      </a:r>
                    </a:p>
                    <a:p>
                      <a:r>
                        <a:rPr lang="en-US" dirty="0" smtClean="0"/>
                        <a:t>East</a:t>
                      </a:r>
                      <a:r>
                        <a:rPr lang="en-US" baseline="0" dirty="0" smtClean="0"/>
                        <a:t> and South </a:t>
                      </a:r>
                    </a:p>
                    <a:p>
                      <a:r>
                        <a:rPr lang="en-US" baseline="0" dirty="0" smtClean="0"/>
                        <a:t>2017: new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Outbreak</a:t>
                      </a:r>
                      <a:r>
                        <a:rPr lang="en-US" baseline="0" dirty="0" smtClean="0"/>
                        <a:t> 1977; transmission migratory birds and poultry ; CFR 60%</a:t>
                      </a:r>
                    </a:p>
                    <a:p>
                      <a:r>
                        <a:rPr lang="en-US" baseline="0" dirty="0" smtClean="0"/>
                        <a:t>-2017 new outbreak</a:t>
                      </a:r>
                      <a:endParaRPr lang="en-GB" dirty="0"/>
                    </a:p>
                  </a:txBody>
                  <a:tcPr/>
                </a:tc>
              </a:tr>
              <a:tr h="1073853">
                <a:tc>
                  <a:txBody>
                    <a:bodyPr/>
                    <a:lstStyle/>
                    <a:p>
                      <a:r>
                        <a:rPr lang="en-US" dirty="0" smtClean="0"/>
                        <a:t>Wild Polio virus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</a:p>
                    <a:p>
                      <a:r>
                        <a:rPr lang="en-US" dirty="0" smtClean="0"/>
                        <a:t>2009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Kenya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16/1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 , </a:t>
                      </a:r>
                      <a:r>
                        <a:rPr lang="en-US" dirty="0" err="1" smtClean="0"/>
                        <a:t>Garisa</a:t>
                      </a:r>
                      <a:r>
                        <a:rPr lang="en-US" dirty="0" smtClean="0"/>
                        <a:t>, imported; Turkana;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Genetically linked to strains 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Uganda</a:t>
                      </a:r>
                      <a:endParaRPr lang="en-GB" dirty="0"/>
                    </a:p>
                  </a:txBody>
                  <a:tcPr/>
                </a:tc>
              </a:tr>
              <a:tr h="578229">
                <a:tc>
                  <a:txBody>
                    <a:bodyPr/>
                    <a:lstStyle/>
                    <a:p>
                      <a:r>
                        <a:rPr lang="en-US" dirty="0" smtClean="0"/>
                        <a:t>Malaria; </a:t>
                      </a:r>
                    </a:p>
                    <a:p>
                      <a:r>
                        <a:rPr lang="en-US" dirty="0" smtClean="0"/>
                        <a:t>HIV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Re-emerging outbreaks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5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 regional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0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HPAI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1977- identified in Hong Kong- Pandemic </a:t>
            </a:r>
          </a:p>
          <a:p>
            <a:r>
              <a:rPr lang="en-US" dirty="0" smtClean="0"/>
              <a:t>Transmission poultry  and migratory birds</a:t>
            </a:r>
          </a:p>
          <a:p>
            <a:r>
              <a:rPr lang="en-US" dirty="0" smtClean="0"/>
              <a:t>Africa –Egypt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-Uganda, South Sudan : over 200 cases</a:t>
            </a:r>
          </a:p>
          <a:p>
            <a:r>
              <a:rPr lang="en-US" dirty="0" smtClean="0"/>
              <a:t>Case fatality - &gt;60%</a:t>
            </a:r>
          </a:p>
          <a:p>
            <a:r>
              <a:rPr lang="en-US" dirty="0" smtClean="0"/>
              <a:t>2007- Field simulation in </a:t>
            </a:r>
            <a:r>
              <a:rPr lang="en-US" dirty="0" err="1" smtClean="0"/>
              <a:t>Busia</a:t>
            </a:r>
            <a:r>
              <a:rPr lang="en-US" dirty="0" smtClean="0"/>
              <a:t> border</a:t>
            </a:r>
          </a:p>
          <a:p>
            <a:r>
              <a:rPr lang="en-US" dirty="0" smtClean="0"/>
              <a:t>2017 </a:t>
            </a:r>
            <a:r>
              <a:rPr lang="en-US" dirty="0"/>
              <a:t>Uganda – new cases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11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dirty="0" err="1" smtClean="0"/>
              <a:t>EAIDSNet</a:t>
            </a:r>
            <a:r>
              <a:rPr lang="en-US" dirty="0" smtClean="0"/>
              <a:t>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7745"/>
            <a:ext cx="9144000" cy="59046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Formed in 2001 to support partner states to respond  shared public health threats</a:t>
            </a:r>
          </a:p>
          <a:p>
            <a:pPr lvl="0">
              <a:buFont typeface="Wingdings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Recognition of  fragmented disease strategies and weak lab capacity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Zoonosis</a:t>
            </a:r>
          </a:p>
          <a:p>
            <a:r>
              <a:rPr lang="en-US" dirty="0" smtClean="0"/>
              <a:t>Build cross border capacity for IDS and  control </a:t>
            </a:r>
          </a:p>
          <a:p>
            <a:r>
              <a:rPr lang="en-US" dirty="0" smtClean="0"/>
              <a:t>Improve quality data  and </a:t>
            </a:r>
            <a:r>
              <a:rPr lang="en-US" dirty="0" err="1" smtClean="0"/>
              <a:t>harmonise</a:t>
            </a:r>
            <a:r>
              <a:rPr lang="en-US" dirty="0" smtClean="0"/>
              <a:t> IDS</a:t>
            </a:r>
          </a:p>
          <a:p>
            <a:r>
              <a:rPr lang="en-US" dirty="0" smtClean="0"/>
              <a:t>Strengthen sharing of information and data</a:t>
            </a:r>
          </a:p>
          <a:p>
            <a:r>
              <a:rPr lang="en-US" dirty="0" smtClean="0"/>
              <a:t>Share capacity and expertise </a:t>
            </a:r>
          </a:p>
          <a:p>
            <a:r>
              <a:rPr lang="en-US" dirty="0" smtClean="0"/>
              <a:t>Constant exchange expertise </a:t>
            </a:r>
            <a:r>
              <a:rPr lang="en-US" dirty="0" err="1" smtClean="0"/>
              <a:t>andbest</a:t>
            </a:r>
            <a:r>
              <a:rPr lang="en-US" dirty="0" smtClean="0"/>
              <a:t> practices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736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US" dirty="0" err="1" smtClean="0"/>
              <a:t>EAIDSNet</a:t>
            </a:r>
            <a:r>
              <a:rPr lang="en-US" dirty="0" smtClean="0"/>
              <a:t> initiatives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16" y="836712"/>
            <a:ext cx="8856984" cy="6984776"/>
          </a:xfrm>
        </p:spPr>
        <p:txBody>
          <a:bodyPr/>
          <a:lstStyle/>
          <a:p>
            <a:r>
              <a:rPr lang="en-US" sz="2800" dirty="0" smtClean="0"/>
              <a:t> 2008: EAC implemented </a:t>
            </a:r>
            <a:r>
              <a:rPr lang="en-US" sz="2800" i="1" dirty="0" smtClean="0"/>
              <a:t>“Regional Project to strengthen cross border Dis Prevention” (H &amp;A)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2014 Ministerial and stakeholder </a:t>
            </a:r>
            <a:r>
              <a:rPr lang="en-US" sz="2800" dirty="0" err="1" smtClean="0"/>
              <a:t>multisectoral</a:t>
            </a:r>
            <a:r>
              <a:rPr lang="en-US" sz="2800" dirty="0" smtClean="0"/>
              <a:t> conference endorsed </a:t>
            </a:r>
            <a:r>
              <a:rPr lang="en-US" sz="2800" i="1" dirty="0" smtClean="0"/>
              <a:t>“Reg. EPR Strategy for EVD</a:t>
            </a:r>
            <a:r>
              <a:rPr lang="en-US" sz="2800" dirty="0" smtClean="0"/>
              <a:t>”;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Strengthened cross border institutions/collaboration    through ONE HEALTH approach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Joint outbreak investigation and management-</a:t>
            </a:r>
            <a:r>
              <a:rPr lang="en-US" sz="2800" dirty="0"/>
              <a:t>cross border </a:t>
            </a:r>
            <a:r>
              <a:rPr lang="en-US" sz="2800" dirty="0" smtClean="0"/>
              <a:t>communities- more vulnerable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Advice - Regulation of human and commercial traffic</a:t>
            </a:r>
          </a:p>
          <a:p>
            <a:r>
              <a:rPr lang="en-US" sz="2800" dirty="0" smtClean="0"/>
              <a:t>Web portal- linking Human and Animal health</a:t>
            </a:r>
          </a:p>
          <a:p>
            <a:r>
              <a:rPr lang="en-US" dirty="0" smtClean="0"/>
              <a:t>EAPHL network (recent)</a:t>
            </a:r>
          </a:p>
          <a:p>
            <a:r>
              <a:rPr lang="en-US" dirty="0" smtClean="0"/>
              <a:t>Field training- simulation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Busia</a:t>
            </a:r>
            <a:r>
              <a:rPr lang="en-US" dirty="0" smtClean="0"/>
              <a:t> border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46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562" y="0"/>
            <a:ext cx="7772400" cy="533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National Response: </a:t>
            </a:r>
            <a:r>
              <a:rPr lang="en-US" sz="2800" b="1" dirty="0"/>
              <a:t>E</a:t>
            </a:r>
            <a:r>
              <a:rPr lang="en-US" sz="2800" b="1" dirty="0" smtClean="0"/>
              <a:t>bola task force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8991600" cy="5638800"/>
          </a:xfrm>
          <a:noFill/>
          <a:ln>
            <a:solidFill>
              <a:schemeClr val="tx1"/>
            </a:solidFill>
            <a:prstDash val="dashDot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31666" y="4495800"/>
            <a:ext cx="2131254" cy="6858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4. Laboratory</a:t>
            </a:r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7034" y="4838700"/>
            <a:ext cx="1371600" cy="4953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Community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7118252" y="5335462"/>
            <a:ext cx="1371600" cy="56915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Packaging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318909" y="5301176"/>
            <a:ext cx="1616024" cy="56915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Diagnosis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48836" y="5430129"/>
            <a:ext cx="1856364" cy="5691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Health staff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7034" y="5467347"/>
            <a:ext cx="1371600" cy="4372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Relatives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34933" y="6212642"/>
            <a:ext cx="2209067" cy="480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INTERVENTION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31420" y="6239891"/>
            <a:ext cx="1856130" cy="48006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Authorities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0" y="6299687"/>
            <a:ext cx="1608691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Media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22321" y="1396805"/>
            <a:ext cx="5312612" cy="6605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Environment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338" y="2821745"/>
            <a:ext cx="1371600" cy="4953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Forecasting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27630" y="2230609"/>
            <a:ext cx="1371600" cy="495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Patients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18252" y="4708281"/>
            <a:ext cx="1371600" cy="4953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Clinical lab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47559" y="2846656"/>
            <a:ext cx="1371600" cy="495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Dead/burial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6683" y="2233246"/>
            <a:ext cx="1371600" cy="4953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Surveillance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89581" y="2202180"/>
            <a:ext cx="2205111" cy="4953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Investigation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65554" y="4495800"/>
            <a:ext cx="2249073" cy="8030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3.Education</a:t>
            </a:r>
            <a:r>
              <a:rPr lang="en-US" sz="20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65554" y="2821745"/>
            <a:ext cx="2209800" cy="9214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1: Epidemiology</a:t>
            </a:r>
          </a:p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92393" y="2846656"/>
            <a:ext cx="2262112" cy="9214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2. Isolation/care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844705" y="2202180"/>
            <a:ext cx="2209800" cy="495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Contact</a:t>
            </a:r>
            <a:r>
              <a:rPr lang="en-US" dirty="0">
                <a:solidFill>
                  <a:prstClr val="white"/>
                </a:solidFill>
              </a:rPr>
              <a:t>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32559" y="3460361"/>
            <a:ext cx="3306493" cy="1378340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Leadership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Coordination </a:t>
            </a:r>
            <a:r>
              <a:rPr lang="en-US" sz="2400" b="1" dirty="0">
                <a:solidFill>
                  <a:prstClr val="white"/>
                </a:solidFill>
              </a:rPr>
              <a:t>&amp; Logistics 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Task force 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907704" y="689903"/>
            <a:ext cx="5239855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</a:rPr>
              <a:t>What and Where </a:t>
            </a:r>
            <a:r>
              <a:rPr lang="en-US" sz="3200" b="1" dirty="0">
                <a:solidFill>
                  <a:prstClr val="white"/>
                </a:solidFill>
              </a:rPr>
              <a:t>do you fit?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492385" y="6479920"/>
            <a:ext cx="442548" cy="360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0"/>
          </p:cNvCxnSpPr>
          <p:nvPr/>
        </p:nvCxnSpPr>
        <p:spPr>
          <a:xfrm flipV="1">
            <a:off x="4285806" y="2057400"/>
            <a:ext cx="0" cy="1402961"/>
          </a:xfrm>
          <a:prstGeom prst="straightConnector1">
            <a:avLst/>
          </a:prstGeom>
          <a:ln w="28575">
            <a:solidFill>
              <a:schemeClr val="tx1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581400" y="4838700"/>
            <a:ext cx="0" cy="1411746"/>
          </a:xfrm>
          <a:prstGeom prst="straightConnector1">
            <a:avLst/>
          </a:prstGeom>
          <a:ln w="38100"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050302" y="4838700"/>
            <a:ext cx="0" cy="1411746"/>
          </a:xfrm>
          <a:prstGeom prst="straightConnector1">
            <a:avLst/>
          </a:prstGeom>
          <a:ln w="38100"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4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en-US" sz="3600" dirty="0" smtClean="0"/>
              <a:t>Community  health workers/mobilisers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46" y="764704"/>
            <a:ext cx="4829091" cy="315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19" y="660513"/>
            <a:ext cx="3883877" cy="291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90" y="3467864"/>
            <a:ext cx="4268661" cy="320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0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5504</TotalTime>
  <Words>710</Words>
  <Application>Microsoft Office PowerPoint</Application>
  <PresentationFormat>On-screen Show (4:3)</PresentationFormat>
  <Paragraphs>183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Office Theme</vt:lpstr>
      <vt:lpstr>1_Default Design</vt:lpstr>
      <vt:lpstr>1_Office Theme</vt:lpstr>
      <vt:lpstr>21_Office Theme</vt:lpstr>
      <vt:lpstr>Quadrant</vt:lpstr>
      <vt:lpstr>Solstice</vt:lpstr>
      <vt:lpstr>5_Office Theme</vt:lpstr>
      <vt:lpstr>6_Office Theme</vt:lpstr>
      <vt:lpstr>Actions taken and responsibilities  of the EAC during the Ebola and the HPAI outbreaks</vt:lpstr>
      <vt:lpstr>Presentation outline </vt:lpstr>
      <vt:lpstr>Emerging and remerging infections and threats </vt:lpstr>
      <vt:lpstr>EAC regional response</vt:lpstr>
      <vt:lpstr>HPAI experience</vt:lpstr>
      <vt:lpstr>EAIDSNet objectives</vt:lpstr>
      <vt:lpstr>EAIDSNet initiatives</vt:lpstr>
      <vt:lpstr>National Response: Ebola task force</vt:lpstr>
      <vt:lpstr>Community  health workers/mobilisers</vt:lpstr>
      <vt:lpstr>Tools for community mobilisation</vt:lpstr>
      <vt:lpstr>Regional encounters</vt:lpstr>
      <vt:lpstr>Kenya Community targeted   in Masindi district, Uganda, 2000</vt:lpstr>
      <vt:lpstr>Cross border Efforts against Ebola,2000</vt:lpstr>
      <vt:lpstr>Drama and rare encounters</vt:lpstr>
      <vt:lpstr>Cross border Field simulation against HPAI, Busia, 2010</vt:lpstr>
      <vt:lpstr> Lessons learnt</vt:lpstr>
      <vt:lpstr> CONCLUSION</vt:lpstr>
      <vt:lpstr>Acknowledgement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scenarios and outcomes</vt:lpstr>
      <vt:lpstr>PowerPoint Presentation</vt:lpstr>
      <vt:lpstr>PowerPoint Presentation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Ebola: early action early winner</dc:title>
  <dc:creator>Sam Okware</dc:creator>
  <cp:lastModifiedBy>Dr. Brenda Okware</cp:lastModifiedBy>
  <cp:revision>408</cp:revision>
  <cp:lastPrinted>2015-07-11T22:23:27Z</cp:lastPrinted>
  <dcterms:created xsi:type="dcterms:W3CDTF">2015-01-26T11:43:00Z</dcterms:created>
  <dcterms:modified xsi:type="dcterms:W3CDTF">2017-03-31T04:57:12Z</dcterms:modified>
</cp:coreProperties>
</file>