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7" r:id="rId3"/>
    <p:sldId id="257" r:id="rId4"/>
    <p:sldId id="269" r:id="rId5"/>
    <p:sldId id="272" r:id="rId6"/>
    <p:sldId id="270" r:id="rId7"/>
    <p:sldId id="258" r:id="rId8"/>
    <p:sldId id="271" r:id="rId9"/>
    <p:sldId id="259" r:id="rId10"/>
    <p:sldId id="260" r:id="rId11"/>
    <p:sldId id="268" r:id="rId12"/>
    <p:sldId id="261" r:id="rId13"/>
    <p:sldId id="262" r:id="rId14"/>
    <p:sldId id="263" r:id="rId15"/>
    <p:sldId id="264" r:id="rId16"/>
    <p:sldId id="274" r:id="rId17"/>
    <p:sldId id="265" r:id="rId18"/>
    <p:sldId id="275" r:id="rId19"/>
    <p:sldId id="266" r:id="rId20"/>
    <p:sldId id="273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uth%20Nduati\Documents\KNH-MOU\Rationalization%20of%20students%20(Draft)\GRADUATES%20FROM%20SCHOOL%20OF%20MEDICIN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Sheet2!$A$16</c:f>
              <c:strCache>
                <c:ptCount val="1"/>
                <c:pt idx="0">
                  <c:v> MBCHB </c:v>
                </c:pt>
              </c:strCache>
            </c:strRef>
          </c:tx>
          <c:invertIfNegative val="0"/>
          <c:cat>
            <c:numRef>
              <c:f>Sheet2!$B$15:$S$15</c:f>
              <c:numCache>
                <c:formatCode>General</c:formatCode>
                <c:ptCount val="18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</c:numCache>
            </c:numRef>
          </c:cat>
          <c:val>
            <c:numRef>
              <c:f>Sheet2!$B$16:$S$16</c:f>
              <c:numCache>
                <c:formatCode>General</c:formatCode>
                <c:ptCount val="18"/>
                <c:pt idx="0">
                  <c:v>143</c:v>
                </c:pt>
                <c:pt idx="1">
                  <c:v>96</c:v>
                </c:pt>
                <c:pt idx="2">
                  <c:v>91</c:v>
                </c:pt>
                <c:pt idx="3">
                  <c:v>96</c:v>
                </c:pt>
                <c:pt idx="4">
                  <c:v>93</c:v>
                </c:pt>
                <c:pt idx="5">
                  <c:v>96</c:v>
                </c:pt>
                <c:pt idx="6">
                  <c:v>83</c:v>
                </c:pt>
                <c:pt idx="7">
                  <c:v>90</c:v>
                </c:pt>
                <c:pt idx="8">
                  <c:v>0</c:v>
                </c:pt>
                <c:pt idx="9">
                  <c:v>223</c:v>
                </c:pt>
                <c:pt idx="10">
                  <c:v>172</c:v>
                </c:pt>
                <c:pt idx="11">
                  <c:v>230</c:v>
                </c:pt>
                <c:pt idx="12">
                  <c:v>332</c:v>
                </c:pt>
                <c:pt idx="13">
                  <c:v>277</c:v>
                </c:pt>
                <c:pt idx="14">
                  <c:v>274</c:v>
                </c:pt>
                <c:pt idx="15">
                  <c:v>266</c:v>
                </c:pt>
                <c:pt idx="16">
                  <c:v>282</c:v>
                </c:pt>
                <c:pt idx="17">
                  <c:v>229</c:v>
                </c:pt>
              </c:numCache>
            </c:numRef>
          </c:val>
        </c:ser>
        <c:ser>
          <c:idx val="2"/>
          <c:order val="1"/>
          <c:tx>
            <c:strRef>
              <c:f>Sheet2!$A$17</c:f>
              <c:strCache>
                <c:ptCount val="1"/>
                <c:pt idx="0">
                  <c:v>BPHARM</c:v>
                </c:pt>
              </c:strCache>
            </c:strRef>
          </c:tx>
          <c:invertIfNegative val="0"/>
          <c:cat>
            <c:numRef>
              <c:f>Sheet2!$B$15:$S$15</c:f>
              <c:numCache>
                <c:formatCode>General</c:formatCode>
                <c:ptCount val="18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</c:numCache>
            </c:numRef>
          </c:cat>
          <c:val>
            <c:numRef>
              <c:f>Sheet2!$B$17:$S$17</c:f>
              <c:numCache>
                <c:formatCode>General</c:formatCode>
                <c:ptCount val="18"/>
                <c:pt idx="0">
                  <c:v>37</c:v>
                </c:pt>
                <c:pt idx="1">
                  <c:v>30</c:v>
                </c:pt>
                <c:pt idx="2">
                  <c:v>26</c:v>
                </c:pt>
                <c:pt idx="3">
                  <c:v>20</c:v>
                </c:pt>
                <c:pt idx="4">
                  <c:v>28</c:v>
                </c:pt>
                <c:pt idx="5">
                  <c:v>25</c:v>
                </c:pt>
                <c:pt idx="6">
                  <c:v>19</c:v>
                </c:pt>
                <c:pt idx="7">
                  <c:v>64</c:v>
                </c:pt>
                <c:pt idx="8">
                  <c:v>54</c:v>
                </c:pt>
                <c:pt idx="9">
                  <c:v>53</c:v>
                </c:pt>
                <c:pt idx="10">
                  <c:v>51</c:v>
                </c:pt>
                <c:pt idx="11">
                  <c:v>56</c:v>
                </c:pt>
                <c:pt idx="12">
                  <c:v>79</c:v>
                </c:pt>
                <c:pt idx="13">
                  <c:v>72</c:v>
                </c:pt>
                <c:pt idx="14">
                  <c:v>61</c:v>
                </c:pt>
                <c:pt idx="15">
                  <c:v>61</c:v>
                </c:pt>
                <c:pt idx="16">
                  <c:v>70</c:v>
                </c:pt>
                <c:pt idx="17">
                  <c:v>0</c:v>
                </c:pt>
              </c:numCache>
            </c:numRef>
          </c:val>
        </c:ser>
        <c:ser>
          <c:idx val="3"/>
          <c:order val="2"/>
          <c:tx>
            <c:strRef>
              <c:f>Sheet2!$A$18</c:f>
              <c:strCache>
                <c:ptCount val="1"/>
                <c:pt idx="0">
                  <c:v>BDS</c:v>
                </c:pt>
              </c:strCache>
            </c:strRef>
          </c:tx>
          <c:invertIfNegative val="0"/>
          <c:cat>
            <c:numRef>
              <c:f>Sheet2!$B$15:$S$15</c:f>
              <c:numCache>
                <c:formatCode>General</c:formatCode>
                <c:ptCount val="18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</c:numCache>
            </c:numRef>
          </c:cat>
          <c:val>
            <c:numRef>
              <c:f>Sheet2!$B$18:$S$18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36</c:v>
                </c:pt>
                <c:pt idx="10">
                  <c:v>36</c:v>
                </c:pt>
                <c:pt idx="11">
                  <c:v>33</c:v>
                </c:pt>
                <c:pt idx="12">
                  <c:v>36</c:v>
                </c:pt>
                <c:pt idx="13">
                  <c:v>30</c:v>
                </c:pt>
                <c:pt idx="14">
                  <c:v>26</c:v>
                </c:pt>
                <c:pt idx="15">
                  <c:v>32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ser>
          <c:idx val="4"/>
          <c:order val="3"/>
          <c:tx>
            <c:strRef>
              <c:f>Sheet2!$A$19</c:f>
              <c:strCache>
                <c:ptCount val="1"/>
                <c:pt idx="0">
                  <c:v>MMED</c:v>
                </c:pt>
              </c:strCache>
            </c:strRef>
          </c:tx>
          <c:invertIfNegative val="0"/>
          <c:cat>
            <c:numRef>
              <c:f>Sheet2!$B$15:$S$15</c:f>
              <c:numCache>
                <c:formatCode>General</c:formatCode>
                <c:ptCount val="18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</c:numCache>
            </c:numRef>
          </c:cat>
          <c:val>
            <c:numRef>
              <c:f>Sheet2!$B$19:$S$19</c:f>
              <c:numCache>
                <c:formatCode>General</c:formatCode>
                <c:ptCount val="18"/>
                <c:pt idx="0">
                  <c:v>71</c:v>
                </c:pt>
                <c:pt idx="1">
                  <c:v>47</c:v>
                </c:pt>
                <c:pt idx="2">
                  <c:v>37</c:v>
                </c:pt>
                <c:pt idx="3">
                  <c:v>38</c:v>
                </c:pt>
                <c:pt idx="4">
                  <c:v>53</c:v>
                </c:pt>
                <c:pt idx="5">
                  <c:v>62</c:v>
                </c:pt>
                <c:pt idx="6">
                  <c:v>49</c:v>
                </c:pt>
                <c:pt idx="7">
                  <c:v>58</c:v>
                </c:pt>
                <c:pt idx="8">
                  <c:v>0</c:v>
                </c:pt>
                <c:pt idx="9">
                  <c:v>88</c:v>
                </c:pt>
                <c:pt idx="10">
                  <c:v>53</c:v>
                </c:pt>
                <c:pt idx="11">
                  <c:v>82</c:v>
                </c:pt>
                <c:pt idx="12">
                  <c:v>103</c:v>
                </c:pt>
                <c:pt idx="13">
                  <c:v>89</c:v>
                </c:pt>
                <c:pt idx="14">
                  <c:v>112</c:v>
                </c:pt>
                <c:pt idx="15">
                  <c:v>98</c:v>
                </c:pt>
                <c:pt idx="16">
                  <c:v>73</c:v>
                </c:pt>
                <c:pt idx="17">
                  <c:v>119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603776"/>
        <c:axId val="98605312"/>
      </c:barChart>
      <c:catAx>
        <c:axId val="98603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8605312"/>
        <c:crosses val="autoZero"/>
        <c:auto val="0"/>
        <c:lblAlgn val="ctr"/>
        <c:lblOffset val="100"/>
        <c:noMultiLvlLbl val="0"/>
      </c:catAx>
      <c:valAx>
        <c:axId val="98605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8603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975986464466913"/>
          <c:y val="0.38214992572841699"/>
          <c:w val="0.14142167074028811"/>
          <c:h val="0.2400549458839278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CLINICAL </a:t>
            </a:r>
            <a:r>
              <a:rPr lang="en-US" sz="2400" dirty="0" smtClean="0"/>
              <a:t>FACULTY  AT SCHOOL OF MEDICINE</a:t>
            </a:r>
            <a:endParaRPr lang="en-US" sz="2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Faculty 1997-2000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Sheet2!$A$2:$A$15</c:f>
              <c:strCache>
                <c:ptCount val="14"/>
                <c:pt idx="0">
                  <c:v>DIAGNOSTIC RADIOLOGY</c:v>
                </c:pt>
                <c:pt idx="1">
                  <c:v>PATHOLOGY</c:v>
                </c:pt>
                <c:pt idx="2">
                  <c:v>HAEMATOLOGY AND BLOOD TRANSFUSION</c:v>
                </c:pt>
                <c:pt idx="3">
                  <c:v>MICROBIOLOGY</c:v>
                </c:pt>
                <c:pt idx="4">
                  <c:v>MEDICINE</c:v>
                </c:pt>
                <c:pt idx="5">
                  <c:v>CLINICAL PHARMACOLOGY</c:v>
                </c:pt>
                <c:pt idx="6">
                  <c:v>OBS- &amp;GYN (FACULTY)</c:v>
                </c:pt>
                <c:pt idx="7">
                  <c:v>OBS-GYN (HONORARY)</c:v>
                </c:pt>
                <c:pt idx="8">
                  <c:v>OPTHALMOLOGY</c:v>
                </c:pt>
                <c:pt idx="9">
                  <c:v>ORTHOPEDICS</c:v>
                </c:pt>
                <c:pt idx="10">
                  <c:v>PAEDIATRICS (FACULTY)</c:v>
                </c:pt>
                <c:pt idx="11">
                  <c:v>PAEDIATRICS (HONORARY)</c:v>
                </c:pt>
                <c:pt idx="12">
                  <c:v>PSYCHIATRY</c:v>
                </c:pt>
                <c:pt idx="13">
                  <c:v>SURGERY</c:v>
                </c:pt>
              </c:strCache>
            </c:strRef>
          </c:cat>
          <c:val>
            <c:numRef>
              <c:f>Sheet2!$B$2:$B$15</c:f>
              <c:numCache>
                <c:formatCode>General</c:formatCode>
                <c:ptCount val="14"/>
                <c:pt idx="0">
                  <c:v>6</c:v>
                </c:pt>
                <c:pt idx="1">
                  <c:v>7</c:v>
                </c:pt>
                <c:pt idx="2">
                  <c:v>5</c:v>
                </c:pt>
                <c:pt idx="3">
                  <c:v>12</c:v>
                </c:pt>
                <c:pt idx="4">
                  <c:v>22</c:v>
                </c:pt>
                <c:pt idx="5">
                  <c:v>9</c:v>
                </c:pt>
                <c:pt idx="6">
                  <c:v>20</c:v>
                </c:pt>
                <c:pt idx="7">
                  <c:v>7</c:v>
                </c:pt>
                <c:pt idx="8">
                  <c:v>6</c:v>
                </c:pt>
                <c:pt idx="9">
                  <c:v>10</c:v>
                </c:pt>
                <c:pt idx="10">
                  <c:v>21</c:v>
                </c:pt>
                <c:pt idx="11">
                  <c:v>15</c:v>
                </c:pt>
                <c:pt idx="12">
                  <c:v>11</c:v>
                </c:pt>
                <c:pt idx="13">
                  <c:v>27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Faculty 2001-2003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Sheet2!$A$2:$A$15</c:f>
              <c:strCache>
                <c:ptCount val="14"/>
                <c:pt idx="0">
                  <c:v>DIAGNOSTIC RADIOLOGY</c:v>
                </c:pt>
                <c:pt idx="1">
                  <c:v>PATHOLOGY</c:v>
                </c:pt>
                <c:pt idx="2">
                  <c:v>HAEMATOLOGY AND BLOOD TRANSFUSION</c:v>
                </c:pt>
                <c:pt idx="3">
                  <c:v>MICROBIOLOGY</c:v>
                </c:pt>
                <c:pt idx="4">
                  <c:v>MEDICINE</c:v>
                </c:pt>
                <c:pt idx="5">
                  <c:v>CLINICAL PHARMACOLOGY</c:v>
                </c:pt>
                <c:pt idx="6">
                  <c:v>OBS- &amp;GYN (FACULTY)</c:v>
                </c:pt>
                <c:pt idx="7">
                  <c:v>OBS-GYN (HONORARY)</c:v>
                </c:pt>
                <c:pt idx="8">
                  <c:v>OPTHALMOLOGY</c:v>
                </c:pt>
                <c:pt idx="9">
                  <c:v>ORTHOPEDICS</c:v>
                </c:pt>
                <c:pt idx="10">
                  <c:v>PAEDIATRICS (FACULTY)</c:v>
                </c:pt>
                <c:pt idx="11">
                  <c:v>PAEDIATRICS (HONORARY)</c:v>
                </c:pt>
                <c:pt idx="12">
                  <c:v>PSYCHIATRY</c:v>
                </c:pt>
                <c:pt idx="13">
                  <c:v>SURGERY</c:v>
                </c:pt>
              </c:strCache>
            </c:strRef>
          </c:cat>
          <c:val>
            <c:numRef>
              <c:f>Sheet2!$C$2:$C$15</c:f>
              <c:numCache>
                <c:formatCode>General</c:formatCode>
                <c:ptCount val="14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10</c:v>
                </c:pt>
                <c:pt idx="4">
                  <c:v>17</c:v>
                </c:pt>
                <c:pt idx="5">
                  <c:v>8</c:v>
                </c:pt>
                <c:pt idx="6">
                  <c:v>14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  <c:pt idx="10">
                  <c:v>19</c:v>
                </c:pt>
                <c:pt idx="11">
                  <c:v>11</c:v>
                </c:pt>
                <c:pt idx="12">
                  <c:v>10</c:v>
                </c:pt>
                <c:pt idx="13">
                  <c:v>30</c:v>
                </c:pt>
              </c:numCache>
            </c:numRef>
          </c:val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Faculty 2012-2013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Sheet2!$A$2:$A$15</c:f>
              <c:strCache>
                <c:ptCount val="14"/>
                <c:pt idx="0">
                  <c:v>DIAGNOSTIC RADIOLOGY</c:v>
                </c:pt>
                <c:pt idx="1">
                  <c:v>PATHOLOGY</c:v>
                </c:pt>
                <c:pt idx="2">
                  <c:v>HAEMATOLOGY AND BLOOD TRANSFUSION</c:v>
                </c:pt>
                <c:pt idx="3">
                  <c:v>MICROBIOLOGY</c:v>
                </c:pt>
                <c:pt idx="4">
                  <c:v>MEDICINE</c:v>
                </c:pt>
                <c:pt idx="5">
                  <c:v>CLINICAL PHARMACOLOGY</c:v>
                </c:pt>
                <c:pt idx="6">
                  <c:v>OBS- &amp;GYN (FACULTY)</c:v>
                </c:pt>
                <c:pt idx="7">
                  <c:v>OBS-GYN (HONORARY)</c:v>
                </c:pt>
                <c:pt idx="8">
                  <c:v>OPTHALMOLOGY</c:v>
                </c:pt>
                <c:pt idx="9">
                  <c:v>ORTHOPEDICS</c:v>
                </c:pt>
                <c:pt idx="10">
                  <c:v>PAEDIATRICS (FACULTY)</c:v>
                </c:pt>
                <c:pt idx="11">
                  <c:v>PAEDIATRICS (HONORARY)</c:v>
                </c:pt>
                <c:pt idx="12">
                  <c:v>PSYCHIATRY</c:v>
                </c:pt>
                <c:pt idx="13">
                  <c:v>SURGERY</c:v>
                </c:pt>
              </c:strCache>
            </c:strRef>
          </c:cat>
          <c:val>
            <c:numRef>
              <c:f>Sheet2!$D$2:$D$15</c:f>
              <c:numCache>
                <c:formatCode>General</c:formatCode>
                <c:ptCount val="14"/>
                <c:pt idx="0">
                  <c:v>6</c:v>
                </c:pt>
                <c:pt idx="1">
                  <c:v>8</c:v>
                </c:pt>
                <c:pt idx="2">
                  <c:v>7</c:v>
                </c:pt>
                <c:pt idx="3">
                  <c:v>10</c:v>
                </c:pt>
                <c:pt idx="4">
                  <c:v>28</c:v>
                </c:pt>
                <c:pt idx="5">
                  <c:v>7</c:v>
                </c:pt>
                <c:pt idx="6">
                  <c:v>18</c:v>
                </c:pt>
                <c:pt idx="7">
                  <c:v>17</c:v>
                </c:pt>
                <c:pt idx="8">
                  <c:v>10</c:v>
                </c:pt>
                <c:pt idx="9">
                  <c:v>10</c:v>
                </c:pt>
                <c:pt idx="10">
                  <c:v>20</c:v>
                </c:pt>
                <c:pt idx="11">
                  <c:v>10</c:v>
                </c:pt>
                <c:pt idx="12">
                  <c:v>11</c:v>
                </c:pt>
                <c:pt idx="13">
                  <c:v>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7614464"/>
        <c:axId val="97628928"/>
      </c:barChart>
      <c:catAx>
        <c:axId val="9761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1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628928"/>
        <c:crosses val="autoZero"/>
        <c:auto val="1"/>
        <c:lblAlgn val="ctr"/>
        <c:lblOffset val="100"/>
        <c:noMultiLvlLbl val="0"/>
      </c:catAx>
      <c:valAx>
        <c:axId val="97628928"/>
        <c:scaling>
          <c:orientation val="minMax"/>
        </c:scaling>
        <c:delete val="0"/>
        <c:axPos val="l"/>
        <c:majorGridlines>
          <c:spPr>
            <a:ln w="951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99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614464"/>
        <c:crosses val="autoZero"/>
        <c:crossBetween val="between"/>
      </c:valAx>
      <c:spPr>
        <a:noFill/>
        <a:ln w="25360">
          <a:noFill/>
        </a:ln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99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398" dirty="0" smtClean="0"/>
              <a:t>CONSULTANT DOCTORS ENGAGED </a:t>
            </a:r>
            <a:r>
              <a:rPr lang="en-US" sz="2398" dirty="0"/>
              <a:t>IN MEDICAL EDUCATION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8331409423336645"/>
          <c:y val="0.18975771873388109"/>
          <c:w val="0.43481652778839536"/>
          <c:h val="0.7638951834319180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Faculty 2012-2013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DIAGNOSTIC RADIOLOGY</c:v>
                </c:pt>
                <c:pt idx="1">
                  <c:v>PATHOLOGY</c:v>
                </c:pt>
                <c:pt idx="2">
                  <c:v>MEDICINE</c:v>
                </c:pt>
                <c:pt idx="3">
                  <c:v>OBS- &amp;GYN</c:v>
                </c:pt>
                <c:pt idx="4">
                  <c:v>OPTHALMOLOGY</c:v>
                </c:pt>
                <c:pt idx="5">
                  <c:v>ORTHOPEDICS</c:v>
                </c:pt>
                <c:pt idx="6">
                  <c:v>PAEDIATRICS</c:v>
                </c:pt>
                <c:pt idx="7">
                  <c:v>PSYCHIATRY</c:v>
                </c:pt>
                <c:pt idx="8">
                  <c:v>SURGERY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6</c:v>
                </c:pt>
                <c:pt idx="1">
                  <c:v>25</c:v>
                </c:pt>
                <c:pt idx="2">
                  <c:v>35</c:v>
                </c:pt>
                <c:pt idx="3">
                  <c:v>35</c:v>
                </c:pt>
                <c:pt idx="4">
                  <c:v>10</c:v>
                </c:pt>
                <c:pt idx="5">
                  <c:v>10</c:v>
                </c:pt>
                <c:pt idx="6">
                  <c:v>20</c:v>
                </c:pt>
                <c:pt idx="7">
                  <c:v>11</c:v>
                </c:pt>
                <c:pt idx="8">
                  <c:v>39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Consultants registered by Board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DIAGNOSTIC RADIOLOGY</c:v>
                </c:pt>
                <c:pt idx="1">
                  <c:v>PATHOLOGY</c:v>
                </c:pt>
                <c:pt idx="2">
                  <c:v>MEDICINE</c:v>
                </c:pt>
                <c:pt idx="3">
                  <c:v>OBS- &amp;GYN</c:v>
                </c:pt>
                <c:pt idx="4">
                  <c:v>OPTHALMOLOGY</c:v>
                </c:pt>
                <c:pt idx="5">
                  <c:v>ORTHOPEDICS</c:v>
                </c:pt>
                <c:pt idx="6">
                  <c:v>PAEDIATRICS</c:v>
                </c:pt>
                <c:pt idx="7">
                  <c:v>PSYCHIATRY</c:v>
                </c:pt>
                <c:pt idx="8">
                  <c:v>SURGERY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34</c:v>
                </c:pt>
                <c:pt idx="1">
                  <c:v>50</c:v>
                </c:pt>
                <c:pt idx="2">
                  <c:v>172</c:v>
                </c:pt>
                <c:pt idx="3">
                  <c:v>340</c:v>
                </c:pt>
                <c:pt idx="4">
                  <c:v>85</c:v>
                </c:pt>
                <c:pt idx="5">
                  <c:v>57</c:v>
                </c:pt>
                <c:pt idx="6">
                  <c:v>207</c:v>
                </c:pt>
                <c:pt idx="7">
                  <c:v>60</c:v>
                </c:pt>
                <c:pt idx="8">
                  <c:v>347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24768"/>
        <c:axId val="21026304"/>
      </c:barChart>
      <c:catAx>
        <c:axId val="21024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17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99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26304"/>
        <c:crosses val="autoZero"/>
        <c:auto val="1"/>
        <c:lblAlgn val="ctr"/>
        <c:lblOffset val="100"/>
        <c:noMultiLvlLbl val="0"/>
      </c:catAx>
      <c:valAx>
        <c:axId val="21026304"/>
        <c:scaling>
          <c:orientation val="minMax"/>
        </c:scaling>
        <c:delete val="0"/>
        <c:axPos val="b"/>
        <c:majorGridlines>
          <c:spPr>
            <a:ln w="9517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99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24768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40493527508090615"/>
          <c:y val="0.83549188787704853"/>
          <c:w val="0.59344660194174759"/>
          <c:h val="0.145833333333333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98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B195A-060E-4867-9837-F136C6249CD4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3BC92-697D-48F6-8092-15E28B8CEC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680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lvl="1" indent="-4572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/>
              <a:t>Development of medical education capacity in non-tertiary hospitals, </a:t>
            </a:r>
          </a:p>
          <a:p>
            <a:pPr marL="914400" lvl="1" indent="-4572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/>
              <a:t>Strengthening e-learning programs, </a:t>
            </a:r>
          </a:p>
          <a:p>
            <a:pPr marL="914400" lvl="1" indent="-4572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/>
              <a:t>Establishing a multidisciplinary skills lab,</a:t>
            </a:r>
          </a:p>
          <a:p>
            <a:pPr marL="914400" lvl="1" indent="-4572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/>
              <a:t>Improving library facilities,</a:t>
            </a:r>
          </a:p>
          <a:p>
            <a:pPr marL="914400" lvl="1" indent="-4572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/>
              <a:t>Training for </a:t>
            </a:r>
            <a:r>
              <a:rPr lang="en-US" sz="2800" dirty="0" err="1" smtClean="0"/>
              <a:t>UoN</a:t>
            </a:r>
            <a:r>
              <a:rPr lang="en-US" sz="2800" dirty="0" smtClean="0"/>
              <a:t> faculty as well as adjunct faculty from non-tertiary hospitals, </a:t>
            </a:r>
          </a:p>
          <a:p>
            <a:pPr marL="914400" lvl="1" indent="-4572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/>
              <a:t>Promoting locally relevant research &amp;</a:t>
            </a:r>
          </a:p>
          <a:p>
            <a:pPr marL="914400" lvl="1" indent="-4572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/>
              <a:t>Strengthening research administration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3360D-962E-411A-9B3A-B8B9718F25E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67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FD4-4C1B-4EF7-BD3C-D8ED730C4AF9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E4E4-8528-4781-A921-72C4991FC3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36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FD4-4C1B-4EF7-BD3C-D8ED730C4AF9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E4E4-8528-4781-A921-72C4991FC3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42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FD4-4C1B-4EF7-BD3C-D8ED730C4AF9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E4E4-8528-4781-A921-72C4991FC3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24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FD4-4C1B-4EF7-BD3C-D8ED730C4AF9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E4E4-8528-4781-A921-72C4991FC3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35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FD4-4C1B-4EF7-BD3C-D8ED730C4AF9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E4E4-8528-4781-A921-72C4991FC3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97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FD4-4C1B-4EF7-BD3C-D8ED730C4AF9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E4E4-8528-4781-A921-72C4991FC3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46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FD4-4C1B-4EF7-BD3C-D8ED730C4AF9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E4E4-8528-4781-A921-72C4991FC3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62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FD4-4C1B-4EF7-BD3C-D8ED730C4AF9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E4E4-8528-4781-A921-72C4991FC3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219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FD4-4C1B-4EF7-BD3C-D8ED730C4AF9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E4E4-8528-4781-A921-72C4991FC3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70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FD4-4C1B-4EF7-BD3C-D8ED730C4AF9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E4E4-8528-4781-A921-72C4991FC3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770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4FD4-4C1B-4EF7-BD3C-D8ED730C4AF9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E4E4-8528-4781-A921-72C4991FC3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74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04FD4-4C1B-4EF7-BD3C-D8ED730C4AF9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7E4E4-8528-4781-A921-72C4991FC3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0663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25420980" TargetMode="External"/><Relationship Id="rId2" Type="http://schemas.openxmlformats.org/officeDocument/2006/relationships/hyperlink" Target="http://www.ncbi.nlm.nih.gov/pubmed/2554740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cbi.nlm.nih.gov/pubmed/25072562" TargetMode="External"/><Relationship Id="rId4" Type="http://schemas.openxmlformats.org/officeDocument/2006/relationships/hyperlink" Target="http://www.ncbi.nlm.nih.gov/pubmed/25072575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194421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ADJUNCT FACULTY: AN UNTAPPED RESOURCE FOR MEDICAL EDUCATION</a:t>
            </a:r>
            <a:r>
              <a:rPr lang="en-US" b="1" dirty="0" smtClean="0">
                <a:solidFill>
                  <a:srgbClr val="FFC000"/>
                </a:solidFill>
              </a:rPr>
              <a:t>.</a:t>
            </a:r>
            <a:r>
              <a:rPr lang="en-GB" dirty="0">
                <a:solidFill>
                  <a:srgbClr val="FFC000"/>
                </a:solidFill>
              </a:rPr>
              <a:t/>
            </a:r>
            <a:br>
              <a:rPr lang="en-GB" dirty="0">
                <a:solidFill>
                  <a:srgbClr val="FFC000"/>
                </a:solidFill>
              </a:rPr>
            </a:b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Nduati</a:t>
            </a:r>
            <a:r>
              <a:rPr lang="en-US" dirty="0" smtClean="0"/>
              <a:t> R, MMED </a:t>
            </a:r>
            <a:r>
              <a:rPr lang="en-US" dirty="0"/>
              <a:t>MPH</a:t>
            </a:r>
            <a:r>
              <a:rPr lang="en-US" baseline="30000" dirty="0"/>
              <a:t>1</a:t>
            </a:r>
            <a:r>
              <a:rPr lang="en-US" dirty="0"/>
              <a:t>, </a:t>
            </a:r>
            <a:r>
              <a:rPr lang="en-US" dirty="0" err="1" smtClean="0"/>
              <a:t>Kibore</a:t>
            </a:r>
            <a:r>
              <a:rPr lang="en-US" dirty="0" smtClean="0"/>
              <a:t>  M, MMED</a:t>
            </a:r>
            <a:r>
              <a:rPr lang="en-US" baseline="30000" dirty="0" smtClean="0"/>
              <a:t>2</a:t>
            </a:r>
            <a:r>
              <a:rPr lang="en-US" dirty="0"/>
              <a:t>, </a:t>
            </a:r>
            <a:r>
              <a:rPr lang="en-US" dirty="0" err="1" smtClean="0"/>
              <a:t>Njoroge</a:t>
            </a:r>
            <a:r>
              <a:rPr lang="en-US" dirty="0" smtClean="0"/>
              <a:t> P, </a:t>
            </a:r>
            <a:r>
              <a:rPr lang="en-US" dirty="0"/>
              <a:t>MPH</a:t>
            </a:r>
            <a:r>
              <a:rPr lang="en-US" baseline="30000" dirty="0"/>
              <a:t>1</a:t>
            </a:r>
            <a:r>
              <a:rPr lang="en-US" dirty="0"/>
              <a:t>, </a:t>
            </a:r>
            <a:r>
              <a:rPr lang="en-US" dirty="0" err="1" smtClean="0"/>
              <a:t>Kinuthia</a:t>
            </a:r>
            <a:r>
              <a:rPr lang="en-US" dirty="0" smtClean="0"/>
              <a:t> R BSc, MSc</a:t>
            </a:r>
            <a:r>
              <a:rPr lang="en-US" baseline="30000" dirty="0" smtClean="0"/>
              <a:t>1</a:t>
            </a:r>
            <a:r>
              <a:rPr lang="en-US" dirty="0" smtClean="0"/>
              <a:t> , Child M, </a:t>
            </a:r>
            <a:r>
              <a:rPr lang="en-US" dirty="0"/>
              <a:t>MPH MPA</a:t>
            </a:r>
            <a:r>
              <a:rPr lang="en-US" baseline="30000" dirty="0"/>
              <a:t>2</a:t>
            </a:r>
            <a:r>
              <a:rPr lang="en-US" dirty="0"/>
              <a:t>, </a:t>
            </a:r>
            <a:r>
              <a:rPr lang="en-US" dirty="0" smtClean="0"/>
              <a:t>Davis L </a:t>
            </a:r>
            <a:r>
              <a:rPr lang="en-US" dirty="0"/>
              <a:t>MPH</a:t>
            </a:r>
            <a:r>
              <a:rPr lang="en-US" baseline="30000" dirty="0"/>
              <a:t>2</a:t>
            </a:r>
            <a:r>
              <a:rPr lang="en-US" dirty="0"/>
              <a:t>, </a:t>
            </a:r>
            <a:r>
              <a:rPr lang="en-US" dirty="0" smtClean="0"/>
              <a:t>Farquhar C </a:t>
            </a:r>
            <a:r>
              <a:rPr lang="en-US" dirty="0"/>
              <a:t>MD</a:t>
            </a:r>
            <a:r>
              <a:rPr lang="en-US" baseline="30000" dirty="0"/>
              <a:t>2</a:t>
            </a:r>
            <a:r>
              <a:rPr lang="en-US" dirty="0"/>
              <a:t>, </a:t>
            </a:r>
            <a:r>
              <a:rPr lang="en-US" dirty="0" err="1" smtClean="0"/>
              <a:t>Nyaga</a:t>
            </a:r>
            <a:r>
              <a:rPr lang="en-US" dirty="0" smtClean="0"/>
              <a:t> L, </a:t>
            </a:r>
            <a:r>
              <a:rPr lang="en-US" dirty="0" err="1" smtClean="0"/>
              <a:t>Njiri</a:t>
            </a:r>
            <a:r>
              <a:rPr lang="en-US" dirty="0" smtClean="0"/>
              <a:t> E, </a:t>
            </a:r>
            <a:r>
              <a:rPr lang="en-US" dirty="0" err="1" smtClean="0"/>
              <a:t>Kibwage</a:t>
            </a:r>
            <a:r>
              <a:rPr lang="en-US" dirty="0" smtClean="0"/>
              <a:t> I, PhD, </a:t>
            </a:r>
            <a:r>
              <a:rPr lang="en-US" dirty="0" err="1" smtClean="0"/>
              <a:t>Kiarie</a:t>
            </a:r>
            <a:r>
              <a:rPr lang="en-US" dirty="0" smtClean="0"/>
              <a:t> J, MMED MPH</a:t>
            </a:r>
            <a:r>
              <a:rPr lang="en-US" baseline="30000" dirty="0" smtClean="0"/>
              <a:t>1, </a:t>
            </a:r>
            <a:endParaRPr lang="en-US" sz="3100" baseline="30000" dirty="0" smtClean="0"/>
          </a:p>
          <a:p>
            <a:endParaRPr lang="en-US" baseline="30000" dirty="0" smtClean="0"/>
          </a:p>
          <a:p>
            <a:r>
              <a:rPr lang="en-GB" baseline="30000" dirty="0" smtClean="0"/>
              <a:t>1</a:t>
            </a:r>
            <a:r>
              <a:rPr lang="en-GB" dirty="0" smtClean="0"/>
              <a:t> University of Nairobi, </a:t>
            </a:r>
            <a:r>
              <a:rPr lang="en-GB" baseline="30000" dirty="0" smtClean="0"/>
              <a:t>2</a:t>
            </a:r>
            <a:r>
              <a:rPr lang="en-GB" dirty="0" smtClean="0"/>
              <a:t> University of Washington,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509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Methods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Senior </a:t>
            </a:r>
            <a:r>
              <a:rPr lang="en-US" dirty="0"/>
              <a:t>medical personnel from 18 internship training sites in Kenya were invited to partner with the University of Nairobi, College of Health Sciences in an experiment on mentored decentralized pre-service clinical training.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3 day induction </a:t>
            </a:r>
            <a:r>
              <a:rPr lang="en-US" dirty="0"/>
              <a:t>course in medical education and clinical mentorship </a:t>
            </a:r>
            <a:r>
              <a:rPr lang="en-US" dirty="0" smtClean="0"/>
              <a:t>adapted from a course provided at St John’s Christian Medical College, Bangalore was </a:t>
            </a:r>
            <a:r>
              <a:rPr lang="en-US" dirty="0"/>
              <a:t>offered to all senior staffs at the selected sites.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staff were then requested to formally apply for accreditation as adjunct faculty. 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40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Adjunct Faculty training content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11560" y="1556792"/>
            <a:ext cx="4040188" cy="639762"/>
          </a:xfrm>
        </p:spPr>
        <p:txBody>
          <a:bodyPr>
            <a:normAutofit/>
          </a:bodyPr>
          <a:lstStyle/>
          <a:p>
            <a:r>
              <a:rPr lang="en-GB" dirty="0"/>
              <a:t>Medical </a:t>
            </a:r>
            <a:r>
              <a:rPr lang="en-GB" dirty="0" smtClean="0"/>
              <a:t>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422477"/>
          </a:xfrm>
          <a:solidFill>
            <a:schemeClr val="accent3">
              <a:lumMod val="50000"/>
            </a:schemeClr>
          </a:solidFill>
        </p:spPr>
        <p:txBody>
          <a:bodyPr>
            <a:normAutofit fontScale="92500" lnSpcReduction="20000"/>
          </a:bodyPr>
          <a:lstStyle/>
          <a:p>
            <a:pPr lvl="0"/>
            <a:r>
              <a:rPr lang="en-GB" dirty="0" smtClean="0"/>
              <a:t>Overview </a:t>
            </a:r>
            <a:r>
              <a:rPr lang="en-GB" dirty="0"/>
              <a:t>of the MEPI program in Kenya</a:t>
            </a:r>
          </a:p>
          <a:p>
            <a:pPr lvl="0"/>
            <a:r>
              <a:rPr lang="en-GB" dirty="0"/>
              <a:t>Health Status of Kenya: Educational Needs</a:t>
            </a:r>
          </a:p>
          <a:p>
            <a:pPr lvl="0"/>
            <a:r>
              <a:rPr lang="en-GB" dirty="0"/>
              <a:t>Principles of Learning</a:t>
            </a:r>
          </a:p>
          <a:p>
            <a:pPr lvl="0"/>
            <a:r>
              <a:rPr lang="en-GB" dirty="0"/>
              <a:t>Educational Spiral, Taxonomy and Domain</a:t>
            </a:r>
          </a:p>
          <a:p>
            <a:pPr lvl="0"/>
            <a:r>
              <a:rPr lang="en-GB" dirty="0"/>
              <a:t>Specific Learning Objectives</a:t>
            </a:r>
          </a:p>
          <a:p>
            <a:pPr lvl="0"/>
            <a:r>
              <a:rPr lang="en-GB" dirty="0"/>
              <a:t>Learning Methods</a:t>
            </a:r>
          </a:p>
          <a:p>
            <a:pPr lvl="0"/>
            <a:r>
              <a:rPr lang="en-GB" dirty="0"/>
              <a:t>Bedside Teaching</a:t>
            </a:r>
          </a:p>
          <a:p>
            <a:pPr lvl="0"/>
            <a:r>
              <a:rPr lang="en-GB" dirty="0"/>
              <a:t>Problem-based Learning</a:t>
            </a:r>
          </a:p>
          <a:p>
            <a:pPr lvl="0"/>
            <a:r>
              <a:rPr lang="en-GB" dirty="0"/>
              <a:t>Integrated Learning</a:t>
            </a:r>
          </a:p>
          <a:p>
            <a:pPr lvl="0"/>
            <a:r>
              <a:rPr lang="en-GB" dirty="0" smtClean="0"/>
              <a:t>Microteaching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Mentorship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22477"/>
          </a:xfrm>
          <a:solidFill>
            <a:srgbClr val="0070C0"/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 smtClean="0"/>
              <a:t>Introduction and Rationale of Mentorship</a:t>
            </a:r>
          </a:p>
          <a:p>
            <a:pPr lvl="0"/>
            <a:r>
              <a:rPr lang="en-GB" dirty="0" smtClean="0"/>
              <a:t>Basic Knowledge and Skills in Mentorship</a:t>
            </a:r>
          </a:p>
          <a:p>
            <a:pPr lvl="0"/>
            <a:r>
              <a:rPr lang="en-GB" dirty="0" smtClean="0"/>
              <a:t>Roles and Characteristics of an Effective Mentor</a:t>
            </a:r>
          </a:p>
          <a:p>
            <a:pPr lvl="0"/>
            <a:r>
              <a:rPr lang="en-GB" dirty="0" smtClean="0"/>
              <a:t>The components of the mentorship process</a:t>
            </a:r>
          </a:p>
          <a:p>
            <a:pPr lvl="0"/>
            <a:r>
              <a:rPr lang="en-GB" dirty="0" smtClean="0"/>
              <a:t>Characteristics of an ideal mentorship site</a:t>
            </a:r>
          </a:p>
          <a:p>
            <a:pPr lvl="0"/>
            <a:r>
              <a:rPr lang="en-GB" dirty="0" smtClean="0"/>
              <a:t>Work-planning and organizing your work as a mentor.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84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Pilot testing of decentralized clinical training 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Undergraduate </a:t>
            </a:r>
            <a:r>
              <a:rPr lang="en-US" dirty="0"/>
              <a:t>medical, nursing, pharmacy and dental students were offered an opportunity for mentored clinical training at the participating hospitals.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test the potential for sustainability in the absence of funding, we shifted from a model of fully sponsored rotation used for the first batch of students to partial and finally no financial support to subsequent batches of students. 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At </a:t>
            </a:r>
            <a:r>
              <a:rPr lang="en-US" dirty="0"/>
              <a:t>the end of year 4 of the project a phone survey was carried out to determine what proportion of trained faculty who were still at the original site.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67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Results 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Overall 216 health staffs from the 18 participating hospitals were </a:t>
            </a:r>
            <a:r>
              <a:rPr lang="en-US" dirty="0" smtClean="0"/>
              <a:t>trained.</a:t>
            </a:r>
          </a:p>
          <a:p>
            <a:r>
              <a:rPr lang="en-US" dirty="0" smtClean="0"/>
              <a:t>48 </a:t>
            </a:r>
            <a:r>
              <a:rPr lang="en-US" dirty="0"/>
              <a:t>were formally accredited as adjunct faculty after applying and satisfying the criteria set out by the University.  </a:t>
            </a:r>
            <a:endParaRPr lang="en-US" dirty="0" smtClean="0"/>
          </a:p>
          <a:p>
            <a:pPr lvl="1"/>
            <a:r>
              <a:rPr lang="en-US" dirty="0" smtClean="0"/>
              <a:t>35 </a:t>
            </a:r>
            <a:r>
              <a:rPr lang="en-US" dirty="0"/>
              <a:t>(48.6%) of 72 eligible medical </a:t>
            </a:r>
            <a:r>
              <a:rPr lang="en-US" dirty="0" smtClean="0"/>
              <a:t>specialists</a:t>
            </a:r>
            <a:r>
              <a:rPr lang="en-US" dirty="0"/>
              <a:t> </a:t>
            </a:r>
            <a:r>
              <a:rPr lang="en-US" dirty="0" smtClean="0"/>
              <a:t>(~ equivalent to a &gt; 10% increase in clinical faculty)</a:t>
            </a:r>
          </a:p>
          <a:p>
            <a:pPr lvl="1"/>
            <a:r>
              <a:rPr lang="en-US" dirty="0" smtClean="0"/>
              <a:t>2 </a:t>
            </a:r>
            <a:r>
              <a:rPr lang="en-US" dirty="0"/>
              <a:t>Dentists, </a:t>
            </a:r>
            <a:endParaRPr lang="en-US" dirty="0" smtClean="0"/>
          </a:p>
          <a:p>
            <a:pPr lvl="1"/>
            <a:r>
              <a:rPr lang="en-US" dirty="0" smtClean="0"/>
              <a:t>7 </a:t>
            </a:r>
            <a:r>
              <a:rPr lang="en-US" dirty="0"/>
              <a:t>Nursing officers, and </a:t>
            </a:r>
            <a:endParaRPr lang="en-US" dirty="0" smtClean="0"/>
          </a:p>
          <a:p>
            <a:pPr lvl="1"/>
            <a:r>
              <a:rPr lang="en-US" dirty="0" smtClean="0"/>
              <a:t>4 </a:t>
            </a:r>
            <a:r>
              <a:rPr lang="en-US" dirty="0"/>
              <a:t>pharmacists</a:t>
            </a:r>
            <a:r>
              <a:rPr lang="en-US" dirty="0" smtClean="0"/>
              <a:t>..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1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Adjunct </a:t>
            </a:r>
            <a:r>
              <a:rPr lang="en-GB" dirty="0">
                <a:solidFill>
                  <a:srgbClr val="FFC000"/>
                </a:solidFill>
              </a:rPr>
              <a:t>F</a:t>
            </a:r>
            <a:r>
              <a:rPr lang="en-GB" dirty="0" smtClean="0">
                <a:solidFill>
                  <a:srgbClr val="FFC000"/>
                </a:solidFill>
              </a:rPr>
              <a:t>aculty retention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Retention of Faculty</a:t>
            </a:r>
          </a:p>
          <a:p>
            <a:r>
              <a:rPr lang="en-US" dirty="0" smtClean="0"/>
              <a:t>At </a:t>
            </a:r>
            <a:r>
              <a:rPr lang="en-US" dirty="0"/>
              <a:t>the end of 4 years, 53 (26%) of the 204 personnel had left the original </a:t>
            </a:r>
            <a:r>
              <a:rPr lang="en-US" dirty="0" smtClean="0"/>
              <a:t>station.</a:t>
            </a:r>
          </a:p>
          <a:p>
            <a:pPr lvl="1"/>
            <a:r>
              <a:rPr lang="en-US" dirty="0" smtClean="0"/>
              <a:t>22</a:t>
            </a:r>
            <a:r>
              <a:rPr lang="en-US" dirty="0"/>
              <a:t>% of the medical specialists </a:t>
            </a:r>
            <a:r>
              <a:rPr lang="en-US" dirty="0" smtClean="0"/>
              <a:t>versus </a:t>
            </a:r>
            <a:r>
              <a:rPr lang="en-US" dirty="0"/>
              <a:t>28% of the other cadres (p=0.3).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Destination of the personnel who left</a:t>
            </a:r>
          </a:p>
          <a:p>
            <a:r>
              <a:rPr lang="en-US" dirty="0" smtClean="0"/>
              <a:t>Private practice 18 </a:t>
            </a:r>
            <a:r>
              <a:rPr lang="en-US" dirty="0"/>
              <a:t>(8.8</a:t>
            </a:r>
            <a:r>
              <a:rPr lang="en-US" dirty="0" smtClean="0"/>
              <a:t>%)</a:t>
            </a:r>
          </a:p>
          <a:p>
            <a:r>
              <a:rPr lang="en-US" dirty="0"/>
              <a:t>F</a:t>
            </a:r>
            <a:r>
              <a:rPr lang="en-US" dirty="0" smtClean="0"/>
              <a:t>aculty positions in other medical schools in Kenya, 10 </a:t>
            </a:r>
            <a:r>
              <a:rPr lang="en-US" dirty="0"/>
              <a:t>(4.9%) </a:t>
            </a:r>
            <a:endParaRPr lang="en-US" dirty="0" smtClean="0"/>
          </a:p>
          <a:p>
            <a:r>
              <a:rPr lang="en-US" dirty="0" smtClean="0"/>
              <a:t>Transfer to other government facilities 9 </a:t>
            </a:r>
            <a:r>
              <a:rPr lang="en-US" dirty="0"/>
              <a:t>(4.4%) </a:t>
            </a:r>
            <a:endParaRPr lang="en-US" dirty="0" smtClean="0"/>
          </a:p>
          <a:p>
            <a:r>
              <a:rPr lang="en-US" dirty="0" smtClean="0"/>
              <a:t>Further studies 3 </a:t>
            </a:r>
            <a:r>
              <a:rPr lang="en-US" dirty="0"/>
              <a:t>(1.4</a:t>
            </a:r>
            <a:r>
              <a:rPr lang="en-US" dirty="0" smtClean="0"/>
              <a:t>%)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53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Student Training 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 </a:t>
            </a:r>
            <a:r>
              <a:rPr lang="en-US" dirty="0"/>
              <a:t>a period of 4 years 379 students were exposed to mentored clinical training at the 18 decentralized sites, including 50 students who participated without stipend support from the program. 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student feel transformed and highly motivated to learn to be good doctors.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267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/>
              <a:t> </a:t>
            </a:r>
            <a:r>
              <a:rPr lang="en-GB" b="1" dirty="0" smtClean="0"/>
              <a:t>  Students at the decentralized clinical facilities</a:t>
            </a: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C:\Users\user\Desktop\Photos\Kisii Level 5 dental rotation\2012-08-21 11.46.4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4290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Photos\Decentralized site photos\SoNS students on Community Health Rotation at Medina Dispensary in Gariss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60111"/>
            <a:ext cx="3338946" cy="2504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user\Desktop\Photos\Decentralized visits Nov 2012\DSC0025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198" y="3531178"/>
            <a:ext cx="4435763" cy="332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51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Adjunct Faculty experience with the decentralized clinical training  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Adjunct faculty report that the decentralized clinical training of the undergraduate students has added new meaning to their professional work.</a:t>
            </a:r>
          </a:p>
          <a:p>
            <a:r>
              <a:rPr lang="en-US" dirty="0" smtClean="0"/>
              <a:t>Faculty felt motivated to study and improve themselves. </a:t>
            </a:r>
          </a:p>
          <a:p>
            <a:r>
              <a:rPr lang="en-US" dirty="0" smtClean="0"/>
              <a:t>Only one (1.4%) of 72 medical specialists declined to have medical students placed under his supervision.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439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Needs going forward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Policy</a:t>
            </a:r>
          </a:p>
          <a:p>
            <a:r>
              <a:rPr lang="en-GB" dirty="0" smtClean="0"/>
              <a:t>Curriculum review to adopt decentralized clinical training .</a:t>
            </a:r>
          </a:p>
          <a:p>
            <a:r>
              <a:rPr lang="en-GB" dirty="0" smtClean="0"/>
              <a:t>Accreditation of decentralized clinical sites as training centres by the Medical Board</a:t>
            </a:r>
          </a:p>
          <a:p>
            <a:pPr marL="0" indent="0">
              <a:buNone/>
            </a:pPr>
            <a:endParaRPr lang="en-GB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Infrastructure &amp; Logistics</a:t>
            </a:r>
          </a:p>
          <a:p>
            <a:r>
              <a:rPr lang="en-GB" dirty="0" smtClean="0"/>
              <a:t>Safe </a:t>
            </a:r>
            <a:r>
              <a:rPr lang="en-GB" dirty="0" smtClean="0"/>
              <a:t>accommodation for the </a:t>
            </a:r>
            <a:r>
              <a:rPr lang="en-GB" dirty="0" smtClean="0"/>
              <a:t>students</a:t>
            </a:r>
          </a:p>
          <a:p>
            <a:r>
              <a:rPr lang="en-GB" dirty="0" smtClean="0"/>
              <a:t>ICT resources</a:t>
            </a:r>
          </a:p>
          <a:p>
            <a:r>
              <a:rPr lang="en-GB" dirty="0" smtClean="0"/>
              <a:t>Sustained faculty training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63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Conclusion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is an opportunity for African universities to harness the resources of public hospitals and specialists in non-academic institutions to increase quality and quantity of training opportunities.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773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5576" y="1052736"/>
            <a:ext cx="7946816" cy="5520490"/>
            <a:chOff x="1610277" y="1274580"/>
            <a:chExt cx="6009723" cy="5431020"/>
          </a:xfrm>
        </p:grpSpPr>
        <p:grpSp>
          <p:nvGrpSpPr>
            <p:cNvPr id="5" name="Group 4"/>
            <p:cNvGrpSpPr/>
            <p:nvPr/>
          </p:nvGrpSpPr>
          <p:grpSpPr>
            <a:xfrm>
              <a:off x="1610277" y="1274580"/>
              <a:ext cx="6009723" cy="5431020"/>
              <a:chOff x="1262339" y="512579"/>
              <a:chExt cx="6009723" cy="5431020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262339" y="512579"/>
                <a:ext cx="6009723" cy="5431020"/>
                <a:chOff x="2099664" y="646944"/>
                <a:chExt cx="4978600" cy="4513014"/>
              </a:xfrm>
            </p:grpSpPr>
            <p:sp>
              <p:nvSpPr>
                <p:cNvPr id="18" name="Freeform 17"/>
                <p:cNvSpPr/>
                <p:nvPr/>
              </p:nvSpPr>
              <p:spPr>
                <a:xfrm>
                  <a:off x="2955131" y="646944"/>
                  <a:ext cx="3309937" cy="3309937"/>
                </a:xfrm>
                <a:custGeom>
                  <a:avLst/>
                  <a:gdLst>
                    <a:gd name="connsiteX0" fmla="*/ 0 w 3309937"/>
                    <a:gd name="connsiteY0" fmla="*/ 1654969 h 3309937"/>
                    <a:gd name="connsiteX1" fmla="*/ 1654969 w 3309937"/>
                    <a:gd name="connsiteY1" fmla="*/ 0 h 3309937"/>
                    <a:gd name="connsiteX2" fmla="*/ 3309938 w 3309937"/>
                    <a:gd name="connsiteY2" fmla="*/ 1654969 h 3309937"/>
                    <a:gd name="connsiteX3" fmla="*/ 1654969 w 3309937"/>
                    <a:gd name="connsiteY3" fmla="*/ 3309938 h 3309937"/>
                    <a:gd name="connsiteX4" fmla="*/ 0 w 3309937"/>
                    <a:gd name="connsiteY4" fmla="*/ 1654969 h 33099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309937" h="3309937">
                      <a:moveTo>
                        <a:pt x="0" y="1654969"/>
                      </a:moveTo>
                      <a:cubicBezTo>
                        <a:pt x="0" y="740955"/>
                        <a:pt x="740955" y="0"/>
                        <a:pt x="1654969" y="0"/>
                      </a:cubicBezTo>
                      <a:cubicBezTo>
                        <a:pt x="2568983" y="0"/>
                        <a:pt x="3309938" y="740955"/>
                        <a:pt x="3309938" y="1654969"/>
                      </a:cubicBezTo>
                      <a:cubicBezTo>
                        <a:pt x="3309938" y="2568983"/>
                        <a:pt x="2568983" y="3309938"/>
                        <a:pt x="1654969" y="3309938"/>
                      </a:cubicBezTo>
                      <a:cubicBezTo>
                        <a:pt x="740955" y="3309938"/>
                        <a:pt x="0" y="2568983"/>
                        <a:pt x="0" y="1654969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scene3d>
                  <a:camera prst="orthographicFront"/>
                  <a:lightRig rig="flat" dir="t"/>
                </a:scene3d>
                <a:sp3d prstMaterial="dkEdge">
                  <a:bevelT w="8200" h="38100"/>
                </a:sp3d>
              </p:spPr>
              <p:style>
                <a:lnRef idx="0">
                  <a:schemeClr val="lt2">
                    <a:hueOff val="0"/>
                    <a:satOff val="0"/>
                    <a:lumOff val="0"/>
                    <a:alphaOff val="0"/>
                  </a:schemeClr>
                </a:lnRef>
                <a:fillRef idx="2">
                  <a:schemeClr val="dk2">
                    <a:alpha val="5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dk2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spcFirstLastPara="0" vert="horz" wrap="square" lIns="441325" tIns="579239" rIns="441325" bIns="1241226" numCol="1" spcCol="1270" anchor="ctr" anchorCtr="0">
                  <a:noAutofit/>
                </a:bodyPr>
                <a:lstStyle/>
                <a:p>
                  <a:pPr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b="1" dirty="0"/>
                </a:p>
              </p:txBody>
            </p:sp>
            <p:sp>
              <p:nvSpPr>
                <p:cNvPr id="19" name="Freeform 18"/>
                <p:cNvSpPr/>
                <p:nvPr/>
              </p:nvSpPr>
              <p:spPr>
                <a:xfrm>
                  <a:off x="3768327" y="1850020"/>
                  <a:ext cx="3309937" cy="3309937"/>
                </a:xfrm>
                <a:custGeom>
                  <a:avLst/>
                  <a:gdLst>
                    <a:gd name="connsiteX0" fmla="*/ 0 w 3309937"/>
                    <a:gd name="connsiteY0" fmla="*/ 1654969 h 3309937"/>
                    <a:gd name="connsiteX1" fmla="*/ 1654969 w 3309937"/>
                    <a:gd name="connsiteY1" fmla="*/ 0 h 3309937"/>
                    <a:gd name="connsiteX2" fmla="*/ 3309938 w 3309937"/>
                    <a:gd name="connsiteY2" fmla="*/ 1654969 h 3309937"/>
                    <a:gd name="connsiteX3" fmla="*/ 1654969 w 3309937"/>
                    <a:gd name="connsiteY3" fmla="*/ 3309938 h 3309937"/>
                    <a:gd name="connsiteX4" fmla="*/ 0 w 3309937"/>
                    <a:gd name="connsiteY4" fmla="*/ 1654969 h 33099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309937" h="3309937">
                      <a:moveTo>
                        <a:pt x="0" y="1654969"/>
                      </a:moveTo>
                      <a:cubicBezTo>
                        <a:pt x="0" y="740955"/>
                        <a:pt x="740955" y="0"/>
                        <a:pt x="1654969" y="0"/>
                      </a:cubicBezTo>
                      <a:cubicBezTo>
                        <a:pt x="2568983" y="0"/>
                        <a:pt x="3309938" y="740955"/>
                        <a:pt x="3309938" y="1654969"/>
                      </a:cubicBezTo>
                      <a:cubicBezTo>
                        <a:pt x="3309938" y="2568983"/>
                        <a:pt x="2568983" y="3309938"/>
                        <a:pt x="1654969" y="3309938"/>
                      </a:cubicBezTo>
                      <a:cubicBezTo>
                        <a:pt x="740955" y="3309938"/>
                        <a:pt x="0" y="2568983"/>
                        <a:pt x="0" y="1654969"/>
                      </a:cubicBezTo>
                      <a:close/>
                    </a:path>
                  </a:pathLst>
                </a:custGeom>
                <a:blipFill>
                  <a:blip r:embed="rId2"/>
                  <a:tile tx="0" ty="0" sx="100000" sy="100000" flip="none" algn="tl"/>
                </a:blipFill>
                <a:scene3d>
                  <a:camera prst="orthographicFront"/>
                  <a:lightRig rig="flat" dir="t"/>
                </a:scene3d>
                <a:sp3d prstMaterial="dkEdge">
                  <a:bevelT w="8200" h="38100"/>
                </a:sp3d>
              </p:spPr>
              <p:style>
                <a:lnRef idx="0">
                  <a:schemeClr val="lt2">
                    <a:hueOff val="0"/>
                    <a:satOff val="0"/>
                    <a:lumOff val="0"/>
                    <a:alphaOff val="0"/>
                  </a:schemeClr>
                </a:lnRef>
                <a:fillRef idx="2">
                  <a:schemeClr val="dk2">
                    <a:alpha val="5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dk2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spcFirstLastPara="0" vert="horz" wrap="square" lIns="1012290" tIns="855067" rIns="311685" bIns="634405" numCol="1" spcCol="1270" anchor="ctr" anchorCtr="0">
                  <a:noAutofit/>
                </a:bodyPr>
                <a:lstStyle/>
                <a:p>
                  <a:pPr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b="1" dirty="0"/>
                </a:p>
              </p:txBody>
            </p:sp>
            <p:sp>
              <p:nvSpPr>
                <p:cNvPr id="20" name="Freeform 19"/>
                <p:cNvSpPr/>
                <p:nvPr/>
              </p:nvSpPr>
              <p:spPr>
                <a:xfrm>
                  <a:off x="2099664" y="1850021"/>
                  <a:ext cx="3309937" cy="3309937"/>
                </a:xfrm>
                <a:custGeom>
                  <a:avLst/>
                  <a:gdLst>
                    <a:gd name="connsiteX0" fmla="*/ 0 w 3309937"/>
                    <a:gd name="connsiteY0" fmla="*/ 1654969 h 3309937"/>
                    <a:gd name="connsiteX1" fmla="*/ 1654969 w 3309937"/>
                    <a:gd name="connsiteY1" fmla="*/ 0 h 3309937"/>
                    <a:gd name="connsiteX2" fmla="*/ 3309938 w 3309937"/>
                    <a:gd name="connsiteY2" fmla="*/ 1654969 h 3309937"/>
                    <a:gd name="connsiteX3" fmla="*/ 1654969 w 3309937"/>
                    <a:gd name="connsiteY3" fmla="*/ 3309938 h 3309937"/>
                    <a:gd name="connsiteX4" fmla="*/ 0 w 3309937"/>
                    <a:gd name="connsiteY4" fmla="*/ 1654969 h 33099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309937" h="3309937">
                      <a:moveTo>
                        <a:pt x="0" y="1654969"/>
                      </a:moveTo>
                      <a:cubicBezTo>
                        <a:pt x="0" y="740955"/>
                        <a:pt x="740955" y="0"/>
                        <a:pt x="1654969" y="0"/>
                      </a:cubicBezTo>
                      <a:cubicBezTo>
                        <a:pt x="2568983" y="0"/>
                        <a:pt x="3309938" y="740955"/>
                        <a:pt x="3309938" y="1654969"/>
                      </a:cubicBezTo>
                      <a:cubicBezTo>
                        <a:pt x="3309938" y="2568983"/>
                        <a:pt x="2568983" y="3309938"/>
                        <a:pt x="1654969" y="3309938"/>
                      </a:cubicBezTo>
                      <a:cubicBezTo>
                        <a:pt x="740955" y="3309938"/>
                        <a:pt x="0" y="2568983"/>
                        <a:pt x="0" y="1654969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scene3d>
                  <a:camera prst="orthographicFront"/>
                  <a:lightRig rig="flat" dir="t"/>
                </a:scene3d>
                <a:sp3d prstMaterial="dkEdge">
                  <a:bevelT w="8200" h="38100"/>
                </a:sp3d>
              </p:spPr>
              <p:style>
                <a:lnRef idx="0">
                  <a:schemeClr val="lt2">
                    <a:hueOff val="0"/>
                    <a:satOff val="0"/>
                    <a:lumOff val="0"/>
                    <a:alphaOff val="0"/>
                  </a:schemeClr>
                </a:lnRef>
                <a:fillRef idx="2">
                  <a:schemeClr val="dk2">
                    <a:alpha val="5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dk2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spcFirstLastPara="0" vert="horz" wrap="square" lIns="311686" tIns="855067" rIns="1012289" bIns="634405" numCol="1" spcCol="1270" anchor="ctr" anchorCtr="0">
                  <a:noAutofit/>
                </a:bodyPr>
                <a:lstStyle/>
                <a:p>
                  <a:pPr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b="1" dirty="0"/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3658442" y="4951384"/>
                <a:ext cx="1410099" cy="83936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marL="171450" indent="-171450" algn="ctr">
                  <a:buFont typeface="Arial" panose="020B0604020202020204" pitchFamily="34" charset="0"/>
                  <a:buChar char="•"/>
                </a:pPr>
                <a:r>
                  <a:rPr lang="en-US" b="1" dirty="0">
                    <a:solidFill>
                      <a:schemeClr val="bg1"/>
                    </a:solidFill>
                  </a:rPr>
                  <a:t>Decentralized Training</a:t>
                </a:r>
              </a:p>
              <a:p>
                <a:pPr marL="171450" indent="-171450" algn="ctr">
                  <a:buFont typeface="Arial" panose="020B0604020202020204" pitchFamily="34" charset="0"/>
                  <a:buChar char="•"/>
                </a:pPr>
                <a:r>
                  <a:rPr lang="en-US" b="1" dirty="0">
                    <a:solidFill>
                      <a:schemeClr val="bg1"/>
                    </a:solidFill>
                  </a:rPr>
                  <a:t>E-Learnin</a:t>
                </a:r>
                <a:r>
                  <a:rPr lang="en-US" dirty="0">
                    <a:solidFill>
                      <a:schemeClr val="bg1"/>
                    </a:solidFill>
                  </a:rPr>
                  <a:t>g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054074" y="2074819"/>
                <a:ext cx="1604367" cy="587555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</a:rPr>
                  <a:t>Student research Projects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810339" y="2050156"/>
                <a:ext cx="1604367" cy="587555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</a:rPr>
                  <a:t>Implementation Science Research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2233" y="4114800"/>
                <a:ext cx="1604367" cy="755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</a:rPr>
                  <a:t>Medical Education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377137" y="4114800"/>
                <a:ext cx="1785662" cy="755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</a:rPr>
                  <a:t>Health Care Delivery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164384" y="914400"/>
                <a:ext cx="2398216" cy="419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</a:rPr>
                  <a:t>Health Research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507460" y="3218395"/>
                <a:ext cx="1612564" cy="159479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   </a:t>
                </a:r>
                <a:r>
                  <a:rPr lang="en-US" b="1" dirty="0" smtClean="0"/>
                  <a:t>Health </a:t>
                </a:r>
                <a:r>
                  <a:rPr lang="en-US" b="1" dirty="0"/>
                  <a:t>outcomes</a:t>
                </a:r>
              </a:p>
              <a:p>
                <a:r>
                  <a:rPr lang="en-US" b="1" dirty="0" smtClean="0"/>
                  <a:t>    Know </a:t>
                </a:r>
                <a:r>
                  <a:rPr lang="en-US" b="1" dirty="0"/>
                  <a:t>do gap</a:t>
                </a:r>
              </a:p>
              <a:p>
                <a:r>
                  <a:rPr lang="en-US" b="1" dirty="0" smtClean="0"/>
                  <a:t>     Quality Care</a:t>
                </a:r>
              </a:p>
              <a:p>
                <a:r>
                  <a:rPr lang="en-US" b="1" dirty="0"/>
                  <a:t> </a:t>
                </a:r>
                <a:r>
                  <a:rPr lang="en-US" b="1" dirty="0" smtClean="0"/>
                  <a:t>    Staff </a:t>
                </a:r>
                <a:r>
                  <a:rPr lang="en-US" b="1" dirty="0"/>
                  <a:t>retention</a:t>
                </a:r>
              </a:p>
              <a:p>
                <a:pPr algn="ctr"/>
                <a:r>
                  <a:rPr lang="en-US" b="1" dirty="0" smtClean="0"/>
                  <a:t>   Quality </a:t>
                </a:r>
                <a:r>
                  <a:rPr lang="en-US" b="1" dirty="0"/>
                  <a:t>of training</a:t>
                </a:r>
              </a:p>
              <a:p>
                <a:pPr marL="285750" indent="-285750" algn="ctr">
                  <a:buFont typeface="Arial" pitchFamily="34" charset="0"/>
                  <a:buChar char="•"/>
                </a:pPr>
                <a:endParaRPr lang="en-US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505200" y="2660819"/>
                <a:ext cx="1612563" cy="41968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u="sng" dirty="0">
                    <a:solidFill>
                      <a:srgbClr val="002060"/>
                    </a:solidFill>
                  </a:rPr>
                  <a:t>Health System</a:t>
                </a:r>
              </a:p>
            </p:txBody>
          </p:sp>
        </p:grpSp>
        <p:cxnSp>
          <p:nvCxnSpPr>
            <p:cNvPr id="4" name="Straight Arrow Connector 3"/>
            <p:cNvCxnSpPr/>
            <p:nvPr/>
          </p:nvCxnSpPr>
          <p:spPr>
            <a:xfrm>
              <a:off x="4006378" y="4306884"/>
              <a:ext cx="1" cy="22860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4006380" y="4038599"/>
              <a:ext cx="0" cy="15240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4006380" y="4597412"/>
              <a:ext cx="0" cy="15240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4003448" y="4867936"/>
              <a:ext cx="0" cy="15240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4027993" y="5056533"/>
              <a:ext cx="0" cy="15240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72956" y="116632"/>
            <a:ext cx="8229600" cy="63408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Agency FB" panose="020B0503020202020204" pitchFamily="34" charset="0"/>
              </a:rPr>
              <a:t>Partnership for Innovative Medical Education for Kenya (PRIME-K)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35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  <a:solidFill>
            <a:schemeClr val="tx1"/>
          </a:solidFill>
        </p:spPr>
        <p:txBody>
          <a:bodyPr>
            <a:normAutofit fontScale="47500" lnSpcReduction="20000"/>
          </a:bodyPr>
          <a:lstStyle/>
          <a:p>
            <a:pPr lvl="0" fontAlgn="base"/>
            <a:r>
              <a:rPr lang="en-GB" dirty="0">
                <a:solidFill>
                  <a:schemeClr val="bg2"/>
                </a:solidFill>
              </a:rPr>
              <a:t>Monroe-Wise A, </a:t>
            </a:r>
            <a:r>
              <a:rPr lang="en-GB" dirty="0" err="1">
                <a:solidFill>
                  <a:schemeClr val="bg2"/>
                </a:solidFill>
              </a:rPr>
              <a:t>Kibore</a:t>
            </a:r>
            <a:r>
              <a:rPr lang="en-GB" dirty="0">
                <a:solidFill>
                  <a:schemeClr val="bg2"/>
                </a:solidFill>
              </a:rPr>
              <a:t> M, </a:t>
            </a:r>
            <a:r>
              <a:rPr lang="en-GB" dirty="0" err="1">
                <a:solidFill>
                  <a:schemeClr val="bg2"/>
                </a:solidFill>
              </a:rPr>
              <a:t>Kiarie</a:t>
            </a:r>
            <a:r>
              <a:rPr lang="en-GB" dirty="0">
                <a:solidFill>
                  <a:schemeClr val="bg2"/>
                </a:solidFill>
              </a:rPr>
              <a:t> J, </a:t>
            </a:r>
            <a:r>
              <a:rPr lang="en-GB" b="1" dirty="0" err="1">
                <a:solidFill>
                  <a:schemeClr val="bg2"/>
                </a:solidFill>
              </a:rPr>
              <a:t>Nduati</a:t>
            </a:r>
            <a:r>
              <a:rPr lang="en-GB" b="1" dirty="0">
                <a:solidFill>
                  <a:schemeClr val="bg2"/>
                </a:solidFill>
              </a:rPr>
              <a:t> R</a:t>
            </a:r>
            <a:r>
              <a:rPr lang="en-GB" dirty="0">
                <a:solidFill>
                  <a:schemeClr val="bg2"/>
                </a:solidFill>
              </a:rPr>
              <a:t>, </a:t>
            </a:r>
            <a:r>
              <a:rPr lang="en-GB" dirty="0" err="1">
                <a:solidFill>
                  <a:schemeClr val="bg2"/>
                </a:solidFill>
              </a:rPr>
              <a:t>Mburu</a:t>
            </a:r>
            <a:r>
              <a:rPr lang="en-GB" dirty="0">
                <a:solidFill>
                  <a:schemeClr val="bg2"/>
                </a:solidFill>
              </a:rPr>
              <a:t> J, Drake FT, </a:t>
            </a:r>
            <a:r>
              <a:rPr lang="en-GB" dirty="0" err="1">
                <a:solidFill>
                  <a:schemeClr val="bg2"/>
                </a:solidFill>
              </a:rPr>
              <a:t>Bremner</a:t>
            </a:r>
            <a:r>
              <a:rPr lang="en-GB" dirty="0">
                <a:solidFill>
                  <a:schemeClr val="bg2"/>
                </a:solidFill>
              </a:rPr>
              <a:t> W, Holmes K, Farquhar C.  </a:t>
            </a:r>
            <a:r>
              <a:rPr lang="en-GB" dirty="0">
                <a:solidFill>
                  <a:schemeClr val="bg2"/>
                </a:solidFill>
                <a:hlinkClick r:id="rId2"/>
              </a:rPr>
              <a:t>The Clinical Education Partnership Initiative: an innovative approach to global health education.</a:t>
            </a:r>
            <a:r>
              <a:rPr lang="en-GB" dirty="0">
                <a:solidFill>
                  <a:schemeClr val="bg2"/>
                </a:solidFill>
              </a:rPr>
              <a:t>  BMC Med Educ. 2014 Dec 30;14:1043. </a:t>
            </a:r>
            <a:r>
              <a:rPr lang="en-GB" dirty="0" err="1">
                <a:solidFill>
                  <a:schemeClr val="bg2"/>
                </a:solidFill>
              </a:rPr>
              <a:t>doi</a:t>
            </a:r>
            <a:r>
              <a:rPr lang="en-GB" dirty="0">
                <a:solidFill>
                  <a:schemeClr val="bg2"/>
                </a:solidFill>
              </a:rPr>
              <a:t>: 10.1186/s12909-014-0246-5. PMID: </a:t>
            </a:r>
            <a:r>
              <a:rPr lang="en-GB" dirty="0" smtClean="0">
                <a:solidFill>
                  <a:schemeClr val="bg2"/>
                </a:solidFill>
              </a:rPr>
              <a:t>25547408</a:t>
            </a:r>
          </a:p>
          <a:p>
            <a:pPr lvl="0" fontAlgn="base"/>
            <a:endParaRPr lang="en-GB" dirty="0">
              <a:solidFill>
                <a:schemeClr val="bg2"/>
              </a:solidFill>
            </a:endParaRPr>
          </a:p>
          <a:p>
            <a:pPr lvl="0" fontAlgn="base"/>
            <a:r>
              <a:rPr lang="en-GB" dirty="0" err="1">
                <a:solidFill>
                  <a:schemeClr val="bg2"/>
                </a:solidFill>
              </a:rPr>
              <a:t>Kibore</a:t>
            </a:r>
            <a:r>
              <a:rPr lang="en-GB" dirty="0">
                <a:solidFill>
                  <a:schemeClr val="bg2"/>
                </a:solidFill>
              </a:rPr>
              <a:t> MW, Daniels JA, Child MJ, </a:t>
            </a:r>
            <a:r>
              <a:rPr lang="en-GB" b="1" dirty="0" err="1">
                <a:solidFill>
                  <a:schemeClr val="bg2"/>
                </a:solidFill>
              </a:rPr>
              <a:t>Nduati</a:t>
            </a:r>
            <a:r>
              <a:rPr lang="en-GB" b="1" dirty="0">
                <a:solidFill>
                  <a:schemeClr val="bg2"/>
                </a:solidFill>
              </a:rPr>
              <a:t> R,</a:t>
            </a:r>
            <a:r>
              <a:rPr lang="en-GB" dirty="0">
                <a:solidFill>
                  <a:schemeClr val="bg2"/>
                </a:solidFill>
              </a:rPr>
              <a:t> </a:t>
            </a:r>
            <a:r>
              <a:rPr lang="en-GB" dirty="0" err="1">
                <a:solidFill>
                  <a:schemeClr val="bg2"/>
                </a:solidFill>
              </a:rPr>
              <a:t>Njiri</a:t>
            </a:r>
            <a:r>
              <a:rPr lang="en-GB" dirty="0">
                <a:solidFill>
                  <a:schemeClr val="bg2"/>
                </a:solidFill>
              </a:rPr>
              <a:t> FJ, </a:t>
            </a:r>
            <a:r>
              <a:rPr lang="en-GB" dirty="0" err="1">
                <a:solidFill>
                  <a:schemeClr val="bg2"/>
                </a:solidFill>
              </a:rPr>
              <a:t>Kinuthia</a:t>
            </a:r>
            <a:r>
              <a:rPr lang="en-GB" dirty="0">
                <a:solidFill>
                  <a:schemeClr val="bg2"/>
                </a:solidFill>
              </a:rPr>
              <a:t> RM, O'Malley G, John-Stewart G, </a:t>
            </a:r>
            <a:r>
              <a:rPr lang="en-GB" dirty="0" err="1">
                <a:solidFill>
                  <a:schemeClr val="bg2"/>
                </a:solidFill>
              </a:rPr>
              <a:t>Kiarie</a:t>
            </a:r>
            <a:r>
              <a:rPr lang="en-GB" dirty="0">
                <a:solidFill>
                  <a:schemeClr val="bg2"/>
                </a:solidFill>
              </a:rPr>
              <a:t> J, Farquhar C.  </a:t>
            </a:r>
            <a:r>
              <a:rPr lang="en-GB" dirty="0">
                <a:solidFill>
                  <a:schemeClr val="bg2"/>
                </a:solidFill>
                <a:hlinkClick r:id="rId3"/>
              </a:rPr>
              <a:t>Kenyan medical student and consultant experiences in a pilot decentralized training program at the University of Nairobi.</a:t>
            </a:r>
            <a:r>
              <a:rPr lang="en-GB" dirty="0">
                <a:solidFill>
                  <a:schemeClr val="bg2"/>
                </a:solidFill>
              </a:rPr>
              <a:t>  </a:t>
            </a:r>
            <a:r>
              <a:rPr lang="en-GB" dirty="0" err="1">
                <a:solidFill>
                  <a:schemeClr val="bg2"/>
                </a:solidFill>
              </a:rPr>
              <a:t>Educ</a:t>
            </a:r>
            <a:r>
              <a:rPr lang="en-GB" dirty="0">
                <a:solidFill>
                  <a:schemeClr val="bg2"/>
                </a:solidFill>
              </a:rPr>
              <a:t> Health (Abingdon). 2014 May-Aug;27(2):170-6. </a:t>
            </a:r>
            <a:r>
              <a:rPr lang="en-GB" dirty="0" err="1">
                <a:solidFill>
                  <a:schemeClr val="bg2"/>
                </a:solidFill>
              </a:rPr>
              <a:t>doi</a:t>
            </a:r>
            <a:r>
              <a:rPr lang="en-GB" dirty="0">
                <a:solidFill>
                  <a:schemeClr val="bg2"/>
                </a:solidFill>
              </a:rPr>
              <a:t>: 10.4103/1357-6283.143778.  PMID: </a:t>
            </a:r>
            <a:r>
              <a:rPr lang="en-GB" dirty="0" smtClean="0">
                <a:solidFill>
                  <a:schemeClr val="bg2"/>
                </a:solidFill>
              </a:rPr>
              <a:t>25420980</a:t>
            </a:r>
          </a:p>
          <a:p>
            <a:pPr lvl="0" fontAlgn="base"/>
            <a:endParaRPr lang="en-GB" dirty="0">
              <a:solidFill>
                <a:schemeClr val="bg2"/>
              </a:solidFill>
            </a:endParaRPr>
          </a:p>
          <a:p>
            <a:pPr lvl="0" fontAlgn="base"/>
            <a:r>
              <a:rPr lang="en-GB" dirty="0">
                <a:solidFill>
                  <a:schemeClr val="bg2"/>
                </a:solidFill>
              </a:rPr>
              <a:t>Child MJ, </a:t>
            </a:r>
            <a:r>
              <a:rPr lang="en-GB" dirty="0" err="1">
                <a:solidFill>
                  <a:schemeClr val="bg2"/>
                </a:solidFill>
              </a:rPr>
              <a:t>Kiarie</a:t>
            </a:r>
            <a:r>
              <a:rPr lang="en-GB" dirty="0">
                <a:solidFill>
                  <a:schemeClr val="bg2"/>
                </a:solidFill>
              </a:rPr>
              <a:t> JN, Allen SM, </a:t>
            </a:r>
            <a:r>
              <a:rPr lang="en-GB" b="1" dirty="0" err="1">
                <a:solidFill>
                  <a:schemeClr val="bg2"/>
                </a:solidFill>
              </a:rPr>
              <a:t>Nduati</a:t>
            </a:r>
            <a:r>
              <a:rPr lang="en-GB" b="1" dirty="0">
                <a:solidFill>
                  <a:schemeClr val="bg2"/>
                </a:solidFill>
              </a:rPr>
              <a:t> R</a:t>
            </a:r>
            <a:r>
              <a:rPr lang="en-GB" dirty="0">
                <a:solidFill>
                  <a:schemeClr val="bg2"/>
                </a:solidFill>
              </a:rPr>
              <a:t>, </a:t>
            </a:r>
            <a:r>
              <a:rPr lang="en-GB" dirty="0" err="1">
                <a:solidFill>
                  <a:schemeClr val="bg2"/>
                </a:solidFill>
              </a:rPr>
              <a:t>Wasserheit</a:t>
            </a:r>
            <a:r>
              <a:rPr lang="en-GB" dirty="0">
                <a:solidFill>
                  <a:schemeClr val="bg2"/>
                </a:solidFill>
              </a:rPr>
              <a:t> JN, </a:t>
            </a:r>
            <a:r>
              <a:rPr lang="en-GB" dirty="0" err="1">
                <a:solidFill>
                  <a:schemeClr val="bg2"/>
                </a:solidFill>
              </a:rPr>
              <a:t>Kibore</a:t>
            </a:r>
            <a:r>
              <a:rPr lang="en-GB" dirty="0">
                <a:solidFill>
                  <a:schemeClr val="bg2"/>
                </a:solidFill>
              </a:rPr>
              <a:t> MW, John-Stewart G, </a:t>
            </a:r>
            <a:r>
              <a:rPr lang="en-GB" dirty="0" err="1">
                <a:solidFill>
                  <a:schemeClr val="bg2"/>
                </a:solidFill>
              </a:rPr>
              <a:t>Njiri</a:t>
            </a:r>
            <a:r>
              <a:rPr lang="en-GB" dirty="0">
                <a:solidFill>
                  <a:schemeClr val="bg2"/>
                </a:solidFill>
              </a:rPr>
              <a:t> FJ, O'Malley G, </a:t>
            </a:r>
            <a:r>
              <a:rPr lang="en-GB" dirty="0" err="1">
                <a:solidFill>
                  <a:schemeClr val="bg2"/>
                </a:solidFill>
              </a:rPr>
              <a:t>Kinuthia</a:t>
            </a:r>
            <a:r>
              <a:rPr lang="en-GB" dirty="0">
                <a:solidFill>
                  <a:schemeClr val="bg2"/>
                </a:solidFill>
              </a:rPr>
              <a:t> R, Norris TE, Farquhar C.  </a:t>
            </a:r>
            <a:r>
              <a:rPr lang="en-GB" dirty="0">
                <a:solidFill>
                  <a:schemeClr val="bg2"/>
                </a:solidFill>
                <a:hlinkClick r:id="rId4"/>
              </a:rPr>
              <a:t>Expanding clinical medical training opportunities at the University of Nairobi: adapting a regional medical education model from the WWAMI program at the University of Washington.</a:t>
            </a:r>
            <a:r>
              <a:rPr lang="en-GB" dirty="0">
                <a:solidFill>
                  <a:schemeClr val="bg2"/>
                </a:solidFill>
              </a:rPr>
              <a:t>  </a:t>
            </a:r>
            <a:r>
              <a:rPr lang="en-GB" dirty="0" err="1">
                <a:solidFill>
                  <a:schemeClr val="bg2"/>
                </a:solidFill>
              </a:rPr>
              <a:t>Acad</a:t>
            </a:r>
            <a:r>
              <a:rPr lang="en-GB" dirty="0">
                <a:solidFill>
                  <a:schemeClr val="bg2"/>
                </a:solidFill>
              </a:rPr>
              <a:t> Med. 2014 Aug;89(8 </a:t>
            </a:r>
            <a:r>
              <a:rPr lang="en-GB" dirty="0" err="1">
                <a:solidFill>
                  <a:schemeClr val="bg2"/>
                </a:solidFill>
              </a:rPr>
              <a:t>Suppl</a:t>
            </a:r>
            <a:r>
              <a:rPr lang="en-GB" dirty="0">
                <a:solidFill>
                  <a:schemeClr val="bg2"/>
                </a:solidFill>
              </a:rPr>
              <a:t>):S35-9. </a:t>
            </a:r>
            <a:r>
              <a:rPr lang="en-GB" dirty="0" err="1">
                <a:solidFill>
                  <a:schemeClr val="bg2"/>
                </a:solidFill>
              </a:rPr>
              <a:t>doi</a:t>
            </a:r>
            <a:r>
              <a:rPr lang="en-GB" dirty="0">
                <a:solidFill>
                  <a:schemeClr val="bg2"/>
                </a:solidFill>
              </a:rPr>
              <a:t>: 10.1097/ACM.0000000000000350.  PMID: </a:t>
            </a:r>
            <a:r>
              <a:rPr lang="en-GB" dirty="0" smtClean="0">
                <a:solidFill>
                  <a:schemeClr val="bg2"/>
                </a:solidFill>
              </a:rPr>
              <a:t>25072575</a:t>
            </a:r>
          </a:p>
          <a:p>
            <a:pPr lvl="0" fontAlgn="base"/>
            <a:endParaRPr lang="en-GB" dirty="0">
              <a:solidFill>
                <a:schemeClr val="bg2"/>
              </a:solidFill>
            </a:endParaRPr>
          </a:p>
          <a:p>
            <a:pPr lvl="0" fontAlgn="base"/>
            <a:r>
              <a:rPr lang="en-GB" dirty="0" err="1">
                <a:solidFill>
                  <a:schemeClr val="bg2"/>
                </a:solidFill>
              </a:rPr>
              <a:t>Kiarie</a:t>
            </a:r>
            <a:r>
              <a:rPr lang="en-GB" dirty="0">
                <a:solidFill>
                  <a:schemeClr val="bg2"/>
                </a:solidFill>
              </a:rPr>
              <a:t> JN, Farquhar C, Redfield R, </a:t>
            </a:r>
            <a:r>
              <a:rPr lang="en-GB" dirty="0" err="1">
                <a:solidFill>
                  <a:schemeClr val="bg2"/>
                </a:solidFill>
              </a:rPr>
              <a:t>Bosire</a:t>
            </a:r>
            <a:r>
              <a:rPr lang="en-GB" dirty="0">
                <a:solidFill>
                  <a:schemeClr val="bg2"/>
                </a:solidFill>
              </a:rPr>
              <a:t> K, </a:t>
            </a:r>
            <a:r>
              <a:rPr lang="en-GB" dirty="0" err="1">
                <a:solidFill>
                  <a:schemeClr val="bg2"/>
                </a:solidFill>
              </a:rPr>
              <a:t>Nduati</a:t>
            </a:r>
            <a:r>
              <a:rPr lang="en-GB" dirty="0">
                <a:solidFill>
                  <a:schemeClr val="bg2"/>
                </a:solidFill>
              </a:rPr>
              <a:t> RW, </a:t>
            </a:r>
            <a:r>
              <a:rPr lang="en-GB" dirty="0" err="1">
                <a:solidFill>
                  <a:schemeClr val="bg2"/>
                </a:solidFill>
              </a:rPr>
              <a:t>Mwanda</a:t>
            </a:r>
            <a:r>
              <a:rPr lang="en-GB" dirty="0">
                <a:solidFill>
                  <a:schemeClr val="bg2"/>
                </a:solidFill>
              </a:rPr>
              <a:t> W, </a:t>
            </a:r>
            <a:r>
              <a:rPr lang="en-GB" dirty="0" err="1">
                <a:solidFill>
                  <a:schemeClr val="bg2"/>
                </a:solidFill>
              </a:rPr>
              <a:t>M'Imunya</a:t>
            </a:r>
            <a:r>
              <a:rPr lang="en-GB" dirty="0">
                <a:solidFill>
                  <a:schemeClr val="bg2"/>
                </a:solidFill>
              </a:rPr>
              <a:t> JM, </a:t>
            </a:r>
            <a:r>
              <a:rPr lang="en-GB" dirty="0" err="1">
                <a:solidFill>
                  <a:schemeClr val="bg2"/>
                </a:solidFill>
              </a:rPr>
              <a:t>Kibwage</a:t>
            </a:r>
            <a:r>
              <a:rPr lang="en-GB" dirty="0">
                <a:solidFill>
                  <a:schemeClr val="bg2"/>
                </a:solidFill>
              </a:rPr>
              <a:t> I.  </a:t>
            </a:r>
            <a:r>
              <a:rPr lang="en-GB" dirty="0">
                <a:solidFill>
                  <a:schemeClr val="bg2"/>
                </a:solidFill>
                <a:hlinkClick r:id="rId5"/>
              </a:rPr>
              <a:t>Strengthening health systems by integrating health care, medical education, and research: University of Nairobi experience.</a:t>
            </a:r>
            <a:r>
              <a:rPr lang="en-GB" dirty="0">
                <a:solidFill>
                  <a:schemeClr val="bg2"/>
                </a:solidFill>
              </a:rPr>
              <a:t>  </a:t>
            </a:r>
            <a:r>
              <a:rPr lang="en-GB" dirty="0" err="1">
                <a:solidFill>
                  <a:schemeClr val="bg2"/>
                </a:solidFill>
              </a:rPr>
              <a:t>Acad</a:t>
            </a:r>
            <a:r>
              <a:rPr lang="en-GB" dirty="0">
                <a:solidFill>
                  <a:schemeClr val="bg2"/>
                </a:solidFill>
              </a:rPr>
              <a:t> Med. 2014 Aug;89(8 </a:t>
            </a:r>
            <a:r>
              <a:rPr lang="en-GB" dirty="0" err="1">
                <a:solidFill>
                  <a:schemeClr val="bg2"/>
                </a:solidFill>
              </a:rPr>
              <a:t>Suppl</a:t>
            </a:r>
            <a:r>
              <a:rPr lang="en-GB" dirty="0">
                <a:solidFill>
                  <a:schemeClr val="bg2"/>
                </a:solidFill>
              </a:rPr>
              <a:t>):S109-10. </a:t>
            </a:r>
            <a:r>
              <a:rPr lang="en-GB" dirty="0" err="1">
                <a:solidFill>
                  <a:schemeClr val="bg2"/>
                </a:solidFill>
              </a:rPr>
              <a:t>doi</a:t>
            </a:r>
            <a:r>
              <a:rPr lang="en-GB" dirty="0">
                <a:solidFill>
                  <a:schemeClr val="bg2"/>
                </a:solidFill>
              </a:rPr>
              <a:t>: 10.1097/ACM.0000000000000318. No abstract available. PMID:  </a:t>
            </a:r>
            <a:r>
              <a:rPr lang="en-GB" dirty="0" smtClean="0">
                <a:solidFill>
                  <a:schemeClr val="bg2"/>
                </a:solidFill>
              </a:rPr>
              <a:t>25072562</a:t>
            </a:r>
          </a:p>
          <a:p>
            <a:pPr lvl="0" fontAlgn="base"/>
            <a:endParaRPr lang="en-GB" dirty="0">
              <a:solidFill>
                <a:schemeClr val="bg2"/>
              </a:solidFill>
            </a:endParaRPr>
          </a:p>
          <a:p>
            <a:pPr lvl="0" fontAlgn="base"/>
            <a:r>
              <a:rPr lang="en-GB" dirty="0">
                <a:solidFill>
                  <a:schemeClr val="bg2"/>
                </a:solidFill>
              </a:rPr>
              <a:t>Daniels J, </a:t>
            </a:r>
            <a:r>
              <a:rPr lang="en-GB" b="1" dirty="0" err="1">
                <a:solidFill>
                  <a:schemeClr val="bg2"/>
                </a:solidFill>
              </a:rPr>
              <a:t>Nduati</a:t>
            </a:r>
            <a:r>
              <a:rPr lang="en-GB" b="1" dirty="0">
                <a:solidFill>
                  <a:schemeClr val="bg2"/>
                </a:solidFill>
              </a:rPr>
              <a:t> R</a:t>
            </a:r>
            <a:r>
              <a:rPr lang="en-GB" dirty="0">
                <a:solidFill>
                  <a:schemeClr val="bg2"/>
                </a:solidFill>
              </a:rPr>
              <a:t>, Farquhar C. Kenyan women medical doctors and their motivations to pursue international research training. </a:t>
            </a:r>
            <a:r>
              <a:rPr lang="en-GB" dirty="0" err="1">
                <a:solidFill>
                  <a:schemeClr val="bg2"/>
                </a:solidFill>
              </a:rPr>
              <a:t>Educ</a:t>
            </a:r>
            <a:r>
              <a:rPr lang="en-GB" dirty="0">
                <a:solidFill>
                  <a:schemeClr val="bg2"/>
                </a:solidFill>
              </a:rPr>
              <a:t> Health (Abingdon). 2013 May-Aug;26(2):89-97. </a:t>
            </a:r>
            <a:r>
              <a:rPr lang="en-GB" dirty="0" err="1">
                <a:solidFill>
                  <a:schemeClr val="bg2"/>
                </a:solidFill>
              </a:rPr>
              <a:t>doi</a:t>
            </a:r>
            <a:r>
              <a:rPr lang="en-GB" dirty="0">
                <a:solidFill>
                  <a:schemeClr val="bg2"/>
                </a:solidFill>
              </a:rPr>
              <a:t>: 10.4103/1357-6283.120700. </a:t>
            </a:r>
          </a:p>
        </p:txBody>
      </p:sp>
    </p:spTree>
    <p:extLst>
      <p:ext uri="{BB962C8B-B14F-4D97-AF65-F5344CB8AC3E}">
        <p14:creationId xmlns:p14="http://schemas.microsoft.com/office/powerpoint/2010/main" val="266639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99"/>
                </a:solidFill>
                <a:latin typeface="Agency FB" panose="020B0503020202020204" pitchFamily="34" charset="0"/>
              </a:rPr>
              <a:t/>
            </a:r>
            <a:br>
              <a:rPr lang="en-US" b="1" dirty="0" smtClean="0">
                <a:solidFill>
                  <a:srgbClr val="000099"/>
                </a:solidFill>
                <a:latin typeface="Agency FB" panose="020B0503020202020204" pitchFamily="34" charset="0"/>
              </a:rPr>
            </a:br>
            <a:r>
              <a:rPr lang="en-US" sz="4000" b="1" dirty="0" smtClean="0">
                <a:solidFill>
                  <a:srgbClr val="FFFF00"/>
                </a:solidFill>
                <a:latin typeface="Agency FB" panose="020B0503020202020204" pitchFamily="34" charset="0"/>
              </a:rPr>
              <a:t>Medical </a:t>
            </a:r>
            <a:r>
              <a:rPr lang="en-US" sz="4000" b="1" dirty="0">
                <a:solidFill>
                  <a:srgbClr val="FFFF00"/>
                </a:solidFill>
                <a:latin typeface="Agency FB" panose="020B0503020202020204" pitchFamily="34" charset="0"/>
              </a:rPr>
              <a:t>Education Partnership Initiative (</a:t>
            </a:r>
            <a:r>
              <a:rPr lang="en-US" sz="4000" b="1" dirty="0" smtClean="0">
                <a:solidFill>
                  <a:srgbClr val="FFFF00"/>
                </a:solidFill>
                <a:latin typeface="Agency FB" panose="020B0503020202020204" pitchFamily="34" charset="0"/>
              </a:rPr>
              <a:t>MEPI)</a:t>
            </a:r>
            <a:br>
              <a:rPr lang="en-US" sz="4000" b="1" dirty="0" smtClean="0">
                <a:solidFill>
                  <a:srgbClr val="FFFF00"/>
                </a:solidFill>
                <a:latin typeface="Agency FB" panose="020B0503020202020204" pitchFamily="34" charset="0"/>
              </a:rPr>
            </a:br>
            <a:r>
              <a:rPr lang="en-US" sz="3100" b="1" dirty="0" smtClean="0">
                <a:solidFill>
                  <a:srgbClr val="FFFF00"/>
                </a:solidFill>
                <a:latin typeface="Agency FB" panose="020B0503020202020204" pitchFamily="34" charset="0"/>
              </a:rPr>
              <a:t>Partnership </a:t>
            </a:r>
            <a:r>
              <a:rPr lang="en-US" sz="3100" b="1" dirty="0">
                <a:solidFill>
                  <a:srgbClr val="FFFF00"/>
                </a:solidFill>
                <a:latin typeface="Agency FB" panose="020B0503020202020204" pitchFamily="34" charset="0"/>
              </a:rPr>
              <a:t>for Innovative Medical Education for Kenya (</a:t>
            </a:r>
            <a:r>
              <a:rPr lang="en-US" sz="3100" b="1" dirty="0" smtClean="0">
                <a:solidFill>
                  <a:srgbClr val="FFFF00"/>
                </a:solidFill>
                <a:latin typeface="Agency FB" panose="020B0503020202020204" pitchFamily="34" charset="0"/>
              </a:rPr>
              <a:t>PRIME-K) </a:t>
            </a:r>
            <a:br>
              <a:rPr lang="en-US" sz="3100" b="1" dirty="0" smtClean="0">
                <a:solidFill>
                  <a:srgbClr val="FFFF00"/>
                </a:solidFill>
                <a:latin typeface="Agency FB" panose="020B0503020202020204" pitchFamily="34" charset="0"/>
              </a:rPr>
            </a:br>
            <a:endParaRPr lang="en-US" sz="3100" b="1" dirty="0">
              <a:solidFill>
                <a:srgbClr val="FFFF00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709" y="5301208"/>
            <a:ext cx="8229600" cy="104097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3200" i="1" dirty="0" smtClean="0"/>
              <a:t>“To </a:t>
            </a:r>
            <a:r>
              <a:rPr lang="en-US" sz="3200" i="1" dirty="0"/>
              <a:t>strengthen and build training, clinical and research capacity in </a:t>
            </a:r>
            <a:r>
              <a:rPr lang="en-US" sz="3200" i="1" dirty="0" smtClean="0"/>
              <a:t>College Health Sciences for </a:t>
            </a:r>
            <a:r>
              <a:rPr lang="en-US" sz="3200" i="1" dirty="0"/>
              <a:t>improvement of health outcomes in </a:t>
            </a:r>
            <a:r>
              <a:rPr lang="en-US" sz="3200" i="1" dirty="0" smtClean="0"/>
              <a:t>Kenya.”</a:t>
            </a:r>
          </a:p>
          <a:p>
            <a:pPr marL="0" indent="0" algn="ctr">
              <a:buNone/>
            </a:pPr>
            <a:endParaRPr lang="en-US" sz="3200" i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324" y="2190289"/>
            <a:ext cx="828675" cy="1371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136" y="2110559"/>
            <a:ext cx="1011241" cy="12974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526" y="2293940"/>
            <a:ext cx="1000125" cy="13620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8855" y="1687112"/>
            <a:ext cx="3015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Implementers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1026" name="Picture 2" descr="http://ts2.mm.bing.net/th?id=H.4743848471822885&amp;w=225&amp;h=134&amp;c=7&amp;rs=1&amp;pid=1.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32" y="2530527"/>
            <a:ext cx="1607344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764426" y="3577429"/>
            <a:ext cx="18104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University of Nairobi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81193" y="3561889"/>
            <a:ext cx="2187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University of Washington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68786" y="3408000"/>
            <a:ext cx="21875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University of Maryland Baltimore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466211" y="4428401"/>
            <a:ext cx="17538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Mission</a:t>
            </a:r>
            <a:endParaRPr lang="en-US" sz="3200" dirty="0">
              <a:solidFill>
                <a:srgbClr val="FFFF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769523" y="5013176"/>
            <a:ext cx="2628007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01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Background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dirty="0"/>
              <a:t>order to bridge the human health resource </a:t>
            </a:r>
            <a:r>
              <a:rPr lang="en-US" dirty="0" smtClean="0"/>
              <a:t>gap </a:t>
            </a:r>
            <a:r>
              <a:rPr lang="en-US" dirty="0"/>
              <a:t>African Universities have increased admissions into existing training </a:t>
            </a:r>
            <a:r>
              <a:rPr lang="en-US" dirty="0" smtClean="0"/>
              <a:t>programs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altLang="en-US" dirty="0"/>
              <a:t>The direct outcome has been an increase in internship training </a:t>
            </a:r>
            <a:r>
              <a:rPr lang="en-US" altLang="en-US" dirty="0" smtClean="0"/>
              <a:t>centers.</a:t>
            </a:r>
          </a:p>
          <a:p>
            <a:r>
              <a:rPr lang="en-US" altLang="en-US" dirty="0" smtClean="0"/>
              <a:t>In Kenya this has been &gt; 60 </a:t>
            </a:r>
            <a:r>
              <a:rPr lang="en-US" altLang="en-US" dirty="0"/>
              <a:t>and thus contributing to the goal of taking healthcare closer to the public.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509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902503453"/>
              </p:ext>
            </p:extLst>
          </p:nvPr>
        </p:nvGraphicFramePr>
        <p:xfrm>
          <a:off x="251520" y="620688"/>
          <a:ext cx="864096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107504" y="188913"/>
            <a:ext cx="86409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 smtClean="0">
                <a:solidFill>
                  <a:srgbClr val="FFC000"/>
                </a:solidFill>
                <a:latin typeface="Arial" charset="0"/>
              </a:rPr>
              <a:t>University of Nairobi College </a:t>
            </a:r>
            <a:r>
              <a:rPr lang="en-US" altLang="en-US" dirty="0">
                <a:solidFill>
                  <a:srgbClr val="FFC000"/>
                </a:solidFill>
                <a:latin typeface="Arial" charset="0"/>
              </a:rPr>
              <a:t>of Health Sciences Graduates</a:t>
            </a:r>
            <a:endParaRPr lang="en-GB" altLang="en-US" dirty="0">
              <a:solidFill>
                <a:srgbClr val="FFC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82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Background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Infrastructure </a:t>
            </a:r>
            <a:r>
              <a:rPr lang="en-US" dirty="0"/>
              <a:t>and human resource within the universities has not grown in tandem with the growth of the student body resulting in diminishing opportunities for hands-on exposure required for effective pre-service medical training.  </a:t>
            </a: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4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8201849"/>
              </p:ext>
            </p:extLst>
          </p:nvPr>
        </p:nvGraphicFramePr>
        <p:xfrm>
          <a:off x="323528" y="260648"/>
          <a:ext cx="8640960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861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Hypothesis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Hospitals </a:t>
            </a:r>
            <a:r>
              <a:rPr lang="en-US" dirty="0"/>
              <a:t>currently designated as post-graduation professional training sites (internship sites) could be developed into undergraduate and post-graduate clinical training </a:t>
            </a:r>
            <a:r>
              <a:rPr lang="en-US" dirty="0" smtClean="0"/>
              <a:t>sites.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38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6812006"/>
              </p:ext>
            </p:extLst>
          </p:nvPr>
        </p:nvGraphicFramePr>
        <p:xfrm>
          <a:off x="323850" y="404812"/>
          <a:ext cx="7848600" cy="6120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647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Objectives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was an evaluation of the acceptability </a:t>
            </a:r>
            <a:r>
              <a:rPr lang="en-US" dirty="0"/>
              <a:t>and feasibility of engaging </a:t>
            </a:r>
            <a:r>
              <a:rPr lang="en-US" dirty="0" smtClean="0"/>
              <a:t>senior </a:t>
            </a:r>
            <a:r>
              <a:rPr lang="en-US" dirty="0"/>
              <a:t>health personnel working at internship training sites into a non-financially remunerated position of adjunct faculty with the College of Health Sciences of the University of Nairobi. 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35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4705</TotalTime>
  <Words>1258</Words>
  <Application>Microsoft Office PowerPoint</Application>
  <PresentationFormat>On-screen Show (4:3)</PresentationFormat>
  <Paragraphs>128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ADJUNCT FACULTY: AN UNTAPPED RESOURCE FOR MEDICAL EDUCATION. </vt:lpstr>
      <vt:lpstr>Partnership for Innovative Medical Education for Kenya (PRIME-K) </vt:lpstr>
      <vt:lpstr>Background</vt:lpstr>
      <vt:lpstr>PowerPoint Presentation</vt:lpstr>
      <vt:lpstr>Background</vt:lpstr>
      <vt:lpstr>PowerPoint Presentation</vt:lpstr>
      <vt:lpstr>Hypothesis</vt:lpstr>
      <vt:lpstr>PowerPoint Presentation</vt:lpstr>
      <vt:lpstr>Objectives</vt:lpstr>
      <vt:lpstr>Methods</vt:lpstr>
      <vt:lpstr>Adjunct Faculty training content</vt:lpstr>
      <vt:lpstr>Pilot testing of decentralized clinical training </vt:lpstr>
      <vt:lpstr>Results </vt:lpstr>
      <vt:lpstr>Adjunct Faculty retention</vt:lpstr>
      <vt:lpstr>Student Training </vt:lpstr>
      <vt:lpstr>PowerPoint Presentation</vt:lpstr>
      <vt:lpstr>Adjunct Faculty experience with the decentralized clinical training  </vt:lpstr>
      <vt:lpstr>Needs going forward </vt:lpstr>
      <vt:lpstr>Conclusion</vt:lpstr>
      <vt:lpstr>REFERENCES</vt:lpstr>
      <vt:lpstr> Medical Education Partnership Initiative (MEPI) Partnership for Innovative Medical Education for Kenya (PRIME-K) 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ADJUNCT FACULTY: AN UNTAPPED RESOURCE FOR MEDICAL EDUCATION. Authors</dc:title>
  <dc:creator>HP</dc:creator>
  <cp:lastModifiedBy>HP</cp:lastModifiedBy>
  <cp:revision>20</cp:revision>
  <dcterms:created xsi:type="dcterms:W3CDTF">2016-08-04T06:31:41Z</dcterms:created>
  <dcterms:modified xsi:type="dcterms:W3CDTF">2017-03-31T08:17:11Z</dcterms:modified>
</cp:coreProperties>
</file>