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2" r:id="rId4"/>
    <p:sldId id="302" r:id="rId5"/>
    <p:sldId id="294" r:id="rId6"/>
    <p:sldId id="301" r:id="rId7"/>
    <p:sldId id="300" r:id="rId8"/>
    <p:sldId id="303" r:id="rId9"/>
    <p:sldId id="274" r:id="rId10"/>
    <p:sldId id="304" r:id="rId11"/>
    <p:sldId id="307" r:id="rId12"/>
    <p:sldId id="314" r:id="rId13"/>
    <p:sldId id="305" r:id="rId14"/>
    <p:sldId id="306" r:id="rId15"/>
    <p:sldId id="313" r:id="rId16"/>
    <p:sldId id="308" r:id="rId17"/>
    <p:sldId id="309" r:id="rId18"/>
    <p:sldId id="310" r:id="rId19"/>
    <p:sldId id="315" r:id="rId20"/>
    <p:sldId id="316" r:id="rId21"/>
    <p:sldId id="311" r:id="rId22"/>
    <p:sldId id="317" r:id="rId23"/>
    <p:sldId id="319" r:id="rId24"/>
    <p:sldId id="318" r:id="rId25"/>
    <p:sldId id="280" r:id="rId26"/>
    <p:sldId id="320" r:id="rId27"/>
    <p:sldId id="321" r:id="rId28"/>
    <p:sldId id="290" r:id="rId29"/>
    <p:sldId id="295" r:id="rId30"/>
  </p:sldIdLst>
  <p:sldSz cx="36576000" cy="27432000"/>
  <p:notesSz cx="6858000" cy="9144000"/>
  <p:defaultTextStyle>
    <a:defPPr>
      <a:defRPr lang="fr-FR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E9F955"/>
    <a:srgbClr val="EF5FA0"/>
    <a:srgbClr val="C9CE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1" d="100"/>
          <a:sy n="21" d="100"/>
        </p:scale>
        <p:origin x="-354" y="324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4CA2F-7B0C-4FCE-B306-A20A51D71C37}" type="datetimeFigureOut">
              <a:rPr lang="fr-FR" smtClean="0"/>
              <a:t>30/03/2017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The 6th East African Health and Scientific Conference and International Health  Exhibition and Trade Fair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9211-E3A9-4958-A9E8-AEC54B491179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90397-72CA-48AB-8CA6-DA4260D52E97}" type="datetimeFigureOut">
              <a:rPr lang="fr-FR" smtClean="0"/>
              <a:pPr/>
              <a:t>29/03/2017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The 6th East African Health and Scientific Conference and International Health  Exhibition and Trade Fair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6F01-5981-4ABD-9C6F-BD8F89B6C275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and International Health  Exhibition and Trade Fair</a:t>
            </a:r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and International Health  Exhibition and Trade Fair</a:t>
            </a:r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and International Health  Exhibition and Trade Fair</a:t>
            </a:r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2133600" y="5486400"/>
            <a:ext cx="31406592" cy="7315200"/>
          </a:xfrm>
          <a:ln>
            <a:noFill/>
          </a:ln>
        </p:spPr>
        <p:txBody>
          <a:bodyPr vert="horz" tIns="0" rIns="7315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2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2133600" y="12914144"/>
            <a:ext cx="31418784" cy="7010400"/>
          </a:xfrm>
        </p:spPr>
        <p:txBody>
          <a:bodyPr lIns="0" rIns="73152"/>
          <a:lstStyle>
            <a:lvl1pPr marL="0" marR="182880" indent="0" algn="r">
              <a:buNone/>
              <a:defRPr>
                <a:solidFill>
                  <a:schemeClr val="tx1"/>
                </a:solidFill>
              </a:defRPr>
            </a:lvl1pPr>
            <a:lvl2pPr marL="1828800" indent="0" algn="ctr">
              <a:buNone/>
            </a:lvl2pPr>
            <a:lvl3pPr marL="3657600" indent="0" algn="ctr">
              <a:buNone/>
            </a:lvl3pPr>
            <a:lvl4pPr marL="5486400" indent="0" algn="ctr">
              <a:buNone/>
            </a:lvl4pPr>
            <a:lvl5pPr marL="7315200" indent="0" algn="ctr">
              <a:buNone/>
            </a:lvl5pPr>
            <a:lvl6pPr marL="9144000" indent="0" algn="ctr">
              <a:buNone/>
            </a:lvl6pPr>
            <a:lvl7pPr marL="10972800" indent="0" algn="ctr">
              <a:buNone/>
            </a:lvl7pPr>
            <a:lvl8pPr marL="12801600" indent="0" algn="ctr">
              <a:buNone/>
            </a:lvl8pPr>
            <a:lvl9pPr marL="146304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CFD-905F-4C53-A373-41AA79C4A149}" type="datetime1">
              <a:rPr lang="fr-FR" smtClean="0"/>
              <a:t>30/03/2017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28-F39E-46CC-8D8F-3999805A7EE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8E48-8CBA-4F4F-B600-48630451C595}" type="datetime1">
              <a:rPr lang="fr-FR" smtClean="0"/>
              <a:t>30/03/2017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28-F39E-46CC-8D8F-3999805A7EE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6517600" y="3657606"/>
            <a:ext cx="8229600" cy="20847052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8800" y="3657606"/>
            <a:ext cx="24079200" cy="20847052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7C2-A925-4DFE-AE94-CEB12DDB93EE}" type="datetime1">
              <a:rPr lang="fr-FR" smtClean="0"/>
              <a:t>30/03/2017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28-F39E-46CC-8D8F-3999805A7EE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06C3-23A2-4ADA-ABAA-A88F62F643F3}" type="datetime1">
              <a:rPr lang="fr-FR" smtClean="0"/>
              <a:t>30/03/2017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28-F39E-46CC-8D8F-3999805A7EE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1408" y="5266944"/>
            <a:ext cx="31089600" cy="5449824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2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21408" y="10818656"/>
            <a:ext cx="31089600" cy="6038848"/>
          </a:xfrm>
        </p:spPr>
        <p:txBody>
          <a:bodyPr lIns="182880" rIns="182880" anchor="t"/>
          <a:lstStyle>
            <a:lvl1pPr marL="0" indent="0">
              <a:buNone/>
              <a:defRPr sz="8800">
                <a:solidFill>
                  <a:schemeClr val="tx1"/>
                </a:solidFill>
              </a:defRPr>
            </a:lvl1pPr>
            <a:lvl2pPr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A485-09C5-44AF-A1E4-FED4C17A97BB}" type="datetime1">
              <a:rPr lang="fr-FR" smtClean="0"/>
              <a:t>30/03/2017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28-F39E-46CC-8D8F-3999805A7EE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2816352"/>
            <a:ext cx="32918400" cy="4572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8800" y="7680340"/>
            <a:ext cx="16154400" cy="17739360"/>
          </a:xfrm>
        </p:spPr>
        <p:txBody>
          <a:bodyPr/>
          <a:lstStyle>
            <a:lvl1pPr>
              <a:defRPr sz="104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592800" y="7680340"/>
            <a:ext cx="16154400" cy="17739360"/>
          </a:xfrm>
        </p:spPr>
        <p:txBody>
          <a:bodyPr/>
          <a:lstStyle>
            <a:lvl1pPr>
              <a:defRPr sz="104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4345-FB1F-4E70-8A29-781A2C47CC6E}" type="datetime1">
              <a:rPr lang="fr-FR" smtClean="0"/>
              <a:t>30/03/2017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28-F39E-46CC-8D8F-3999805A7EE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2816352"/>
            <a:ext cx="32918400" cy="4572000"/>
          </a:xfrm>
        </p:spPr>
        <p:txBody>
          <a:bodyPr tIns="18288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28800" y="7420992"/>
            <a:ext cx="16160752" cy="2637408"/>
          </a:xfrm>
        </p:spPr>
        <p:txBody>
          <a:bodyPr lIns="182880" tIns="0" rIns="182880" bIns="0" anchor="ctr">
            <a:noAutofit/>
          </a:bodyPr>
          <a:lstStyle>
            <a:lvl1pPr marL="0" indent="0">
              <a:buNone/>
              <a:defRPr sz="9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000" b="1"/>
            </a:lvl2pPr>
            <a:lvl3pPr>
              <a:buNone/>
              <a:defRPr sz="7200" b="1"/>
            </a:lvl3pPr>
            <a:lvl4pPr>
              <a:buNone/>
              <a:defRPr sz="6400" b="1"/>
            </a:lvl4pPr>
            <a:lvl5pPr>
              <a:buNone/>
              <a:defRPr sz="64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8580102" y="7439030"/>
            <a:ext cx="16167100" cy="2619372"/>
          </a:xfrm>
        </p:spPr>
        <p:txBody>
          <a:bodyPr lIns="182880" tIns="0" rIns="182880" bIns="0" anchor="ctr"/>
          <a:lstStyle>
            <a:lvl1pPr marL="0" indent="0">
              <a:buNone/>
              <a:defRPr sz="9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000" b="1"/>
            </a:lvl2pPr>
            <a:lvl3pPr>
              <a:buNone/>
              <a:defRPr sz="7200" b="1"/>
            </a:lvl3pPr>
            <a:lvl4pPr>
              <a:buNone/>
              <a:defRPr sz="6400" b="1"/>
            </a:lvl4pPr>
            <a:lvl5pPr>
              <a:buNone/>
              <a:defRPr sz="64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1828800" y="10058400"/>
            <a:ext cx="16160752" cy="15382880"/>
          </a:xfrm>
        </p:spPr>
        <p:txBody>
          <a:bodyPr tIns="0"/>
          <a:lstStyle>
            <a:lvl1pPr>
              <a:defRPr sz="88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8580102" y="10058400"/>
            <a:ext cx="16167100" cy="15382880"/>
          </a:xfrm>
        </p:spPr>
        <p:txBody>
          <a:bodyPr tIns="0"/>
          <a:lstStyle>
            <a:lvl1pPr>
              <a:defRPr sz="88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8661-3164-48C8-8477-852CF9F825AA}" type="datetime1">
              <a:rPr lang="fr-FR" smtClean="0"/>
              <a:t>30/03/2017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28-F39E-46CC-8D8F-3999805A7EE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2816352"/>
            <a:ext cx="33223200" cy="4572000"/>
          </a:xfrm>
        </p:spPr>
        <p:txBody>
          <a:bodyPr vert="horz" tIns="18288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0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3B3A-A970-4590-A630-6C012C4D19F7}" type="datetime1">
              <a:rPr lang="fr-FR" smtClean="0"/>
              <a:t>30/03/2017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28-F39E-46CC-8D8F-3999805A7EE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083-E0F7-4CCC-86E9-EEE271C06948}" type="datetime1">
              <a:rPr lang="fr-FR" smtClean="0"/>
              <a:t>30/03/2017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28-F39E-46CC-8D8F-3999805A7EE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3200" y="2057408"/>
            <a:ext cx="10972800" cy="46482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0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2743200" y="6705600"/>
            <a:ext cx="10972800" cy="18288000"/>
          </a:xfrm>
        </p:spPr>
        <p:txBody>
          <a:bodyPr lIns="73152" rIns="73152"/>
          <a:lstStyle>
            <a:lvl1pPr marL="0" indent="0" algn="l">
              <a:buNone/>
              <a:defRPr sz="5600"/>
            </a:lvl1pPr>
            <a:lvl2pPr indent="0" algn="l">
              <a:buNone/>
              <a:defRPr sz="4800"/>
            </a:lvl2pPr>
            <a:lvl3pPr indent="0" algn="l">
              <a:buNone/>
              <a:defRPr sz="4000"/>
            </a:lvl3pPr>
            <a:lvl4pPr indent="0" algn="l">
              <a:buNone/>
              <a:defRPr sz="3600"/>
            </a:lvl4pPr>
            <a:lvl5pPr indent="0" algn="l">
              <a:buNone/>
              <a:defRPr sz="36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4300200" y="6705600"/>
            <a:ext cx="20447000" cy="18288000"/>
          </a:xfrm>
        </p:spPr>
        <p:txBody>
          <a:bodyPr tIns="0"/>
          <a:lstStyle>
            <a:lvl1pPr>
              <a:defRPr sz="11200"/>
            </a:lvl1pPr>
            <a:lvl2pPr>
              <a:defRPr sz="10400"/>
            </a:lvl2pPr>
            <a:lvl3pPr>
              <a:defRPr sz="9600"/>
            </a:lvl3pPr>
            <a:lvl4pPr>
              <a:defRPr sz="8000"/>
            </a:lvl4pPr>
            <a:lvl5pPr>
              <a:defRPr sz="72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9893-3A7D-430B-AA31-0462BDA6FC0F}" type="datetime1">
              <a:rPr lang="fr-FR" smtClean="0"/>
              <a:t>30/03/2017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6328-F39E-46CC-8D8F-3999805A7EE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12663012" y="4432308"/>
            <a:ext cx="21031200" cy="164592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32016536" y="21439076"/>
            <a:ext cx="621792" cy="62179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4707986"/>
            <a:ext cx="8851392" cy="6330484"/>
          </a:xfrm>
        </p:spPr>
        <p:txBody>
          <a:bodyPr vert="horz" lIns="182880" tIns="182880" rIns="182880" bIns="182880" anchor="b"/>
          <a:lstStyle>
            <a:lvl1pPr algn="l">
              <a:buNone/>
              <a:defRPr sz="8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8400" y="11315140"/>
            <a:ext cx="8839200" cy="8717280"/>
          </a:xfrm>
        </p:spPr>
        <p:txBody>
          <a:bodyPr lIns="256032" rIns="182880" bIns="182880" anchor="t"/>
          <a:lstStyle>
            <a:lvl1pPr marL="0" indent="0" algn="l">
              <a:spcBef>
                <a:spcPts val="1000"/>
              </a:spcBef>
              <a:buFontTx/>
              <a:buNone/>
              <a:defRPr sz="52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C06A-5912-483B-99FF-2470051253B5}" type="datetime1">
              <a:rPr lang="fr-FR" smtClean="0"/>
              <a:t>30/03/2017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2308800" y="25425402"/>
            <a:ext cx="2438400" cy="1460500"/>
          </a:xfrm>
        </p:spPr>
        <p:txBody>
          <a:bodyPr/>
          <a:lstStyle/>
          <a:p>
            <a:fld id="{871B6328-F39E-46CC-8D8F-3999805A7EE9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13943172" y="4798068"/>
            <a:ext cx="18470880" cy="1572768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28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38100" y="23266400"/>
            <a:ext cx="36652200" cy="416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0" tIns="182880" rIns="365760" bIns="18288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17526000" y="24879302"/>
            <a:ext cx="19050000" cy="2552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0" tIns="182880" rIns="365760" bIns="18288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38100" y="-28576"/>
            <a:ext cx="36652200" cy="416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0" tIns="182880" rIns="365760" bIns="18288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17526000" y="-28574"/>
            <a:ext cx="19050000" cy="2552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0" tIns="182880" rIns="365760" bIns="18288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828800" y="2816352"/>
            <a:ext cx="32918400" cy="4572000"/>
          </a:xfrm>
          <a:prstGeom prst="rect">
            <a:avLst/>
          </a:prstGeom>
        </p:spPr>
        <p:txBody>
          <a:bodyPr vert="horz" lIns="0" tIns="18288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1828800" y="7741920"/>
            <a:ext cx="32918400" cy="17556480"/>
          </a:xfrm>
          <a:prstGeom prst="rect">
            <a:avLst/>
          </a:prstGeom>
        </p:spPr>
        <p:txBody>
          <a:bodyPr vert="horz" lIns="365760" tIns="182880" rIns="365760" bIns="18288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4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1F30DF-E487-4BE9-B8CF-F980CDC435EB}" type="datetime1">
              <a:rPr lang="fr-FR" smtClean="0"/>
              <a:t>30/03/2017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10668000" y="25425402"/>
            <a:ext cx="13411200" cy="14605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4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31699200" y="25425402"/>
            <a:ext cx="3048000" cy="14605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4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1B6328-F39E-46CC-8D8F-3999805A7EE9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76068" y="809632"/>
            <a:ext cx="36722192" cy="2596896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20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097280" indent="-109728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indent="-98755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98755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4754880" indent="-84124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indent="-84124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6949440" indent="-84124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7680960" indent="-73152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778240" indent="-731520" algn="l" rtl="0" eaLnBrk="1" latinLnBrk="0" hangingPunct="1">
        <a:spcBef>
          <a:spcPct val="20000"/>
        </a:spcBef>
        <a:buClr>
          <a:schemeClr val="tx2"/>
        </a:buClr>
        <a:buChar char="•"/>
        <a:defRPr kumimoji="0"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indent="-73152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81200" y="3352800"/>
            <a:ext cx="32385000" cy="9677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fr-FR" sz="20000" dirty="0" smtClean="0">
                <a:latin typeface="Britannic Bold" pitchFamily="34" charset="0"/>
              </a:rPr>
              <a:t/>
            </a:r>
            <a:br>
              <a:rPr lang="fr-FR" sz="20000" dirty="0" smtClean="0">
                <a:latin typeface="Britannic Bold" pitchFamily="34" charset="0"/>
              </a:rPr>
            </a:br>
            <a:r>
              <a:rPr lang="fr-FR" sz="20000" dirty="0" smtClean="0">
                <a:latin typeface="Britannic Bold" pitchFamily="34" charset="0"/>
              </a:rPr>
              <a:t/>
            </a:r>
            <a:br>
              <a:rPr lang="fr-FR" sz="20000" dirty="0" smtClean="0">
                <a:latin typeface="Britannic Bold" pitchFamily="34" charset="0"/>
              </a:rPr>
            </a:br>
            <a:r>
              <a:rPr lang="fr-FR" sz="20000" dirty="0" smtClean="0">
                <a:latin typeface="Britannic Bold" pitchFamily="34" charset="0"/>
              </a:rPr>
              <a:t/>
            </a:r>
            <a:br>
              <a:rPr lang="fr-FR" sz="20000" dirty="0" smtClean="0">
                <a:latin typeface="Britannic Bold" pitchFamily="34" charset="0"/>
              </a:rPr>
            </a:br>
            <a:r>
              <a:rPr lang="fr-FR" sz="20000" dirty="0" smtClean="0">
                <a:latin typeface="Britannic Bold" pitchFamily="34" charset="0"/>
              </a:rPr>
              <a:t/>
            </a:r>
            <a:br>
              <a:rPr lang="fr-FR" sz="20000" dirty="0" smtClean="0">
                <a:latin typeface="Britannic Bold" pitchFamily="34" charset="0"/>
              </a:rPr>
            </a:br>
            <a:r>
              <a:rPr lang="fr-FR" sz="20000" dirty="0" smtClean="0">
                <a:latin typeface="Britannic Bold" pitchFamily="34" charset="0"/>
              </a:rPr>
              <a:t/>
            </a:r>
            <a:br>
              <a:rPr lang="fr-FR" sz="20000" dirty="0" smtClean="0">
                <a:latin typeface="Britannic Bold" pitchFamily="34" charset="0"/>
              </a:rPr>
            </a:br>
            <a:r>
              <a:rPr lang="fr-FR" sz="20000" dirty="0" smtClean="0">
                <a:latin typeface="Britannic Bold" pitchFamily="34" charset="0"/>
              </a:rPr>
              <a:t/>
            </a:r>
            <a:br>
              <a:rPr lang="fr-FR" sz="20000" dirty="0" smtClean="0">
                <a:latin typeface="Britannic Bold" pitchFamily="34" charset="0"/>
              </a:rPr>
            </a:br>
            <a:r>
              <a:rPr lang="fr-FR" sz="20000" dirty="0" smtClean="0">
                <a:latin typeface="Britannic Bold" pitchFamily="34" charset="0"/>
              </a:rPr>
              <a:t/>
            </a:r>
            <a:br>
              <a:rPr lang="fr-FR" sz="20000" dirty="0" smtClean="0">
                <a:latin typeface="Britannic Bold" pitchFamily="34" charset="0"/>
              </a:rPr>
            </a:br>
            <a:r>
              <a:rPr lang="fr-FR" sz="20000" dirty="0" smtClean="0">
                <a:latin typeface="Britannic Bold" pitchFamily="34" charset="0"/>
              </a:rPr>
              <a:t/>
            </a:r>
            <a:br>
              <a:rPr lang="fr-FR" sz="20000" dirty="0" smtClean="0">
                <a:latin typeface="Britannic Bold" pitchFamily="34" charset="0"/>
              </a:rPr>
            </a:br>
            <a:r>
              <a:rPr lang="fr-FR" sz="20000" dirty="0" smtClean="0">
                <a:latin typeface="Britannic Bold" pitchFamily="34" charset="0"/>
              </a:rPr>
              <a:t/>
            </a:r>
            <a:br>
              <a:rPr lang="fr-FR" sz="20000" dirty="0" smtClean="0">
                <a:latin typeface="Britannic Bold" pitchFamily="34" charset="0"/>
              </a:rPr>
            </a:br>
            <a:r>
              <a:rPr lang="fr-FR" sz="20000" dirty="0" smtClean="0">
                <a:latin typeface="Britannic Bold" pitchFamily="34" charset="0"/>
              </a:rPr>
              <a:t/>
            </a:r>
            <a:br>
              <a:rPr lang="fr-FR" sz="20000" dirty="0" smtClean="0">
                <a:latin typeface="Britannic Bold" pitchFamily="34" charset="0"/>
              </a:rPr>
            </a:br>
            <a:r>
              <a:rPr lang="fr-FR" sz="20000" dirty="0" smtClean="0">
                <a:latin typeface="Britannic Bold" pitchFamily="34" charset="0"/>
              </a:rPr>
              <a:t/>
            </a:r>
            <a:br>
              <a:rPr lang="fr-FR" sz="20000" dirty="0" smtClean="0">
                <a:latin typeface="Britannic Bold" pitchFamily="34" charset="0"/>
              </a:rPr>
            </a:br>
            <a:r>
              <a:rPr lang="fr-FR" sz="20000" dirty="0" smtClean="0">
                <a:latin typeface="Britannic Bold" pitchFamily="34" charset="0"/>
              </a:rPr>
              <a:t/>
            </a:r>
            <a:br>
              <a:rPr lang="fr-FR" sz="20000" dirty="0" smtClean="0">
                <a:latin typeface="Britannic Bold" pitchFamily="34" charset="0"/>
              </a:rPr>
            </a:br>
            <a:r>
              <a:rPr lang="fr-FR" sz="20000" dirty="0" smtClean="0">
                <a:latin typeface="Britannic Bold" pitchFamily="34" charset="0"/>
              </a:rPr>
              <a:t>C</a:t>
            </a:r>
            <a:r>
              <a:rPr lang="fr-FR" sz="20000" dirty="0" smtClean="0">
                <a:latin typeface="Britannic Bold" pitchFamily="34" charset="0"/>
              </a:rPr>
              <a:t>LIMATE CHANGE,  </a:t>
            </a:r>
            <a:br>
              <a:rPr lang="fr-FR" sz="20000" dirty="0" smtClean="0">
                <a:latin typeface="Britannic Bold" pitchFamily="34" charset="0"/>
              </a:rPr>
            </a:br>
            <a:r>
              <a:rPr lang="fr-FR" sz="12000" dirty="0" smtClean="0">
                <a:latin typeface="Britannic Bold" pitchFamily="34" charset="0"/>
              </a:rPr>
              <a:t>WATER RESOURCES, </a:t>
            </a:r>
            <a:br>
              <a:rPr lang="fr-FR" sz="12000" dirty="0" smtClean="0">
                <a:latin typeface="Britannic Bold" pitchFamily="34" charset="0"/>
              </a:rPr>
            </a:br>
            <a:r>
              <a:rPr lang="fr-FR" sz="12000" dirty="0" smtClean="0">
                <a:latin typeface="Britannic Bold" pitchFamily="34" charset="0"/>
              </a:rPr>
              <a:t>HYDROLOGIAL RISKS AND HEALTH</a:t>
            </a:r>
            <a:endParaRPr lang="fr-BE" sz="12000" dirty="0">
              <a:latin typeface="Britannic Bol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86400" y="14173200"/>
            <a:ext cx="24688800" cy="6172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BE" sz="10000" b="0" dirty="0" smtClean="0">
                <a:latin typeface="Britannic Bold" pitchFamily="34" charset="0"/>
              </a:rPr>
              <a:t>By</a:t>
            </a:r>
            <a:endParaRPr lang="fr-BE" sz="10000" b="0" dirty="0" smtClean="0">
              <a:latin typeface="Britannic Bold" pitchFamily="34" charset="0"/>
            </a:endParaRPr>
          </a:p>
          <a:p>
            <a:pPr algn="ctr"/>
            <a:r>
              <a:rPr lang="fr-BE" sz="10000" b="0" dirty="0" smtClean="0">
                <a:latin typeface="Britannic Bold" pitchFamily="34" charset="0"/>
              </a:rPr>
              <a:t>Dr. Charles BAKUNDUKIZE (</a:t>
            </a:r>
            <a:r>
              <a:rPr lang="fr-BE" sz="10000" b="0" dirty="0" err="1" smtClean="0">
                <a:latin typeface="Britannic Bold" pitchFamily="34" charset="0"/>
              </a:rPr>
              <a:t>PhD</a:t>
            </a:r>
            <a:r>
              <a:rPr lang="fr-BE" sz="10000" b="0" dirty="0" smtClean="0">
                <a:latin typeface="Britannic Bold" pitchFamily="34" charset="0"/>
              </a:rPr>
              <a:t>)</a:t>
            </a:r>
          </a:p>
          <a:p>
            <a:pPr algn="ctr"/>
            <a:r>
              <a:rPr lang="fr-BE" sz="10000" b="0" dirty="0" err="1" smtClean="0">
                <a:latin typeface="Britannic Bold" pitchFamily="34" charset="0"/>
              </a:rPr>
              <a:t>University</a:t>
            </a:r>
            <a:r>
              <a:rPr lang="fr-BE" sz="10000" b="0" dirty="0" smtClean="0">
                <a:latin typeface="Britannic Bold" pitchFamily="34" charset="0"/>
              </a:rPr>
              <a:t> of </a:t>
            </a:r>
            <a:r>
              <a:rPr lang="fr-BE" sz="10000" b="0" dirty="0" smtClean="0">
                <a:latin typeface="Britannic Bold" pitchFamily="34" charset="0"/>
              </a:rPr>
              <a:t>Burundi</a:t>
            </a:r>
          </a:p>
          <a:p>
            <a:pPr algn="ctr"/>
            <a:r>
              <a:rPr lang="fr-BE" sz="10000" b="0" dirty="0" err="1" smtClean="0">
                <a:latin typeface="Britannic Bold" pitchFamily="34" charset="0"/>
              </a:rPr>
              <a:t>Department</a:t>
            </a:r>
            <a:r>
              <a:rPr lang="fr-BE" sz="10000" b="0" dirty="0" smtClean="0">
                <a:latin typeface="Britannic Bold" pitchFamily="34" charset="0"/>
              </a:rPr>
              <a:t> of </a:t>
            </a:r>
            <a:r>
              <a:rPr lang="fr-BE" sz="10000" b="0" dirty="0" err="1" smtClean="0">
                <a:latin typeface="Britannic Bold" pitchFamily="34" charset="0"/>
              </a:rPr>
              <a:t>Earth</a:t>
            </a:r>
            <a:r>
              <a:rPr lang="fr-BE" sz="10000" b="0" dirty="0" smtClean="0">
                <a:latin typeface="Britannic Bold" pitchFamily="34" charset="0"/>
              </a:rPr>
              <a:t> Science</a:t>
            </a:r>
            <a:r>
              <a:rPr lang="fr-BE" sz="8000" b="0" dirty="0" smtClean="0">
                <a:latin typeface="Britannic Bold" pitchFamily="34" charset="0"/>
              </a:rPr>
              <a:t>s</a:t>
            </a:r>
            <a:endParaRPr lang="fr-BE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0" y="20116799"/>
            <a:ext cx="15925800" cy="613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0" y="26181049"/>
            <a:ext cx="36576000" cy="250190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7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7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36576000" cy="3046988"/>
          </a:xfrm>
          <a:prstGeom prst="rect">
            <a:avLst/>
          </a:prstGeom>
          <a:solidFill>
            <a:srgbClr val="E9F9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9600" b="1" dirty="0" smtClean="0">
                <a:solidFill>
                  <a:srgbClr val="0070C0"/>
                </a:solidFill>
                <a:latin typeface="Berlin Sans FB Demi" pitchFamily="34" charset="0"/>
              </a:rPr>
              <a:t>EAST AFRICA COMMUNITY</a:t>
            </a:r>
          </a:p>
          <a:p>
            <a:pPr algn="ctr"/>
            <a:r>
              <a:rPr lang="fr-BE" sz="9600" b="1" dirty="0" smtClean="0">
                <a:solidFill>
                  <a:srgbClr val="0070C0"/>
                </a:solidFill>
                <a:latin typeface="Berlin Sans FB Demi" pitchFamily="34" charset="0"/>
              </a:rPr>
              <a:t>EAST AFRICAN HEALTH COMMISSION</a:t>
            </a:r>
            <a:endParaRPr lang="fr-BE" sz="9600" b="1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36576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600" dirty="0" smtClean="0">
                <a:latin typeface="Britannic Bold" pitchFamily="34" charset="0"/>
              </a:rPr>
              <a:t>IMPACTS OF CLIMATE CHANGE: WATER </a:t>
            </a:r>
            <a:r>
              <a:rPr lang="fr-BE" sz="9600" dirty="0" smtClean="0">
                <a:latin typeface="Britannic Bold" pitchFamily="34" charset="0"/>
              </a:rPr>
              <a:t>RESOURCES, </a:t>
            </a:r>
            <a:r>
              <a:rPr lang="fr-BE" sz="9600" cap="all" dirty="0" err="1" smtClean="0">
                <a:latin typeface="Britannic Bold" pitchFamily="34" charset="0"/>
              </a:rPr>
              <a:t>Hydrological</a:t>
            </a:r>
            <a:r>
              <a:rPr lang="fr-BE" sz="9600" cap="all" dirty="0" smtClean="0">
                <a:latin typeface="Britannic Bold" pitchFamily="34" charset="0"/>
              </a:rPr>
              <a:t> </a:t>
            </a:r>
            <a:r>
              <a:rPr lang="fr-BE" sz="9600" cap="all" dirty="0" err="1" smtClean="0">
                <a:latin typeface="Britannic Bold" pitchFamily="34" charset="0"/>
              </a:rPr>
              <a:t>risks</a:t>
            </a:r>
            <a:r>
              <a:rPr lang="fr-BE" sz="9600" cap="all" dirty="0" smtClean="0">
                <a:latin typeface="Britannic Bold" pitchFamily="34" charset="0"/>
              </a:rPr>
              <a:t> </a:t>
            </a:r>
            <a:r>
              <a:rPr lang="fr-BE" sz="9600" dirty="0" smtClean="0">
                <a:latin typeface="Britannic Bold" pitchFamily="34" charset="0"/>
              </a:rPr>
              <a:t>AND HEALTH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3429000"/>
            <a:ext cx="36576000" cy="11910953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BE" sz="9600" b="1" dirty="0" err="1" smtClean="0">
                <a:latin typeface="Berlin Sans FB Demi" pitchFamily="34" charset="0"/>
              </a:rPr>
              <a:t>Details</a:t>
            </a:r>
            <a:r>
              <a:rPr lang="fr-BE" sz="9600" b="1" dirty="0" smtClean="0">
                <a:latin typeface="Berlin Sans FB Demi" pitchFamily="34" charset="0"/>
              </a:rPr>
              <a:t> of the components of the water balance </a:t>
            </a:r>
            <a:r>
              <a:rPr lang="fr-BE" sz="9600" b="1" dirty="0" err="1" smtClean="0">
                <a:latin typeface="Berlin Sans FB Demi" pitchFamily="34" charset="0"/>
              </a:rPr>
              <a:t>equation</a:t>
            </a:r>
            <a:r>
              <a:rPr lang="fr-BE" sz="9600" b="1" dirty="0" smtClean="0">
                <a:latin typeface="Berlin Sans FB Demi" pitchFamily="34" charset="0"/>
              </a:rPr>
              <a:t> in </a:t>
            </a:r>
            <a:r>
              <a:rPr lang="fr-BE" sz="9600" b="1" dirty="0" err="1" smtClean="0">
                <a:latin typeface="Berlin Sans FB Demi" pitchFamily="34" charset="0"/>
              </a:rPr>
              <a:t>order</a:t>
            </a:r>
            <a:r>
              <a:rPr lang="fr-BE" sz="9600" b="1" dirty="0" smtClean="0">
                <a:latin typeface="Berlin Sans FB Demi" pitchFamily="34" charset="0"/>
              </a:rPr>
              <a:t> to </a:t>
            </a:r>
            <a:r>
              <a:rPr lang="fr-BE" sz="9600" b="1" dirty="0" err="1" smtClean="0">
                <a:latin typeface="Berlin Sans FB Demi" pitchFamily="34" charset="0"/>
              </a:rPr>
              <a:t>understand</a:t>
            </a:r>
            <a:r>
              <a:rPr lang="fr-BE" sz="9600" b="1" dirty="0" smtClean="0">
                <a:latin typeface="Berlin Sans FB Demi" pitchFamily="34" charset="0"/>
              </a:rPr>
              <a:t> </a:t>
            </a:r>
            <a:r>
              <a:rPr lang="fr-BE" sz="9600" b="1" dirty="0" err="1" smtClean="0">
                <a:latin typeface="Berlin Sans FB Demi" pitchFamily="34" charset="0"/>
              </a:rPr>
              <a:t>well</a:t>
            </a:r>
            <a:r>
              <a:rPr lang="fr-BE" sz="9600" b="1" dirty="0" smtClean="0">
                <a:latin typeface="Berlin Sans FB Demi" pitchFamily="34" charset="0"/>
              </a:rPr>
              <a:t> how </a:t>
            </a:r>
            <a:r>
              <a:rPr lang="fr-BE" sz="9600" b="1" dirty="0" err="1" smtClean="0">
                <a:latin typeface="Berlin Sans FB Demi" pitchFamily="34" charset="0"/>
              </a:rPr>
              <a:t>c</a:t>
            </a:r>
            <a:r>
              <a:rPr lang="fr-BE" sz="9600" b="1" dirty="0" err="1" smtClean="0">
                <a:latin typeface="Berlin Sans FB Demi" pitchFamily="34" charset="0"/>
              </a:rPr>
              <a:t>limate</a:t>
            </a:r>
            <a:r>
              <a:rPr lang="fr-BE" sz="9600" b="1" dirty="0" smtClean="0">
                <a:latin typeface="Berlin Sans FB Demi" pitchFamily="34" charset="0"/>
              </a:rPr>
              <a:t> change affects the </a:t>
            </a:r>
            <a:r>
              <a:rPr lang="fr-BE" sz="9600" b="1" dirty="0" err="1" smtClean="0">
                <a:latin typeface="Berlin Sans FB Demi" pitchFamily="34" charset="0"/>
              </a:rPr>
              <a:t>livelihood</a:t>
            </a:r>
            <a:r>
              <a:rPr lang="fr-BE" sz="9600" b="1" dirty="0" smtClean="0">
                <a:latin typeface="Berlin Sans FB Demi" pitchFamily="34" charset="0"/>
              </a:rPr>
              <a:t> of population and </a:t>
            </a:r>
            <a:r>
              <a:rPr lang="fr-BE" sz="9600" b="1" dirty="0" err="1" smtClean="0">
                <a:latin typeface="Berlin Sans FB Demi" pitchFamily="34" charset="0"/>
              </a:rPr>
              <a:t>particularly</a:t>
            </a:r>
            <a:r>
              <a:rPr lang="fr-BE" sz="9600" b="1" dirty="0" smtClean="0">
                <a:latin typeface="Berlin Sans FB Demi" pitchFamily="34" charset="0"/>
              </a:rPr>
              <a:t> </a:t>
            </a:r>
            <a:r>
              <a:rPr lang="fr-BE" sz="9600" b="1" dirty="0" err="1" smtClean="0">
                <a:latin typeface="Berlin Sans FB Demi" pitchFamily="34" charset="0"/>
              </a:rPr>
              <a:t>health</a:t>
            </a:r>
            <a:r>
              <a:rPr lang="fr-BE" sz="9600" b="1" dirty="0" smtClean="0">
                <a:latin typeface="Berlin Sans FB Demi" pitchFamily="34" charset="0"/>
              </a:rPr>
              <a:t> aspects:</a:t>
            </a:r>
          </a:p>
          <a:p>
            <a:endParaRPr lang="fr-BE" sz="9600" dirty="0" smtClean="0">
              <a:latin typeface="Berlin Sans FB Demi" pitchFamily="34" charset="0"/>
            </a:endParaRPr>
          </a:p>
          <a:p>
            <a:endParaRPr lang="fr-BE" sz="9600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r>
              <a:rPr lang="fr-BE" sz="9600" dirty="0" smtClean="0">
                <a:latin typeface="Berlin Sans FB Demi" pitchFamily="34" charset="0"/>
              </a:rPr>
              <a:t> </a:t>
            </a:r>
          </a:p>
          <a:p>
            <a:endParaRPr lang="fr-BE" sz="9600" dirty="0" smtClean="0">
              <a:latin typeface="Berlin Sans FB Demi" pitchFamily="34" charset="0"/>
            </a:endParaRPr>
          </a:p>
          <a:p>
            <a:endParaRPr lang="fr-BE" sz="9600" dirty="0">
              <a:latin typeface="Berlin Sans FB Dem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8610600"/>
            <a:ext cx="36576000" cy="19605367"/>
          </a:xfrm>
          <a:prstGeom prst="rect">
            <a:avLst/>
          </a:prstGeom>
          <a:gradFill>
            <a:gsLst>
              <a:gs pos="0">
                <a:srgbClr val="FF3399">
                  <a:alpha val="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sz="15000" b="1" dirty="0" smtClean="0">
                <a:solidFill>
                  <a:schemeClr val="bg1"/>
                </a:solidFill>
                <a:latin typeface="Engravers MT" pitchFamily="18" charset="0"/>
                <a:ea typeface="Batang" pitchFamily="18" charset="-127"/>
              </a:rPr>
              <a:t>∆PAW+ ∆</a:t>
            </a:r>
            <a:r>
              <a:rPr lang="en-GB" sz="15000" b="1" dirty="0" err="1" smtClean="0">
                <a:solidFill>
                  <a:schemeClr val="bg1"/>
                </a:solidFill>
                <a:latin typeface="Engravers MT" pitchFamily="18" charset="0"/>
                <a:ea typeface="Batang" pitchFamily="18" charset="-127"/>
              </a:rPr>
              <a:t>S</a:t>
            </a:r>
            <a:r>
              <a:rPr lang="en-GB" sz="15000" b="1" baseline="-25000" dirty="0" err="1" smtClean="0">
                <a:solidFill>
                  <a:schemeClr val="bg1"/>
                </a:solidFill>
                <a:latin typeface="Engravers MT" pitchFamily="18" charset="0"/>
                <a:ea typeface="Batang" pitchFamily="18" charset="-127"/>
              </a:rPr>
              <a:t>aq</a:t>
            </a:r>
            <a:endParaRPr lang="en-GB" sz="15000" b="1" baseline="-25000" dirty="0" smtClean="0">
              <a:solidFill>
                <a:schemeClr val="bg1"/>
              </a:solidFill>
              <a:latin typeface="Engravers MT" pitchFamily="18" charset="0"/>
              <a:ea typeface="Batang" pitchFamily="18" charset="-127"/>
            </a:endParaRPr>
          </a:p>
          <a:p>
            <a:r>
              <a:rPr lang="en-GB" sz="9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Engravers MT" pitchFamily="18" charset="0"/>
                <a:ea typeface="Batang" pitchFamily="18" charset="-127"/>
              </a:rPr>
              <a:t>PAW </a:t>
            </a:r>
            <a:r>
              <a:rPr lang="en-GB" sz="9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Engravers MT" pitchFamily="18" charset="0"/>
                <a:ea typeface="Batang" pitchFamily="18" charset="-127"/>
              </a:rPr>
              <a:t>= plant available water =soil moisture </a:t>
            </a:r>
            <a:r>
              <a:rPr lang="en-GB" sz="9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Engravers MT" pitchFamily="18" charset="0"/>
                <a:ea typeface="Batang" pitchFamily="18" charset="-127"/>
              </a:rPr>
              <a:t>storage</a:t>
            </a:r>
          </a:p>
          <a:p>
            <a:endParaRPr lang="en-GB" sz="96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Engravers MT" pitchFamily="18" charset="0"/>
              <a:ea typeface="Batang" pitchFamily="18" charset="-127"/>
            </a:endParaRPr>
          </a:p>
          <a:p>
            <a:r>
              <a:rPr lang="en-GB" sz="9600" b="1" dirty="0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Periods </a:t>
            </a:r>
            <a:r>
              <a:rPr lang="en-GB" sz="9600" b="1" dirty="0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of extreme rainfall events: soil moisture level is kept at its </a:t>
            </a:r>
            <a:r>
              <a:rPr lang="en-GB" sz="9600" b="1" dirty="0" err="1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maximun</a:t>
            </a:r>
            <a:r>
              <a:rPr lang="en-GB" sz="9600" b="1" dirty="0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 capacity (field capacity) and this results in:</a:t>
            </a:r>
          </a:p>
          <a:p>
            <a:pPr lvl="1">
              <a:buFont typeface="Wingdings" pitchFamily="2" charset="2"/>
              <a:buChar char="Ø"/>
            </a:pPr>
            <a:r>
              <a:rPr lang="en-GB" sz="9600" b="1" dirty="0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 increased surface runoff and river discharges which will be discussed </a:t>
            </a:r>
            <a:r>
              <a:rPr lang="en-GB" sz="9600" b="1" dirty="0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further.</a:t>
            </a:r>
          </a:p>
          <a:p>
            <a:pPr lvl="1">
              <a:buFont typeface="Wingdings" pitchFamily="2" charset="2"/>
              <a:buChar char="Ø"/>
            </a:pPr>
            <a:r>
              <a:rPr lang="en-GB" sz="9600" b="1" dirty="0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 Elevated Soil moisture favours agricultural production and hence ensure food security </a:t>
            </a:r>
          </a:p>
          <a:p>
            <a:pPr lvl="1">
              <a:buFont typeface="Wingdings" pitchFamily="2" charset="2"/>
              <a:buChar char="Ø"/>
            </a:pPr>
            <a:r>
              <a:rPr lang="en-GB" sz="9600" b="1" dirty="0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 </a:t>
            </a:r>
            <a:r>
              <a:rPr lang="en-GB" sz="9600" b="1" dirty="0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However prolonged elevated soil moisture may be detrimental to crop production resulting in food insecurity</a:t>
            </a:r>
            <a:endParaRPr lang="en-GB" sz="9600" b="1" dirty="0" smtClean="0">
              <a:solidFill>
                <a:schemeClr val="bg1"/>
              </a:solidFill>
              <a:latin typeface="Berlin Sans FB Demi" pitchFamily="34" charset="0"/>
              <a:ea typeface="Batang" pitchFamily="18" charset="-127"/>
            </a:endParaRP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3581400"/>
            <a:ext cx="36576000" cy="2773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GB" sz="15000" b="1" dirty="0" smtClean="0">
                <a:solidFill>
                  <a:srgbClr val="FF0000"/>
                </a:solidFill>
                <a:latin typeface="Berlin Sans FB Demi" pitchFamily="34" charset="0"/>
                <a:ea typeface="Batang" pitchFamily="18" charset="-127"/>
              </a:rPr>
              <a:t>Increased groundwater recharge </a:t>
            </a:r>
            <a:r>
              <a:rPr lang="en-GB" sz="15000" b="1" dirty="0" smtClean="0">
                <a:solidFill>
                  <a:srgbClr val="FF0000"/>
                </a:solidFill>
                <a:latin typeface="Berlin Sans FB Demi" pitchFamily="34" charset="0"/>
                <a:ea typeface="Batang" pitchFamily="18" charset="-127"/>
              </a:rPr>
              <a:t>(</a:t>
            </a:r>
            <a:r>
              <a:rPr lang="en-GB" sz="15000" b="1" dirty="0" smtClean="0">
                <a:solidFill>
                  <a:srgbClr val="FF0000"/>
                </a:solidFill>
                <a:latin typeface="Berlin Sans FB Demi" pitchFamily="34" charset="0"/>
                <a:ea typeface="Batang" pitchFamily="18" charset="-127"/>
              </a:rPr>
              <a:t>∆</a:t>
            </a:r>
            <a:r>
              <a:rPr lang="en-GB" sz="15000" b="1" dirty="0" err="1" smtClean="0">
                <a:solidFill>
                  <a:srgbClr val="FF0000"/>
                </a:solidFill>
                <a:latin typeface="Berlin Sans FB Demi" pitchFamily="34" charset="0"/>
                <a:ea typeface="Batang" pitchFamily="18" charset="-127"/>
              </a:rPr>
              <a:t>S</a:t>
            </a:r>
            <a:r>
              <a:rPr lang="en-GB" sz="15000" b="1" baseline="-25000" dirty="0" err="1" smtClean="0">
                <a:solidFill>
                  <a:srgbClr val="FF0000"/>
                </a:solidFill>
                <a:latin typeface="Berlin Sans FB Demi" pitchFamily="34" charset="0"/>
                <a:ea typeface="Batang" pitchFamily="18" charset="-127"/>
              </a:rPr>
              <a:t>aq</a:t>
            </a:r>
            <a:r>
              <a:rPr lang="en-GB" sz="15000" b="1" dirty="0" smtClean="0">
                <a:solidFill>
                  <a:srgbClr val="FF0000"/>
                </a:solidFill>
                <a:latin typeface="Berlin Sans FB Demi" pitchFamily="34" charset="0"/>
                <a:ea typeface="Batang" pitchFamily="18" charset="-127"/>
              </a:rPr>
              <a:t>) </a:t>
            </a:r>
            <a:r>
              <a:rPr lang="en-GB" sz="15000" b="1" dirty="0" smtClean="0">
                <a:solidFill>
                  <a:srgbClr val="FF0000"/>
                </a:solidFill>
                <a:latin typeface="Berlin Sans FB Demi" pitchFamily="34" charset="0"/>
                <a:ea typeface="Batang" pitchFamily="18" charset="-127"/>
              </a:rPr>
              <a:t>leads to:</a:t>
            </a:r>
          </a:p>
          <a:p>
            <a:pPr lvl="1">
              <a:buFont typeface="Wingdings" pitchFamily="2" charset="2"/>
              <a:buChar char="ü"/>
            </a:pPr>
            <a:r>
              <a:rPr lang="en-GB" sz="12000" b="1" dirty="0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 Increases the availability of groundwater (</a:t>
            </a:r>
            <a:r>
              <a:rPr lang="en-GB" sz="12000" b="1" dirty="0" err="1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Q</a:t>
            </a:r>
            <a:r>
              <a:rPr lang="en-GB" sz="12000" b="1" baseline="-25000" dirty="0" err="1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p</a:t>
            </a:r>
            <a:r>
              <a:rPr lang="en-GB" sz="12000" b="1" dirty="0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GB" sz="12000" b="1" dirty="0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Substantial </a:t>
            </a:r>
            <a:r>
              <a:rPr lang="en-GB" sz="12000" b="1" dirty="0" err="1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baseflow</a:t>
            </a:r>
            <a:r>
              <a:rPr lang="en-GB" sz="12000" b="1" dirty="0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 and  consequently increased river discharge during dry season: water available for irrigation, livestock, energy production,....</a:t>
            </a:r>
          </a:p>
          <a:p>
            <a:pPr lvl="1">
              <a:buFont typeface="Wingdings" pitchFamily="2" charset="2"/>
              <a:buChar char="ü"/>
            </a:pPr>
            <a:r>
              <a:rPr lang="en-GB" sz="12000" b="1" dirty="0" smtClean="0">
                <a:solidFill>
                  <a:schemeClr val="bg1"/>
                </a:solidFill>
                <a:latin typeface="Berlin Sans FB Demi" pitchFamily="34" charset="0"/>
                <a:ea typeface="Batang" pitchFamily="18" charset="-127"/>
              </a:rPr>
              <a:t>Substantial  spring discharge which allows to have drinking water even during dry seasons</a:t>
            </a:r>
          </a:p>
          <a:p>
            <a:pPr lvl="1">
              <a:buFont typeface="Wingdings" pitchFamily="2" charset="2"/>
              <a:buChar char="ü"/>
            </a:pPr>
            <a:endParaRPr lang="en-GB" sz="10000" b="1" dirty="0" smtClean="0">
              <a:solidFill>
                <a:schemeClr val="bg1"/>
              </a:solidFill>
              <a:latin typeface="Berlin Sans FB Demi" pitchFamily="34" charset="0"/>
              <a:ea typeface="Batang" pitchFamily="18" charset="-127"/>
            </a:endParaRPr>
          </a:p>
          <a:p>
            <a:pPr lvl="1">
              <a:buFont typeface="Wingdings" pitchFamily="2" charset="2"/>
              <a:buChar char="ü"/>
            </a:pPr>
            <a:endParaRPr lang="en-GB" sz="10000" b="1" dirty="0" smtClean="0">
              <a:solidFill>
                <a:schemeClr val="bg1"/>
              </a:solidFill>
              <a:latin typeface="Berlin Sans FB Demi" pitchFamily="34" charset="0"/>
              <a:ea typeface="Batang" pitchFamily="18" charset="-127"/>
            </a:endParaRPr>
          </a:p>
          <a:p>
            <a:endParaRPr lang="en-GB" sz="9600" b="1" dirty="0" smtClean="0">
              <a:solidFill>
                <a:srgbClr val="FF0000"/>
              </a:solidFill>
              <a:latin typeface="Berlin Sans FB Demi" pitchFamily="34" charset="0"/>
              <a:ea typeface="Batang" pitchFamily="18" charset="-127"/>
            </a:endParaRPr>
          </a:p>
          <a:p>
            <a:endParaRPr lang="en-GB" sz="9600" b="1" dirty="0" smtClean="0">
              <a:solidFill>
                <a:srgbClr val="FF0000"/>
              </a:solidFill>
              <a:latin typeface="Berlin Sans FB Demi" pitchFamily="34" charset="0"/>
              <a:ea typeface="Batang" pitchFamily="18" charset="-127"/>
            </a:endParaRPr>
          </a:p>
          <a:p>
            <a:endParaRPr lang="en-GB" sz="9600" b="1" dirty="0" smtClean="0">
              <a:solidFill>
                <a:srgbClr val="FF0000"/>
              </a:solidFill>
              <a:latin typeface="Berlin Sans FB Demi" pitchFamily="34" charset="0"/>
              <a:ea typeface="Batang" pitchFamily="18" charset="-127"/>
            </a:endParaRPr>
          </a:p>
          <a:p>
            <a:endParaRPr lang="en-GB" sz="9600" b="1" dirty="0" smtClean="0">
              <a:solidFill>
                <a:srgbClr val="FF0000"/>
              </a:solidFill>
              <a:latin typeface="Berlin Sans FB Demi" pitchFamily="34" charset="0"/>
              <a:ea typeface="Batang" pitchFamily="18" charset="-127"/>
            </a:endParaRPr>
          </a:p>
          <a:p>
            <a:endParaRPr lang="en-GB" sz="9600" b="1" dirty="0" smtClean="0">
              <a:solidFill>
                <a:srgbClr val="FF0000"/>
              </a:solidFill>
              <a:latin typeface="Berlin Sans FB Demi" pitchFamily="34" charset="0"/>
              <a:ea typeface="Batang" pitchFamily="18" charset="-127"/>
            </a:endParaRPr>
          </a:p>
          <a:p>
            <a:endParaRPr lang="fr-BE" sz="96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365760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12000" dirty="0" smtClean="0">
                <a:latin typeface="Britannic Bold" pitchFamily="34" charset="0"/>
              </a:rPr>
              <a:t>III. IMPACTS OF CLIMATE CHANGE: WATER RESOURCES, </a:t>
            </a:r>
            <a:r>
              <a:rPr lang="fr-BE" sz="12000" cap="all" dirty="0" err="1" smtClean="0">
                <a:latin typeface="Britannic Bold" pitchFamily="34" charset="0"/>
              </a:rPr>
              <a:t>Hydrological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cap="all" dirty="0" err="1" smtClean="0">
                <a:latin typeface="Britannic Bold" pitchFamily="34" charset="0"/>
              </a:rPr>
              <a:t>riscks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dirty="0" smtClean="0">
                <a:latin typeface="Britannic Bold" pitchFamily="34" charset="0"/>
              </a:rPr>
              <a:t>AND HEALTH</a:t>
            </a:r>
            <a:endParaRPr lang="fr-BE" sz="120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23012400"/>
            <a:ext cx="36576000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GB" sz="13000" b="1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P =  ET</a:t>
            </a:r>
            <a:r>
              <a:rPr lang="en-GB" sz="13000" b="1" baseline="-25000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0</a:t>
            </a:r>
            <a:r>
              <a:rPr lang="en-GB" sz="13000" b="1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 + </a:t>
            </a:r>
            <a:r>
              <a:rPr lang="en-GB" sz="13000" b="1" dirty="0" err="1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Q</a:t>
            </a:r>
            <a:r>
              <a:rPr lang="en-GB" sz="13000" b="1" baseline="-25000" dirty="0" err="1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riv</a:t>
            </a:r>
            <a:r>
              <a:rPr lang="en-GB" sz="13000" b="1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  + </a:t>
            </a:r>
            <a:r>
              <a:rPr lang="en-GB" sz="13000" b="1" dirty="0" err="1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Q</a:t>
            </a:r>
            <a:r>
              <a:rPr lang="en-GB" sz="13000" b="1" baseline="-25000" dirty="0" err="1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p</a:t>
            </a:r>
            <a:r>
              <a:rPr lang="en-GB" sz="13000" b="1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  +   ∆PAW+ ∆</a:t>
            </a:r>
            <a:r>
              <a:rPr lang="en-GB" sz="13000" b="1" dirty="0" err="1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S</a:t>
            </a:r>
            <a:r>
              <a:rPr lang="en-GB" sz="13000" b="1" baseline="-25000" dirty="0" err="1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aq</a:t>
            </a:r>
            <a:endParaRPr lang="fr-BE" sz="1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3200400"/>
            <a:ext cx="36576000" cy="24037350"/>
          </a:xfrm>
          <a:prstGeom prst="rect">
            <a:avLst/>
          </a:prstGeom>
          <a:gradFill>
            <a:gsLst>
              <a:gs pos="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BE" sz="10000" dirty="0" err="1" smtClean="0">
                <a:solidFill>
                  <a:srgbClr val="002060"/>
                </a:solidFill>
                <a:latin typeface="Berlin Sans FB Demi" pitchFamily="34" charset="0"/>
              </a:rPr>
              <a:t>Q</a:t>
            </a:r>
            <a:r>
              <a:rPr lang="fr-BE" sz="10000" baseline="-25000" dirty="0" err="1" smtClean="0">
                <a:solidFill>
                  <a:srgbClr val="002060"/>
                </a:solidFill>
                <a:latin typeface="Berlin Sans FB Demi" pitchFamily="34" charset="0"/>
              </a:rPr>
              <a:t>riv</a:t>
            </a:r>
            <a:r>
              <a:rPr lang="fr-BE" sz="10000" dirty="0" smtClean="0">
                <a:solidFill>
                  <a:srgbClr val="002060"/>
                </a:solidFill>
                <a:latin typeface="Berlin Sans FB Demi" pitchFamily="34" charset="0"/>
              </a:rPr>
              <a:t>= river </a:t>
            </a:r>
            <a:r>
              <a:rPr lang="fr-BE" sz="10000" dirty="0" err="1" smtClean="0">
                <a:solidFill>
                  <a:srgbClr val="002060"/>
                </a:solidFill>
                <a:latin typeface="Berlin Sans FB Demi" pitchFamily="34" charset="0"/>
              </a:rPr>
              <a:t>discharge</a:t>
            </a:r>
            <a:r>
              <a:rPr lang="fr-BE" sz="10000" dirty="0" smtClean="0">
                <a:solidFill>
                  <a:srgbClr val="002060"/>
                </a:solidFill>
                <a:latin typeface="Berlin Sans FB Demi" pitchFamily="34" charset="0"/>
              </a:rPr>
              <a:t>  comprises the surface </a:t>
            </a:r>
            <a:r>
              <a:rPr lang="fr-BE" sz="10000" dirty="0" err="1" smtClean="0">
                <a:solidFill>
                  <a:srgbClr val="002060"/>
                </a:solidFill>
                <a:latin typeface="Berlin Sans FB Demi" pitchFamily="34" charset="0"/>
              </a:rPr>
              <a:t>runoff</a:t>
            </a:r>
            <a:r>
              <a:rPr lang="fr-BE" sz="10000" dirty="0" smtClean="0">
                <a:solidFill>
                  <a:srgbClr val="002060"/>
                </a:solidFill>
                <a:latin typeface="Berlin Sans FB Demi" pitchFamily="34" charset="0"/>
              </a:rPr>
              <a:t> and the </a:t>
            </a:r>
            <a:r>
              <a:rPr lang="fr-BE" sz="10000" dirty="0" err="1" smtClean="0">
                <a:solidFill>
                  <a:srgbClr val="002060"/>
                </a:solidFill>
                <a:latin typeface="Berlin Sans FB Demi" pitchFamily="34" charset="0"/>
              </a:rPr>
              <a:t>baseflow</a:t>
            </a:r>
            <a:r>
              <a:rPr lang="fr-BE" sz="10000" dirty="0" smtClean="0">
                <a:solidFill>
                  <a:srgbClr val="002060"/>
                </a:solidFill>
                <a:latin typeface="Berlin Sans FB Demi" pitchFamily="34" charset="0"/>
              </a:rPr>
              <a:t> (</a:t>
            </a:r>
            <a:r>
              <a:rPr lang="fr-BE" sz="10000" dirty="0" err="1" smtClean="0">
                <a:solidFill>
                  <a:srgbClr val="002060"/>
                </a:solidFill>
                <a:latin typeface="Berlin Sans FB Demi" pitchFamily="34" charset="0"/>
              </a:rPr>
              <a:t>discharge</a:t>
            </a:r>
            <a:r>
              <a:rPr lang="fr-BE" sz="10000" dirty="0" smtClean="0">
                <a:solidFill>
                  <a:srgbClr val="002060"/>
                </a:solidFill>
                <a:latin typeface="Berlin Sans FB Demi" pitchFamily="34" charset="0"/>
              </a:rPr>
              <a:t> </a:t>
            </a:r>
            <a:r>
              <a:rPr lang="fr-BE" sz="10000" dirty="0" err="1" smtClean="0">
                <a:solidFill>
                  <a:srgbClr val="002060"/>
                </a:solidFill>
                <a:latin typeface="Berlin Sans FB Demi" pitchFamily="34" charset="0"/>
              </a:rPr>
              <a:t>from</a:t>
            </a:r>
            <a:r>
              <a:rPr lang="fr-BE" sz="10000" dirty="0" smtClean="0">
                <a:solidFill>
                  <a:srgbClr val="002060"/>
                </a:solidFill>
                <a:latin typeface="Berlin Sans FB Demi" pitchFamily="34" charset="0"/>
              </a:rPr>
              <a:t> the underground </a:t>
            </a:r>
            <a:r>
              <a:rPr lang="fr-BE" sz="10000" dirty="0" err="1" smtClean="0">
                <a:solidFill>
                  <a:srgbClr val="002060"/>
                </a:solidFill>
                <a:latin typeface="Berlin Sans FB Demi" pitchFamily="34" charset="0"/>
              </a:rPr>
              <a:t>aquifer</a:t>
            </a:r>
            <a:r>
              <a:rPr lang="fr-BE" sz="10000" dirty="0" smtClean="0">
                <a:solidFill>
                  <a:srgbClr val="002060"/>
                </a:solidFill>
                <a:latin typeface="Berlin Sans FB Demi" pitchFamily="34" charset="0"/>
              </a:rPr>
              <a:t>)</a:t>
            </a:r>
          </a:p>
          <a:p>
            <a:endParaRPr lang="fr-BE" sz="96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In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period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of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extreme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rainfall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events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the surface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runoff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can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cause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disasters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such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as:</a:t>
            </a:r>
          </a:p>
          <a:p>
            <a:pPr>
              <a:buFont typeface="Wingdings" pitchFamily="2" charset="2"/>
              <a:buChar char="Ø"/>
            </a:pP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Soil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erosion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and the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ensuing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siltation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of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hydropower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or irrigation dam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reservoirs</a:t>
            </a:r>
            <a:endParaRPr lang="fr-BE" sz="96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High river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discharge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results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in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floods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fr-BE" sz="9600" dirty="0" err="1" smtClean="0">
                <a:solidFill>
                  <a:schemeClr val="bg1"/>
                </a:solidFill>
                <a:latin typeface="Berlin Sans FB Demi" pitchFamily="34" charset="0"/>
              </a:rPr>
              <a:t>which</a:t>
            </a: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fr-BE" sz="96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9600" b="1" dirty="0" smtClean="0">
                <a:solidFill>
                  <a:schemeClr val="bg1"/>
                </a:solidFill>
                <a:latin typeface="Berlin Sans FB Demi" pitchFamily="34" charset="0"/>
              </a:rPr>
              <a:t>contaminate freshwater supplies, </a:t>
            </a:r>
          </a:p>
          <a:p>
            <a:pPr lvl="1">
              <a:buFont typeface="Wingdings" pitchFamily="2" charset="2"/>
              <a:buChar char="ü"/>
            </a:pPr>
            <a:r>
              <a:rPr lang="en-US" sz="9600" b="1" dirty="0" smtClean="0">
                <a:solidFill>
                  <a:schemeClr val="bg1"/>
                </a:solidFill>
                <a:latin typeface="Berlin Sans FB Demi" pitchFamily="34" charset="0"/>
              </a:rPr>
              <a:t> heighten the risk of water-borne diseases, </a:t>
            </a:r>
          </a:p>
          <a:p>
            <a:pPr lvl="1">
              <a:buFont typeface="Wingdings" pitchFamily="2" charset="2"/>
              <a:buChar char="ü"/>
            </a:pPr>
            <a:r>
              <a:rPr lang="en-US" sz="9600" b="1" dirty="0" smtClean="0">
                <a:solidFill>
                  <a:schemeClr val="bg1"/>
                </a:solidFill>
                <a:latin typeface="Berlin Sans FB Demi" pitchFamily="34" charset="0"/>
              </a:rPr>
              <a:t> and create breeding grounds for disease-carrying insects such as </a:t>
            </a:r>
            <a:r>
              <a:rPr lang="en-US" sz="9600" b="1" dirty="0" smtClean="0">
                <a:solidFill>
                  <a:schemeClr val="bg1"/>
                </a:solidFill>
                <a:latin typeface="Berlin Sans FB Demi" pitchFamily="34" charset="0"/>
              </a:rPr>
              <a:t>mosquitoes</a:t>
            </a:r>
          </a:p>
          <a:p>
            <a:pPr lvl="1"/>
            <a:endParaRPr lang="en-US" sz="96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0000" b="1" dirty="0" smtClean="0">
                <a:solidFill>
                  <a:srgbClr val="FFFF00"/>
                </a:solidFill>
                <a:latin typeface="Britannic Bold" pitchFamily="34" charset="0"/>
              </a:rPr>
              <a:t>SEA LEVEL RISE STEMING FROM MELTING OF </a:t>
            </a:r>
            <a:r>
              <a:rPr lang="en-US" sz="10000" cap="all" dirty="0" smtClean="0">
                <a:solidFill>
                  <a:srgbClr val="FFFF00"/>
                </a:solidFill>
                <a:latin typeface="Britannic Bold" pitchFamily="34" charset="0"/>
              </a:rPr>
              <a:t>glaciers</a:t>
            </a:r>
            <a:r>
              <a:rPr lang="en-US" sz="10000" b="1" dirty="0" smtClean="0">
                <a:solidFill>
                  <a:srgbClr val="FFFF00"/>
                </a:solidFill>
                <a:latin typeface="Britannic Bold" pitchFamily="34" charset="0"/>
              </a:rPr>
              <a:t> OR EXTREM RAINFALL MAY RESULT IN THE SALINAZATION OF SOLS AND GROUNDWATER IN COASTAL INVIRONMENTS</a:t>
            </a:r>
            <a:endParaRPr lang="fr-BE" sz="10000" dirty="0">
              <a:latin typeface="Britannic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36576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600" dirty="0" smtClean="0">
                <a:latin typeface="Britannic Bold" pitchFamily="34" charset="0"/>
              </a:rPr>
              <a:t>IMPACTS OF CLIMATE CHANGE: WATER RESOURCES, </a:t>
            </a:r>
            <a:r>
              <a:rPr lang="fr-BE" sz="9600" cap="all" dirty="0" err="1" smtClean="0">
                <a:latin typeface="Britannic Bold" pitchFamily="34" charset="0"/>
              </a:rPr>
              <a:t>Hydrological</a:t>
            </a:r>
            <a:r>
              <a:rPr lang="fr-BE" sz="9600" cap="all" dirty="0" smtClean="0">
                <a:latin typeface="Britannic Bold" pitchFamily="34" charset="0"/>
              </a:rPr>
              <a:t> </a:t>
            </a:r>
            <a:r>
              <a:rPr lang="fr-BE" sz="9600" cap="all" dirty="0" err="1" smtClean="0">
                <a:latin typeface="Britannic Bold" pitchFamily="34" charset="0"/>
              </a:rPr>
              <a:t>risks</a:t>
            </a:r>
            <a:r>
              <a:rPr lang="fr-BE" sz="9600" cap="all" dirty="0" smtClean="0">
                <a:latin typeface="Britannic Bold" pitchFamily="34" charset="0"/>
              </a:rPr>
              <a:t> </a:t>
            </a:r>
            <a:r>
              <a:rPr lang="fr-BE" sz="9600" dirty="0" smtClean="0">
                <a:latin typeface="Britannic Bold" pitchFamily="34" charset="0"/>
              </a:rPr>
              <a:t>AND </a:t>
            </a:r>
            <a:r>
              <a:rPr lang="fr-BE" sz="9600" dirty="0" smtClean="0">
                <a:latin typeface="Britannic Bold" pitchFamily="34" charset="0"/>
              </a:rPr>
              <a:t>HEALTH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36576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600" dirty="0" smtClean="0">
                <a:latin typeface="Britannic Bold" pitchFamily="34" charset="0"/>
              </a:rPr>
              <a:t>III. IMPACTS </a:t>
            </a:r>
            <a:r>
              <a:rPr lang="fr-BE" sz="9600" dirty="0" smtClean="0">
                <a:latin typeface="Britannic Bold" pitchFamily="34" charset="0"/>
              </a:rPr>
              <a:t>OF CLIMATE CHANGE: WATER RESOURCES, </a:t>
            </a:r>
            <a:r>
              <a:rPr lang="fr-BE" sz="9600" cap="all" dirty="0" err="1" smtClean="0">
                <a:latin typeface="Britannic Bold" pitchFamily="34" charset="0"/>
              </a:rPr>
              <a:t>Hydrological</a:t>
            </a:r>
            <a:r>
              <a:rPr lang="fr-BE" sz="9600" cap="all" dirty="0" smtClean="0">
                <a:latin typeface="Britannic Bold" pitchFamily="34" charset="0"/>
              </a:rPr>
              <a:t> </a:t>
            </a:r>
            <a:r>
              <a:rPr lang="fr-BE" sz="9600" cap="all" dirty="0" err="1" smtClean="0">
                <a:latin typeface="Britannic Bold" pitchFamily="34" charset="0"/>
              </a:rPr>
              <a:t>risks</a:t>
            </a:r>
            <a:r>
              <a:rPr lang="fr-BE" sz="9600" cap="all" dirty="0" smtClean="0">
                <a:latin typeface="Britannic Bold" pitchFamily="34" charset="0"/>
              </a:rPr>
              <a:t> </a:t>
            </a:r>
            <a:r>
              <a:rPr lang="fr-BE" sz="9600" dirty="0" smtClean="0">
                <a:latin typeface="Britannic Bold" pitchFamily="34" charset="0"/>
              </a:rPr>
              <a:t>AND </a:t>
            </a:r>
            <a:r>
              <a:rPr lang="fr-BE" sz="9600" dirty="0" smtClean="0">
                <a:latin typeface="Britannic Bold" pitchFamily="34" charset="0"/>
              </a:rPr>
              <a:t>HEALTH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3352800"/>
            <a:ext cx="36576000" cy="2742289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0" dirty="0" smtClean="0">
                <a:solidFill>
                  <a:srgbClr val="FF0000"/>
                </a:solidFill>
                <a:latin typeface="Britannic Bold" pitchFamily="34" charset="0"/>
              </a:rPr>
              <a:t>Elevated river discharges can also cause:</a:t>
            </a:r>
          </a:p>
          <a:p>
            <a:pPr lvl="1">
              <a:buFont typeface="Wingdings" pitchFamily="2" charset="2"/>
              <a:buChar char="ü"/>
            </a:pPr>
            <a:r>
              <a:rPr lang="en-US" sz="9600" dirty="0" err="1" smtClean="0">
                <a:latin typeface="Britannic Bold" pitchFamily="34" charset="0"/>
              </a:rPr>
              <a:t>drownings</a:t>
            </a:r>
            <a:r>
              <a:rPr lang="en-US" sz="9600" dirty="0" smtClean="0">
                <a:latin typeface="Britannic Bold" pitchFamily="34" charset="0"/>
              </a:rPr>
              <a:t> </a:t>
            </a:r>
            <a:r>
              <a:rPr lang="en-US" sz="9600" dirty="0" smtClean="0">
                <a:latin typeface="Britannic Bold" pitchFamily="34" charset="0"/>
              </a:rPr>
              <a:t>and physical </a:t>
            </a:r>
            <a:r>
              <a:rPr lang="en-US" sz="9600" dirty="0" smtClean="0">
                <a:latin typeface="Britannic Bold" pitchFamily="34" charset="0"/>
              </a:rPr>
              <a:t>injuries: e.g. the torrential rains on the 09-10/02/2014 caused the death of more than 100 peoples in Bujumbura, </a:t>
            </a:r>
          </a:p>
          <a:p>
            <a:pPr lvl="1">
              <a:buFont typeface="Wingdings" pitchFamily="2" charset="2"/>
              <a:buChar char="ü"/>
            </a:pPr>
            <a:r>
              <a:rPr lang="en-US" sz="9600" dirty="0" smtClean="0">
                <a:latin typeface="Britannic Bold" pitchFamily="34" charset="0"/>
              </a:rPr>
              <a:t>Damage to </a:t>
            </a:r>
            <a:r>
              <a:rPr lang="en-US" sz="9600" dirty="0" smtClean="0">
                <a:latin typeface="Britannic Bold" pitchFamily="34" charset="0"/>
              </a:rPr>
              <a:t>homes </a:t>
            </a:r>
            <a:r>
              <a:rPr lang="en-US" sz="9600" dirty="0" smtClean="0">
                <a:latin typeface="Britannic Bold" pitchFamily="34" charset="0"/>
              </a:rPr>
              <a:t>therefore compelling people to be relocated in camps: promiscuity causes propagation of diseases such as dysentery, cholera, AIDS, </a:t>
            </a:r>
            <a:r>
              <a:rPr lang="en-US" sz="9600" dirty="0" err="1" smtClean="0">
                <a:latin typeface="Britannic Bold" pitchFamily="34" charset="0"/>
              </a:rPr>
              <a:t>diarrhoeal</a:t>
            </a:r>
            <a:r>
              <a:rPr lang="en-US" sz="9600" dirty="0" smtClean="0">
                <a:latin typeface="Britannic Bold" pitchFamily="34" charset="0"/>
              </a:rPr>
              <a:t> disease, which kills </a:t>
            </a:r>
            <a:r>
              <a:rPr lang="en-US" sz="9600" dirty="0" smtClean="0">
                <a:latin typeface="Britannic Bold" pitchFamily="34" charset="0"/>
              </a:rPr>
              <a:t> several children especially those under 5 years</a:t>
            </a:r>
            <a:endParaRPr lang="en-US" sz="9600" dirty="0" smtClean="0">
              <a:latin typeface="Britannic Bold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9600" dirty="0" smtClean="0">
                <a:latin typeface="Britannic Bold" pitchFamily="34" charset="0"/>
              </a:rPr>
              <a:t>Damages to road network, </a:t>
            </a:r>
            <a:r>
              <a:rPr lang="en-US" sz="9600" dirty="0" smtClean="0">
                <a:latin typeface="Britannic Bold" pitchFamily="34" charset="0"/>
              </a:rPr>
              <a:t>disrupting access </a:t>
            </a:r>
            <a:r>
              <a:rPr lang="en-US" sz="9600" dirty="0" smtClean="0">
                <a:latin typeface="Britannic Bold" pitchFamily="34" charset="0"/>
              </a:rPr>
              <a:t>to health facilities (hospitals, pharmacies, supply </a:t>
            </a:r>
            <a:r>
              <a:rPr lang="en-US" sz="9600" dirty="0" smtClean="0">
                <a:latin typeface="Britannic Bold" pitchFamily="34" charset="0"/>
              </a:rPr>
              <a:t>of medical and health </a:t>
            </a:r>
            <a:r>
              <a:rPr lang="en-US" sz="9600" dirty="0" smtClean="0">
                <a:latin typeface="Britannic Bold" pitchFamily="34" charset="0"/>
              </a:rPr>
              <a:t>services, </a:t>
            </a:r>
            <a:r>
              <a:rPr lang="en-US" sz="9600" dirty="0" smtClean="0">
                <a:latin typeface="Britannic Bold" pitchFamily="34" charset="0"/>
              </a:rPr>
              <a:t>humanitarian </a:t>
            </a:r>
            <a:r>
              <a:rPr lang="en-US" sz="9600" dirty="0" smtClean="0">
                <a:latin typeface="Britannic Bold" pitchFamily="34" charset="0"/>
              </a:rPr>
              <a:t>aid: </a:t>
            </a:r>
            <a:r>
              <a:rPr lang="en-US" sz="9600" dirty="0" smtClean="0">
                <a:latin typeface="Britannic Bold" pitchFamily="34" charset="0"/>
              </a:rPr>
              <a:t>e.g. </a:t>
            </a:r>
            <a:r>
              <a:rPr lang="en-US" sz="9600" dirty="0" err="1" smtClean="0">
                <a:latin typeface="Britannic Bold" pitchFamily="34" charset="0"/>
              </a:rPr>
              <a:t>Kabezi</a:t>
            </a:r>
            <a:r>
              <a:rPr lang="en-US" sz="9600" dirty="0" smtClean="0">
                <a:latin typeface="Britannic Bold" pitchFamily="34" charset="0"/>
              </a:rPr>
              <a:t> health center in </a:t>
            </a:r>
            <a:r>
              <a:rPr lang="en-US" sz="9600" dirty="0" smtClean="0">
                <a:latin typeface="Britannic Bold" pitchFamily="34" charset="0"/>
              </a:rPr>
              <a:t>2009</a:t>
            </a:r>
          </a:p>
          <a:p>
            <a:pPr lvl="1">
              <a:buFont typeface="Wingdings" pitchFamily="2" charset="2"/>
              <a:buChar char="ü"/>
            </a:pPr>
            <a:r>
              <a:rPr lang="fr-BE" sz="9600" dirty="0" smtClean="0">
                <a:latin typeface="Britannic Bold" pitchFamily="34" charset="0"/>
              </a:rPr>
              <a:t>Damage to </a:t>
            </a:r>
            <a:r>
              <a:rPr lang="fr-BE" sz="9600" dirty="0" err="1" smtClean="0">
                <a:latin typeface="Britannic Bold" pitchFamily="34" charset="0"/>
              </a:rPr>
              <a:t>hydropower</a:t>
            </a:r>
            <a:r>
              <a:rPr lang="fr-BE" sz="9600" dirty="0" smtClean="0">
                <a:latin typeface="Britannic Bold" pitchFamily="34" charset="0"/>
              </a:rPr>
              <a:t> plants: </a:t>
            </a:r>
            <a:r>
              <a:rPr lang="fr-BE" sz="9600" dirty="0" err="1" smtClean="0">
                <a:latin typeface="Britannic Bold" pitchFamily="34" charset="0"/>
              </a:rPr>
              <a:t>e.g</a:t>
            </a:r>
            <a:r>
              <a:rPr lang="fr-BE" sz="9600" dirty="0" smtClean="0">
                <a:latin typeface="Britannic Bold" pitchFamily="34" charset="0"/>
              </a:rPr>
              <a:t>. </a:t>
            </a:r>
            <a:r>
              <a:rPr lang="fr-BE" sz="9600" dirty="0" err="1" smtClean="0">
                <a:latin typeface="Britannic Bold" pitchFamily="34" charset="0"/>
              </a:rPr>
              <a:t>Mugera</a:t>
            </a:r>
            <a:r>
              <a:rPr lang="fr-BE" sz="9600" dirty="0" smtClean="0">
                <a:latin typeface="Britannic Bold" pitchFamily="34" charset="0"/>
              </a:rPr>
              <a:t> and </a:t>
            </a:r>
            <a:r>
              <a:rPr lang="fr-BE" sz="9600" dirty="0" err="1" smtClean="0">
                <a:latin typeface="Britannic Bold" pitchFamily="34" charset="0"/>
              </a:rPr>
              <a:t>Burasira</a:t>
            </a:r>
            <a:r>
              <a:rPr lang="fr-BE" sz="9600" dirty="0" smtClean="0">
                <a:latin typeface="Britannic Bold" pitchFamily="34" charset="0"/>
              </a:rPr>
              <a:t> in 2016</a:t>
            </a:r>
            <a:endParaRPr lang="fr-BE" sz="9600" dirty="0" smtClean="0">
              <a:latin typeface="Britannic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ritannic Bold" pitchFamily="34" charset="0"/>
              </a:rPr>
              <a:t>Torrential</a:t>
            </a:r>
            <a:r>
              <a:rPr lang="fr-BE" sz="1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ritannic Bold" pitchFamily="34" charset="0"/>
              </a:rPr>
              <a:t>rains</a:t>
            </a:r>
            <a:r>
              <a:rPr lang="fr-BE" sz="1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ritannic Bold" pitchFamily="34" charset="0"/>
              </a:rPr>
              <a:t>can</a:t>
            </a:r>
            <a:r>
              <a:rPr lang="fr-BE" sz="120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ritannic Bold" pitchFamily="34" charset="0"/>
              </a:rPr>
              <a:t>also</a:t>
            </a:r>
            <a:r>
              <a:rPr lang="fr-BE" sz="12000" dirty="0" smtClean="0">
                <a:solidFill>
                  <a:srgbClr val="FF0000"/>
                </a:solidFill>
                <a:latin typeface="Britannic Bold" pitchFamily="34" charset="0"/>
              </a:rPr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disrupt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drinking</a:t>
            </a:r>
            <a:r>
              <a:rPr lang="fr-BE" sz="9600" dirty="0" smtClean="0">
                <a:latin typeface="Britannic Bold" pitchFamily="34" charset="0"/>
              </a:rPr>
              <a:t> water, </a:t>
            </a:r>
            <a:r>
              <a:rPr lang="fr-BE" sz="9600" dirty="0" err="1" smtClean="0">
                <a:latin typeface="Britannic Bold" pitchFamily="34" charset="0"/>
              </a:rPr>
              <a:t>sewage</a:t>
            </a:r>
            <a:r>
              <a:rPr lang="fr-BE" sz="9600" dirty="0" smtClean="0">
                <a:latin typeface="Britannic Bold" pitchFamily="34" charset="0"/>
              </a:rPr>
              <a:t> and </a:t>
            </a:r>
            <a:r>
              <a:rPr lang="fr-BE" sz="9600" dirty="0" err="1" smtClean="0">
                <a:latin typeface="Britannic Bold" pitchFamily="34" charset="0"/>
              </a:rPr>
              <a:t>electricity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conveyance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systems</a:t>
            </a:r>
            <a:r>
              <a:rPr lang="fr-BE" sz="9600" dirty="0" smtClean="0">
                <a:latin typeface="Britannic Bold" pitchFamily="34" charset="0"/>
              </a:rPr>
              <a:t>, </a:t>
            </a:r>
          </a:p>
          <a:p>
            <a:pPr lvl="1">
              <a:buFont typeface="Wingdings" pitchFamily="2" charset="2"/>
              <a:buChar char="ü"/>
            </a:pP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smtClean="0">
                <a:latin typeface="Britannic Bold" pitchFamily="34" charset="0"/>
              </a:rPr>
              <a:t>damage </a:t>
            </a:r>
            <a:r>
              <a:rPr lang="fr-BE" sz="9600" dirty="0" err="1" smtClean="0">
                <a:latin typeface="Britannic Bold" pitchFamily="34" charset="0"/>
              </a:rPr>
              <a:t>crops</a:t>
            </a:r>
            <a:r>
              <a:rPr lang="fr-BE" sz="9600" dirty="0" smtClean="0">
                <a:latin typeface="Britannic Bold" pitchFamily="34" charset="0"/>
              </a:rPr>
              <a:t> and </a:t>
            </a:r>
            <a:r>
              <a:rPr lang="fr-BE" sz="9600" dirty="0" err="1" smtClean="0">
                <a:latin typeface="Britannic Bold" pitchFamily="34" charset="0"/>
              </a:rPr>
              <a:t>livestock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thus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negatively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affecting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food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security</a:t>
            </a:r>
            <a:endParaRPr lang="fr-BE" sz="9600" dirty="0" smtClean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35078141" cy="21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295400" y="23088600"/>
            <a:ext cx="344424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600" dirty="0" err="1" smtClean="0">
                <a:latin typeface="Britannic Bold" pitchFamily="34" charset="0"/>
              </a:rPr>
              <a:t>Flooding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at</a:t>
            </a:r>
            <a:r>
              <a:rPr lang="fr-BE" sz="9600" dirty="0" smtClean="0">
                <a:latin typeface="Britannic Bold" pitchFamily="34" charset="0"/>
              </a:rPr>
              <a:t> MUSHASHA-GATUMBA in May </a:t>
            </a:r>
            <a:r>
              <a:rPr lang="fr-BE" sz="9600" dirty="0" smtClean="0">
                <a:latin typeface="Britannic Bold" pitchFamily="34" charset="0"/>
              </a:rPr>
              <a:t>2016</a:t>
            </a:r>
            <a:endParaRPr lang="fr-BE" sz="9600" dirty="0">
              <a:latin typeface="Britannic Bold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croixrougeburundi.org/images/2016/buterereinond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667000"/>
            <a:ext cx="31851600" cy="2390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25971500"/>
            <a:ext cx="36576000" cy="14605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36576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600" dirty="0" smtClean="0">
                <a:latin typeface="Britannic Bold" pitchFamily="34" charset="0"/>
              </a:rPr>
              <a:t>III. IMPACTS </a:t>
            </a:r>
            <a:r>
              <a:rPr lang="fr-BE" sz="9600" dirty="0" smtClean="0">
                <a:latin typeface="Britannic Bold" pitchFamily="34" charset="0"/>
              </a:rPr>
              <a:t>OF CLIMATE CHANGE: WATER RESOURCES, </a:t>
            </a:r>
            <a:r>
              <a:rPr lang="fr-BE" sz="9600" cap="all" dirty="0" err="1" smtClean="0">
                <a:latin typeface="Britannic Bold" pitchFamily="34" charset="0"/>
              </a:rPr>
              <a:t>Hydrological</a:t>
            </a:r>
            <a:r>
              <a:rPr lang="fr-BE" sz="9600" cap="all" dirty="0" smtClean="0">
                <a:latin typeface="Britannic Bold" pitchFamily="34" charset="0"/>
              </a:rPr>
              <a:t> </a:t>
            </a:r>
            <a:r>
              <a:rPr lang="fr-BE" sz="9600" cap="all" dirty="0" err="1" smtClean="0">
                <a:latin typeface="Britannic Bold" pitchFamily="34" charset="0"/>
              </a:rPr>
              <a:t>risks</a:t>
            </a:r>
            <a:r>
              <a:rPr lang="fr-BE" sz="9600" cap="all" dirty="0" smtClean="0">
                <a:latin typeface="Britannic Bold" pitchFamily="34" charset="0"/>
              </a:rPr>
              <a:t> </a:t>
            </a:r>
            <a:r>
              <a:rPr lang="fr-BE" sz="9600" dirty="0" smtClean="0">
                <a:latin typeface="Britannic Bold" pitchFamily="34" charset="0"/>
              </a:rPr>
              <a:t>AND </a:t>
            </a:r>
            <a:r>
              <a:rPr lang="fr-BE" sz="9600" dirty="0" smtClean="0">
                <a:latin typeface="Britannic Bold" pitchFamily="34" charset="0"/>
              </a:rPr>
              <a:t>HEALTH</a:t>
            </a:r>
            <a:endParaRPr lang="fr-BE" sz="9600" dirty="0">
              <a:latin typeface="Britannic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276600"/>
            <a:ext cx="36576000" cy="20867251"/>
          </a:xfrm>
          <a:prstGeom prst="rect">
            <a:avLst/>
          </a:prstGeom>
          <a:gradFill>
            <a:gsLst>
              <a:gs pos="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But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soil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moisture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is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a double-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edged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sword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as water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stored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in the sol: </a:t>
            </a:r>
          </a:p>
          <a:p>
            <a:pPr lvl="1">
              <a:buFont typeface="Wingdings" pitchFamily="2" charset="2"/>
              <a:buChar char="ü"/>
            </a:pP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lubricates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the surface of rupture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thus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accelerating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 the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movement</a:t>
            </a:r>
            <a:endParaRPr lang="fr-BE" sz="15000" dirty="0" smtClean="0">
              <a:solidFill>
                <a:schemeClr val="bg1"/>
              </a:solidFill>
              <a:latin typeface="Britannic Bold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increases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the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weight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of the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weathered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materials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and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crea</a:t>
            </a:r>
            <a:endParaRPr lang="fr-BE" sz="15000" dirty="0" smtClean="0">
              <a:solidFill>
                <a:schemeClr val="bg1"/>
              </a:solidFill>
              <a:latin typeface="Britannic Bold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Create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pore pressure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which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uplifts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the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weathered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mantle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thus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reducing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the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shear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resistance</a:t>
            </a:r>
            <a:endParaRPr lang="fr-BE" sz="15000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36576000" cy="79714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15000" dirty="0" smtClean="0">
                <a:latin typeface="Britannic Bold" pitchFamily="34" charset="0"/>
              </a:rPr>
              <a:t>IMPACTS OF CLIMATE CHANGE: WATER RESOURCES, </a:t>
            </a:r>
            <a:r>
              <a:rPr lang="fr-BE" sz="15000" cap="all" dirty="0" err="1" smtClean="0">
                <a:latin typeface="Britannic Bold" pitchFamily="34" charset="0"/>
              </a:rPr>
              <a:t>Hydrological</a:t>
            </a:r>
            <a:r>
              <a:rPr lang="fr-BE" sz="15000" cap="all" dirty="0" smtClean="0">
                <a:latin typeface="Britannic Bold" pitchFamily="34" charset="0"/>
              </a:rPr>
              <a:t> </a:t>
            </a:r>
            <a:r>
              <a:rPr lang="fr-BE" sz="15000" cap="all" dirty="0" err="1" smtClean="0">
                <a:latin typeface="Britannic Bold" pitchFamily="34" charset="0"/>
              </a:rPr>
              <a:t>risks</a:t>
            </a:r>
            <a:r>
              <a:rPr lang="fr-BE" sz="15000" cap="all" dirty="0" smtClean="0">
                <a:latin typeface="Britannic Bold" pitchFamily="34" charset="0"/>
              </a:rPr>
              <a:t> </a:t>
            </a:r>
            <a:r>
              <a:rPr lang="fr-BE" sz="15000" dirty="0" smtClean="0">
                <a:latin typeface="Britannic Bold" pitchFamily="34" charset="0"/>
              </a:rPr>
              <a:t>AND HEALTH</a:t>
            </a:r>
            <a:endParaRPr lang="fr-BE" sz="15000" dirty="0" smtClean="0"/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7924801"/>
            <a:ext cx="36576000" cy="16250603"/>
          </a:xfrm>
          <a:prstGeom prst="rect">
            <a:avLst/>
          </a:prstGeom>
          <a:gradFill>
            <a:gsLst>
              <a:gs pos="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All the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above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factors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when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combined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with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a favorable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topography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and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geology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will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trigger mass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movements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: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landslides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,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debris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flows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,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mudflows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, ….</a:t>
            </a:r>
          </a:p>
          <a:p>
            <a:pPr>
              <a:buFont typeface="Wingdings" pitchFamily="2" charset="2"/>
              <a:buChar char="Ø"/>
            </a:pPr>
            <a:endParaRPr lang="fr-BE" sz="15000" dirty="0" smtClean="0">
              <a:solidFill>
                <a:schemeClr val="bg1"/>
              </a:solidFill>
              <a:latin typeface="Britannic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Heavy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rainfall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are the main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triggering</a:t>
            </a:r>
            <a:r>
              <a:rPr lang="fr-BE" sz="15000" dirty="0" smtClean="0">
                <a:solidFill>
                  <a:schemeClr val="bg1"/>
                </a:solidFill>
                <a:latin typeface="Britannic Bold" pitchFamily="34" charset="0"/>
              </a:rPr>
              <a:t> factor of mass </a:t>
            </a:r>
            <a:r>
              <a:rPr lang="fr-BE" sz="15000" dirty="0" err="1" smtClean="0">
                <a:solidFill>
                  <a:schemeClr val="bg1"/>
                </a:solidFill>
                <a:latin typeface="Britannic Bold" pitchFamily="34" charset="0"/>
              </a:rPr>
              <a:t>movements</a:t>
            </a:r>
            <a:endParaRPr lang="fr-BE" sz="150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25425402"/>
            <a:ext cx="36576000" cy="200659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365760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12000" dirty="0" smtClean="0">
                <a:latin typeface="Britannic Bold" pitchFamily="34" charset="0"/>
              </a:rPr>
              <a:t>III. IMPACTS </a:t>
            </a:r>
            <a:r>
              <a:rPr lang="fr-BE" sz="12000" dirty="0" smtClean="0">
                <a:latin typeface="Britannic Bold" pitchFamily="34" charset="0"/>
              </a:rPr>
              <a:t>OF CLIMATE CHANGE: WATER RESOURCES, </a:t>
            </a:r>
            <a:r>
              <a:rPr lang="fr-BE" sz="12000" cap="all" dirty="0" err="1" smtClean="0">
                <a:latin typeface="Britannic Bold" pitchFamily="34" charset="0"/>
              </a:rPr>
              <a:t>Hydrological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cap="all" dirty="0" err="1" smtClean="0">
                <a:latin typeface="Britannic Bold" pitchFamily="34" charset="0"/>
              </a:rPr>
              <a:t>risks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dirty="0" smtClean="0">
                <a:latin typeface="Britannic Bold" pitchFamily="34" charset="0"/>
              </a:rPr>
              <a:t>AND </a:t>
            </a:r>
            <a:r>
              <a:rPr lang="fr-BE" sz="12000" dirty="0" smtClean="0">
                <a:latin typeface="Britannic Bold" pitchFamily="34" charset="0"/>
              </a:rPr>
              <a:t>HEALTH</a:t>
            </a:r>
            <a:endParaRPr lang="fr-BE" sz="120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3810000"/>
            <a:ext cx="36576000" cy="23945017"/>
          </a:xfrm>
          <a:prstGeom prst="rect">
            <a:avLst/>
          </a:prstGeom>
          <a:gradFill>
            <a:gsLst>
              <a:gs pos="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BE" sz="12000" dirty="0" err="1" smtClean="0">
                <a:solidFill>
                  <a:srgbClr val="FFFF00"/>
                </a:solidFill>
                <a:latin typeface="Britannic Bold" pitchFamily="34" charset="0"/>
              </a:rPr>
              <a:t>Like</a:t>
            </a:r>
            <a:r>
              <a:rPr lang="fr-BE" sz="120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12000" dirty="0" err="1" smtClean="0">
                <a:solidFill>
                  <a:srgbClr val="FFFF00"/>
                </a:solidFill>
                <a:latin typeface="Britannic Bold" pitchFamily="34" charset="0"/>
              </a:rPr>
              <a:t>floodings</a:t>
            </a:r>
            <a:r>
              <a:rPr lang="fr-BE" sz="12000" dirty="0" smtClean="0">
                <a:solidFill>
                  <a:srgbClr val="FFFF00"/>
                </a:solidFill>
                <a:latin typeface="Britannic Bold" pitchFamily="34" charset="0"/>
              </a:rPr>
              <a:t>, mass </a:t>
            </a:r>
            <a:r>
              <a:rPr lang="fr-BE" sz="12000" dirty="0" err="1" smtClean="0">
                <a:solidFill>
                  <a:srgbClr val="FFFF00"/>
                </a:solidFill>
                <a:latin typeface="Britannic Bold" pitchFamily="34" charset="0"/>
              </a:rPr>
              <a:t>movements</a:t>
            </a:r>
            <a:r>
              <a:rPr lang="fr-BE" sz="120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12000" dirty="0" err="1" smtClean="0">
                <a:solidFill>
                  <a:srgbClr val="FFFF00"/>
                </a:solidFill>
                <a:latin typeface="Britannic Bold" pitchFamily="34" charset="0"/>
              </a:rPr>
              <a:t>can</a:t>
            </a:r>
            <a:r>
              <a:rPr lang="fr-BE" sz="12000" dirty="0" smtClean="0">
                <a:solidFill>
                  <a:srgbClr val="FFFF00"/>
                </a:solidFill>
                <a:latin typeface="Britannic Bold" pitchFamily="34" charset="0"/>
              </a:rPr>
              <a:t> cause</a:t>
            </a:r>
            <a:r>
              <a:rPr lang="fr-BE" sz="15000" dirty="0" smtClean="0">
                <a:solidFill>
                  <a:srgbClr val="FFFF00"/>
                </a:solidFill>
                <a:latin typeface="Britannic Bold" pitchFamily="34" charset="0"/>
              </a:rPr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death 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and physical injuries: e.g. </a:t>
            </a:r>
            <a:r>
              <a:rPr lang="en-US" sz="10000" dirty="0" err="1" smtClean="0">
                <a:solidFill>
                  <a:schemeClr val="bg1"/>
                </a:solidFill>
                <a:latin typeface="Britannic Bold" pitchFamily="34" charset="0"/>
              </a:rPr>
              <a:t>Nyaruhongoka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 (2015), (</a:t>
            </a:r>
            <a:r>
              <a:rPr lang="en-US" sz="10000" dirty="0" err="1" smtClean="0">
                <a:solidFill>
                  <a:schemeClr val="bg1"/>
                </a:solidFill>
                <a:latin typeface="Britannic Bold" pitchFamily="34" charset="0"/>
              </a:rPr>
              <a:t>Musigati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, 2013), </a:t>
            </a:r>
            <a:r>
              <a:rPr lang="en-US" sz="10000" dirty="0" err="1" smtClean="0">
                <a:solidFill>
                  <a:schemeClr val="bg1"/>
                </a:solidFill>
                <a:latin typeface="Britannic Bold" pitchFamily="34" charset="0"/>
              </a:rPr>
              <a:t>Mabayi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 (2017),….</a:t>
            </a:r>
            <a:endParaRPr lang="en-US" sz="10000" dirty="0" smtClean="0">
              <a:solidFill>
                <a:schemeClr val="bg1"/>
              </a:solidFill>
              <a:latin typeface="Britannic Bold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Damage to 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public infrastructures and private homes 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therefore </a:t>
            </a:r>
            <a:endParaRPr lang="en-US" sz="10000" dirty="0" smtClean="0">
              <a:solidFill>
                <a:schemeClr val="bg1"/>
              </a:solidFill>
              <a:latin typeface="Britannic Bold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compelling 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people to be relocated in 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camps and the ensuing health problems (dysentery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, cholera, AIDS, </a:t>
            </a:r>
            <a:r>
              <a:rPr lang="en-US" sz="10000" dirty="0" err="1" smtClean="0">
                <a:solidFill>
                  <a:schemeClr val="bg1"/>
                </a:solidFill>
                <a:latin typeface="Britannic Bold" pitchFamily="34" charset="0"/>
              </a:rPr>
              <a:t>diarrhoeal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diseases)</a:t>
            </a:r>
            <a:endParaRPr lang="en-US" sz="10000" dirty="0" smtClean="0">
              <a:solidFill>
                <a:schemeClr val="bg1"/>
              </a:solidFill>
              <a:latin typeface="Britannic Bold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Damage to roads and bridges, 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hence disrupting 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access to hospitals and pharmacies, 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 supply of 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medical and health services and humanitarian help to the population in </a:t>
            </a:r>
            <a:r>
              <a:rPr lang="en-US" sz="10000" dirty="0" smtClean="0">
                <a:solidFill>
                  <a:schemeClr val="bg1"/>
                </a:solidFill>
                <a:latin typeface="Britannic Bold" pitchFamily="34" charset="0"/>
              </a:rPr>
              <a:t>need</a:t>
            </a:r>
            <a:endParaRPr lang="en-US" sz="10000" dirty="0" smtClean="0">
              <a:solidFill>
                <a:schemeClr val="bg1"/>
              </a:solidFill>
              <a:latin typeface="Britannic Bold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Damage to </a:t>
            </a:r>
            <a:r>
              <a:rPr lang="fr-BE" sz="10000" dirty="0" err="1" smtClean="0">
                <a:solidFill>
                  <a:schemeClr val="bg1"/>
                </a:solidFill>
                <a:latin typeface="Britannic Bold" pitchFamily="34" charset="0"/>
              </a:rPr>
              <a:t>hydropower</a:t>
            </a: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plants, water, </a:t>
            </a:r>
            <a:r>
              <a:rPr lang="fr-BE" sz="10000" dirty="0" err="1" smtClean="0">
                <a:solidFill>
                  <a:schemeClr val="bg1"/>
                </a:solidFill>
                <a:latin typeface="Britannic Bold" pitchFamily="34" charset="0"/>
              </a:rPr>
              <a:t>sewage</a:t>
            </a: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 and </a:t>
            </a:r>
            <a:r>
              <a:rPr lang="fr-BE" sz="10000" dirty="0" err="1" smtClean="0">
                <a:solidFill>
                  <a:schemeClr val="bg1"/>
                </a:solidFill>
                <a:latin typeface="Britannic Bold" pitchFamily="34" charset="0"/>
              </a:rPr>
              <a:t>electricity</a:t>
            </a: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0000" dirty="0" err="1" smtClean="0">
                <a:solidFill>
                  <a:schemeClr val="bg1"/>
                </a:solidFill>
                <a:latin typeface="Britannic Bold" pitchFamily="34" charset="0"/>
              </a:rPr>
              <a:t>conveyance</a:t>
            </a: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  </a:t>
            </a:r>
            <a:r>
              <a:rPr lang="fr-BE" sz="10000" dirty="0" err="1" smtClean="0">
                <a:solidFill>
                  <a:schemeClr val="bg1"/>
                </a:solidFill>
                <a:latin typeface="Britannic Bold" pitchFamily="34" charset="0"/>
              </a:rPr>
              <a:t>systems</a:t>
            </a: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, </a:t>
            </a:r>
          </a:p>
          <a:p>
            <a:pPr lvl="1">
              <a:buFont typeface="Wingdings" pitchFamily="2" charset="2"/>
              <a:buChar char="ü"/>
            </a:pP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damage  to </a:t>
            </a:r>
            <a:r>
              <a:rPr lang="fr-BE" sz="10000" dirty="0" err="1" smtClean="0">
                <a:solidFill>
                  <a:schemeClr val="bg1"/>
                </a:solidFill>
                <a:latin typeface="Britannic Bold" pitchFamily="34" charset="0"/>
              </a:rPr>
              <a:t>crops</a:t>
            </a: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and </a:t>
            </a:r>
            <a:r>
              <a:rPr lang="fr-BE" sz="10000" dirty="0" err="1" smtClean="0">
                <a:solidFill>
                  <a:schemeClr val="bg1"/>
                </a:solidFill>
                <a:latin typeface="Britannic Bold" pitchFamily="34" charset="0"/>
              </a:rPr>
              <a:t>livestock</a:t>
            </a: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0000" dirty="0" err="1" smtClean="0">
                <a:solidFill>
                  <a:schemeClr val="bg1"/>
                </a:solidFill>
                <a:latin typeface="Britannic Bold" pitchFamily="34" charset="0"/>
              </a:rPr>
              <a:t>thus</a:t>
            </a: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0000" dirty="0" err="1" smtClean="0">
                <a:solidFill>
                  <a:schemeClr val="bg1"/>
                </a:solidFill>
                <a:latin typeface="Britannic Bold" pitchFamily="34" charset="0"/>
              </a:rPr>
              <a:t>negatively</a:t>
            </a: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0000" dirty="0" err="1" smtClean="0">
                <a:solidFill>
                  <a:schemeClr val="bg1"/>
                </a:solidFill>
                <a:latin typeface="Britannic Bold" pitchFamily="34" charset="0"/>
              </a:rPr>
              <a:t>affecting</a:t>
            </a: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0000" dirty="0" err="1" smtClean="0">
                <a:solidFill>
                  <a:schemeClr val="bg1"/>
                </a:solidFill>
                <a:latin typeface="Britannic Bold" pitchFamily="34" charset="0"/>
              </a:rPr>
              <a:t>food</a:t>
            </a:r>
            <a:r>
              <a:rPr lang="fr-BE" sz="100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BE" sz="10000" dirty="0" err="1" smtClean="0">
                <a:solidFill>
                  <a:schemeClr val="bg1"/>
                </a:solidFill>
                <a:latin typeface="Britannic Bold" pitchFamily="34" charset="0"/>
              </a:rPr>
              <a:t>security</a:t>
            </a:r>
            <a:endParaRPr lang="fr-BE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pic>
        <p:nvPicPr>
          <p:cNvPr id="77826" name="Picture 2" descr="J:\rutunga 2015\IMG_84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86200"/>
            <a:ext cx="31165800" cy="2337435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0"/>
            <a:ext cx="365760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12000" dirty="0" smtClean="0">
                <a:latin typeface="Britannic Bold" pitchFamily="34" charset="0"/>
              </a:rPr>
              <a:t>IMPACTS OF CLIMATE CHANGE: WATER RESOURCES, </a:t>
            </a:r>
            <a:r>
              <a:rPr lang="fr-BE" sz="12000" cap="all" dirty="0" err="1" smtClean="0">
                <a:latin typeface="Britannic Bold" pitchFamily="34" charset="0"/>
              </a:rPr>
              <a:t>Hydrological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cap="all" dirty="0" err="1" smtClean="0">
                <a:latin typeface="Britannic Bold" pitchFamily="34" charset="0"/>
              </a:rPr>
              <a:t>risks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dirty="0" smtClean="0">
                <a:latin typeface="Britannic Bold" pitchFamily="34" charset="0"/>
              </a:rPr>
              <a:t>AND </a:t>
            </a:r>
            <a:r>
              <a:rPr lang="fr-BE" sz="12000" dirty="0" smtClean="0">
                <a:latin typeface="Britannic Bold" pitchFamily="34" charset="0"/>
              </a:rPr>
              <a:t>HEALTH</a:t>
            </a:r>
            <a:endParaRPr lang="fr-BE" sz="1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1107400" y="25450800"/>
            <a:ext cx="154686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NYARUHONGOKA 2015</a:t>
            </a:r>
            <a:endParaRPr lang="fr-BE" sz="9600" dirty="0">
              <a:solidFill>
                <a:srgbClr val="FFFF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25285700"/>
            <a:ext cx="36576000" cy="21463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7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7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"/>
            <a:ext cx="35966400" cy="2009335"/>
          </a:xfrm>
          <a:prstGeom prst="rect">
            <a:avLst/>
          </a:prstGeom>
          <a:solidFill>
            <a:srgbClr val="FFFF00"/>
          </a:solidFill>
        </p:spPr>
        <p:txBody>
          <a:bodyPr wrap="square" lIns="313502" tIns="156751" rIns="313502" bIns="156751" rtlCol="0">
            <a:spAutoFit/>
          </a:bodyPr>
          <a:lstStyle/>
          <a:p>
            <a:r>
              <a:rPr lang="fr-BE" sz="11000" dirty="0" smtClean="0">
                <a:latin typeface="Britannic Bold" pitchFamily="34" charset="0"/>
              </a:rPr>
              <a:t>OUTLINE OF THE PRESENTATION</a:t>
            </a:r>
            <a:endParaRPr lang="fr-BE" sz="11000" dirty="0">
              <a:latin typeface="Britannic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209800"/>
            <a:ext cx="36576000" cy="1481284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lIns="313502" tIns="156751" rIns="313502" bIns="156751" rtlCol="0">
            <a:spAutoFit/>
          </a:bodyPr>
          <a:lstStyle/>
          <a:p>
            <a:pPr marL="1371600" indent="-1371600">
              <a:buFont typeface="+mj-lt"/>
              <a:buAutoNum type="romanUcPeriod"/>
            </a:pPr>
            <a:r>
              <a:rPr lang="fr-BE" sz="11000" dirty="0">
                <a:solidFill>
                  <a:srgbClr val="002060"/>
                </a:solidFill>
                <a:latin typeface="Britannic Bold" pitchFamily="34" charset="0"/>
              </a:rPr>
              <a:t> INTRODUCTION</a:t>
            </a:r>
          </a:p>
          <a:p>
            <a:pPr marL="1763449" indent="-1763449">
              <a:buFont typeface="+mj-lt"/>
              <a:buAutoNum type="romanUcPeriod"/>
            </a:pPr>
            <a:endParaRPr lang="fr-BE" sz="11000" dirty="0">
              <a:solidFill>
                <a:srgbClr val="002060"/>
              </a:solidFill>
              <a:latin typeface="Britannic Bold" pitchFamily="34" charset="0"/>
            </a:endParaRPr>
          </a:p>
          <a:p>
            <a:pPr marL="1371600" indent="-1371600">
              <a:buFont typeface="+mj-lt"/>
              <a:buAutoNum type="romanUcPeriod"/>
            </a:pPr>
            <a:r>
              <a:rPr lang="fr-BE" sz="11000" dirty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fr-BE" sz="11000" dirty="0" smtClean="0">
                <a:solidFill>
                  <a:srgbClr val="002060"/>
                </a:solidFill>
                <a:latin typeface="Britannic Bold" pitchFamily="34" charset="0"/>
              </a:rPr>
              <a:t> THEORETICAL BACKGROUND</a:t>
            </a:r>
          </a:p>
          <a:p>
            <a:pPr marL="1371600" indent="-1371600">
              <a:buFont typeface="+mj-lt"/>
              <a:buAutoNum type="romanUcPeriod"/>
            </a:pPr>
            <a:endParaRPr lang="fr-BE" sz="11000" dirty="0">
              <a:solidFill>
                <a:srgbClr val="002060"/>
              </a:solidFill>
              <a:latin typeface="Britannic Bold" pitchFamily="34" charset="0"/>
            </a:endParaRPr>
          </a:p>
          <a:p>
            <a:pPr marL="1371600" indent="-1371600">
              <a:buFont typeface="+mj-lt"/>
              <a:buAutoNum type="romanUcPeriod"/>
            </a:pPr>
            <a:r>
              <a:rPr lang="fr-BE" sz="11000" dirty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fr-BE" sz="11000" dirty="0" smtClean="0">
                <a:solidFill>
                  <a:srgbClr val="002060"/>
                </a:solidFill>
                <a:latin typeface="Britannic Bold" pitchFamily="34" charset="0"/>
              </a:rPr>
              <a:t>IMPACTS OF CLIMATE CHANGE: WATER RESOURCES </a:t>
            </a:r>
            <a:r>
              <a:rPr lang="fr-BE" sz="11000" cap="all" dirty="0" err="1" smtClean="0">
                <a:solidFill>
                  <a:srgbClr val="002060"/>
                </a:solidFill>
                <a:latin typeface="Britannic Bold" pitchFamily="34" charset="0"/>
              </a:rPr>
              <a:t>Hydrological</a:t>
            </a:r>
            <a:r>
              <a:rPr lang="fr-BE" sz="11000" cap="all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fr-BE" sz="11000" cap="all" dirty="0" err="1" smtClean="0">
                <a:solidFill>
                  <a:srgbClr val="002060"/>
                </a:solidFill>
                <a:latin typeface="Britannic Bold" pitchFamily="34" charset="0"/>
              </a:rPr>
              <a:t>riscks</a:t>
            </a:r>
            <a:r>
              <a:rPr lang="fr-BE" sz="11000" cap="all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fr-BE" sz="11000" dirty="0" smtClean="0">
                <a:solidFill>
                  <a:srgbClr val="002060"/>
                </a:solidFill>
                <a:latin typeface="Britannic Bold" pitchFamily="34" charset="0"/>
              </a:rPr>
              <a:t>AND HEALTH</a:t>
            </a:r>
            <a:endParaRPr lang="fr-BE" sz="11000" dirty="0">
              <a:solidFill>
                <a:srgbClr val="002060"/>
              </a:solidFill>
              <a:latin typeface="Britannic Bold" pitchFamily="34" charset="0"/>
            </a:endParaRPr>
          </a:p>
          <a:p>
            <a:pPr marL="1763449" indent="-1763449">
              <a:buFont typeface="+mj-lt"/>
              <a:buAutoNum type="romanUcPeriod"/>
            </a:pPr>
            <a:endParaRPr lang="fr-BE" sz="11000" dirty="0">
              <a:solidFill>
                <a:srgbClr val="002060"/>
              </a:solidFill>
              <a:latin typeface="Britannic Bold" pitchFamily="34" charset="0"/>
            </a:endParaRPr>
          </a:p>
          <a:p>
            <a:pPr marL="1371600" indent="-1371600">
              <a:buFont typeface="+mj-lt"/>
              <a:buAutoNum type="romanUcPeriod"/>
            </a:pPr>
            <a:r>
              <a:rPr lang="fr-BE" sz="11000" dirty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fr-BE" sz="11000" dirty="0" smtClean="0">
                <a:solidFill>
                  <a:srgbClr val="002060"/>
                </a:solidFill>
                <a:latin typeface="Britannic Bold" pitchFamily="34" charset="0"/>
              </a:rPr>
              <a:t>CONCLUSIONS ET RECOMMENDATIONS</a:t>
            </a:r>
            <a:endParaRPr lang="fr-BE" dirty="0" smtClean="0">
              <a:solidFill>
                <a:srgbClr val="002060"/>
              </a:solidFill>
              <a:latin typeface="Britannic Bold" pitchFamily="34" charset="0"/>
            </a:endParaRPr>
          </a:p>
          <a:p>
            <a:endParaRPr lang="fr-B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J:\Cashi\IMG_09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35659431" cy="200406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0"/>
            <a:ext cx="365760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12000" dirty="0" smtClean="0">
                <a:latin typeface="Britannic Bold" pitchFamily="34" charset="0"/>
              </a:rPr>
              <a:t>III. IMPACTS </a:t>
            </a:r>
            <a:r>
              <a:rPr lang="fr-BE" sz="12000" dirty="0" smtClean="0">
                <a:latin typeface="Britannic Bold" pitchFamily="34" charset="0"/>
              </a:rPr>
              <a:t>OF CLIMATE CHANGE: WATER RESOURCES, </a:t>
            </a:r>
            <a:r>
              <a:rPr lang="fr-BE" sz="12000" cap="all" dirty="0" err="1" smtClean="0">
                <a:latin typeface="Britannic Bold" pitchFamily="34" charset="0"/>
              </a:rPr>
              <a:t>Hydrological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cap="all" dirty="0" err="1" smtClean="0">
                <a:latin typeface="Britannic Bold" pitchFamily="34" charset="0"/>
              </a:rPr>
              <a:t>risks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dirty="0" smtClean="0">
                <a:latin typeface="Britannic Bold" pitchFamily="34" charset="0"/>
              </a:rPr>
              <a:t>AND </a:t>
            </a:r>
            <a:r>
              <a:rPr lang="fr-BE" sz="12000" dirty="0" smtClean="0">
                <a:latin typeface="Britannic Bold" pitchFamily="34" charset="0"/>
              </a:rPr>
              <a:t>HEALTH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24307800"/>
            <a:ext cx="365760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12000" dirty="0" err="1" smtClean="0">
                <a:latin typeface="Britannic Bold" pitchFamily="34" charset="0"/>
              </a:rPr>
              <a:t>Displaced</a:t>
            </a:r>
            <a:r>
              <a:rPr lang="fr-BE" sz="12000" dirty="0" smtClean="0">
                <a:latin typeface="Britannic Bold" pitchFamily="34" charset="0"/>
              </a:rPr>
              <a:t> </a:t>
            </a:r>
            <a:r>
              <a:rPr lang="fr-BE" sz="12000" dirty="0" err="1" smtClean="0">
                <a:latin typeface="Britannic Bold" pitchFamily="34" charset="0"/>
              </a:rPr>
              <a:t>persons</a:t>
            </a:r>
            <a:r>
              <a:rPr lang="fr-BE" sz="12000" dirty="0" smtClean="0">
                <a:latin typeface="Britannic Bold" pitchFamily="34" charset="0"/>
              </a:rPr>
              <a:t> in </a:t>
            </a:r>
            <a:r>
              <a:rPr lang="fr-BE" sz="12000" dirty="0" err="1" smtClean="0">
                <a:latin typeface="Britannic Bold" pitchFamily="34" charset="0"/>
              </a:rPr>
              <a:t>Nyaruhongoka</a:t>
            </a:r>
            <a:r>
              <a:rPr lang="fr-BE" sz="12000" dirty="0" smtClean="0">
                <a:latin typeface="Britannic Bold" pitchFamily="34" charset="0"/>
              </a:rPr>
              <a:t> </a:t>
            </a:r>
            <a:r>
              <a:rPr lang="fr-BE" sz="12000" dirty="0" err="1" smtClean="0">
                <a:latin typeface="Britannic Bold" pitchFamily="34" charset="0"/>
              </a:rPr>
              <a:t>after</a:t>
            </a:r>
            <a:r>
              <a:rPr lang="fr-BE" sz="12000" dirty="0" smtClean="0">
                <a:latin typeface="Britannic Bold" pitchFamily="34" charset="0"/>
              </a:rPr>
              <a:t> the </a:t>
            </a:r>
            <a:r>
              <a:rPr lang="fr-BE" sz="12000" dirty="0" err="1" smtClean="0">
                <a:latin typeface="Britannic Bold" pitchFamily="34" charset="0"/>
              </a:rPr>
              <a:t>debris</a:t>
            </a:r>
            <a:r>
              <a:rPr lang="fr-BE" sz="12000" dirty="0" smtClean="0">
                <a:latin typeface="Britannic Bold" pitchFamily="34" charset="0"/>
              </a:rPr>
              <a:t> flow (2015-2016)</a:t>
            </a:r>
            <a:endParaRPr lang="fr-BE" sz="120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365760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12000" dirty="0" smtClean="0">
                <a:latin typeface="Britannic Bold" pitchFamily="34" charset="0"/>
              </a:rPr>
              <a:t>IMPACTS OF CLIMATE CHANGE: WATER RESOURCES, </a:t>
            </a:r>
            <a:r>
              <a:rPr lang="fr-BE" sz="12000" cap="all" dirty="0" err="1" smtClean="0">
                <a:latin typeface="Britannic Bold" pitchFamily="34" charset="0"/>
              </a:rPr>
              <a:t>Hydrological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cap="all" dirty="0" err="1" smtClean="0">
                <a:latin typeface="Britannic Bold" pitchFamily="34" charset="0"/>
              </a:rPr>
              <a:t>riscks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dirty="0" smtClean="0">
                <a:latin typeface="Britannic Bold" pitchFamily="34" charset="0"/>
              </a:rPr>
              <a:t>AND </a:t>
            </a:r>
            <a:r>
              <a:rPr lang="fr-BE" sz="12000" dirty="0" smtClean="0">
                <a:latin typeface="Britannic Bold" pitchFamily="34" charset="0"/>
              </a:rPr>
              <a:t>HEALTH</a:t>
            </a:r>
            <a:endParaRPr lang="fr-BE" sz="120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3962400"/>
            <a:ext cx="36576000" cy="3536352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sz="15000" b="1" dirty="0" smtClean="0">
                <a:solidFill>
                  <a:srgbClr val="FF0000"/>
                </a:solidFill>
                <a:latin typeface="Britannic Bold" pitchFamily="34" charset="0"/>
                <a:ea typeface="Batang" pitchFamily="18" charset="-127"/>
              </a:rPr>
              <a:t>Periods of </a:t>
            </a:r>
            <a:r>
              <a:rPr lang="en-GB" sz="15000" b="1" dirty="0" smtClean="0">
                <a:solidFill>
                  <a:srgbClr val="FF0000"/>
                </a:solidFill>
                <a:latin typeface="Britannic Bold" pitchFamily="34" charset="0"/>
                <a:ea typeface="Batang" pitchFamily="18" charset="-127"/>
              </a:rPr>
              <a:t>droughts and  high temperatures:</a:t>
            </a:r>
          </a:p>
          <a:p>
            <a:r>
              <a:rPr lang="en-GB" sz="15000" b="1" dirty="0" smtClean="0">
                <a:latin typeface="Engravers MT" pitchFamily="18" charset="0"/>
                <a:ea typeface="Batang" pitchFamily="18" charset="-127"/>
              </a:rPr>
              <a:t>∆</a:t>
            </a:r>
            <a:r>
              <a:rPr lang="en-GB" sz="15000" b="1" dirty="0" smtClean="0">
                <a:latin typeface="Engravers MT" pitchFamily="18" charset="0"/>
                <a:ea typeface="Batang" pitchFamily="18" charset="-127"/>
              </a:rPr>
              <a:t>PAW+ ∆</a:t>
            </a:r>
            <a:r>
              <a:rPr lang="en-GB" sz="15000" b="1" dirty="0" err="1" smtClean="0">
                <a:latin typeface="Engravers MT" pitchFamily="18" charset="0"/>
                <a:ea typeface="Batang" pitchFamily="18" charset="-127"/>
              </a:rPr>
              <a:t>S</a:t>
            </a:r>
            <a:r>
              <a:rPr lang="en-GB" sz="15000" b="1" baseline="-25000" dirty="0" err="1" smtClean="0">
                <a:latin typeface="Engravers MT" pitchFamily="18" charset="0"/>
                <a:ea typeface="Batang" pitchFamily="18" charset="-127"/>
              </a:rPr>
              <a:t>aq</a:t>
            </a:r>
            <a:endParaRPr lang="en-GB" sz="15000" b="1" baseline="-25000" dirty="0" smtClean="0">
              <a:latin typeface="Engravers MT" pitchFamily="18" charset="0"/>
              <a:ea typeface="Batang" pitchFamily="18" charset="-127"/>
            </a:endParaRPr>
          </a:p>
          <a:p>
            <a:endParaRPr lang="en-GB" sz="15000" b="1" baseline="-25000" dirty="0" smtClean="0">
              <a:latin typeface="Engravers MT" pitchFamily="18" charset="0"/>
              <a:ea typeface="Batang" pitchFamily="18" charset="-127"/>
            </a:endParaRPr>
          </a:p>
          <a:p>
            <a:r>
              <a:rPr lang="en-GB" sz="12000" b="1" dirty="0" smtClean="0">
                <a:latin typeface="Britannic Bold" pitchFamily="34" charset="0"/>
                <a:ea typeface="Batang" pitchFamily="18" charset="-127"/>
              </a:rPr>
              <a:t>Soil moisture (PAW) is depleted and this  results in crop failure</a:t>
            </a:r>
          </a:p>
          <a:p>
            <a:r>
              <a:rPr lang="en-GB" sz="12000" b="1" dirty="0" smtClean="0">
                <a:latin typeface="Britannic Bold" pitchFamily="34" charset="0"/>
                <a:ea typeface="Batang" pitchFamily="18" charset="-127"/>
              </a:rPr>
              <a:t>Recharge does not take place: there is no rainfall</a:t>
            </a:r>
          </a:p>
          <a:p>
            <a:pPr lvl="1">
              <a:buFont typeface="Wingdings" pitchFamily="2" charset="2"/>
              <a:buChar char="ü"/>
            </a:pPr>
            <a:r>
              <a:rPr lang="en-GB" sz="12000" b="1" dirty="0" smtClean="0">
                <a:latin typeface="Britannic Bold" pitchFamily="34" charset="0"/>
                <a:ea typeface="Batang" pitchFamily="18" charset="-127"/>
              </a:rPr>
              <a:t> </a:t>
            </a:r>
            <a:r>
              <a:rPr lang="en-GB" sz="12000" b="1" dirty="0" smtClean="0">
                <a:latin typeface="Britannic Bold" pitchFamily="34" charset="0"/>
                <a:ea typeface="Batang" pitchFamily="18" charset="-127"/>
              </a:rPr>
              <a:t>groundwater levels drop and this results in spring drying out</a:t>
            </a:r>
          </a:p>
          <a:p>
            <a:pPr lvl="1">
              <a:buFont typeface="Wingdings" pitchFamily="2" charset="2"/>
              <a:buChar char="ü"/>
            </a:pPr>
            <a:r>
              <a:rPr lang="en-GB" sz="12000" b="1" dirty="0" smtClean="0">
                <a:latin typeface="Britannic Bold" pitchFamily="34" charset="0"/>
                <a:ea typeface="Batang" pitchFamily="18" charset="-127"/>
              </a:rPr>
              <a:t> </a:t>
            </a:r>
            <a:r>
              <a:rPr lang="en-GB" sz="12000" b="1" dirty="0" smtClean="0">
                <a:latin typeface="Britannic Bold" pitchFamily="34" charset="0"/>
                <a:ea typeface="Batang" pitchFamily="18" charset="-127"/>
              </a:rPr>
              <a:t>groundwater in boreholes and hand-dug wells drops sometimes below the intake of pumps</a:t>
            </a:r>
          </a:p>
          <a:p>
            <a:pPr lvl="1"/>
            <a:endParaRPr lang="en-GB" sz="12000" b="1" dirty="0" smtClean="0">
              <a:latin typeface="Britannic Bold" pitchFamily="34" charset="0"/>
              <a:ea typeface="Batang" pitchFamily="18" charset="-127"/>
            </a:endParaRPr>
          </a:p>
          <a:p>
            <a:pPr lvl="1"/>
            <a:r>
              <a:rPr lang="en-US" sz="12000" dirty="0" smtClean="0">
                <a:solidFill>
                  <a:srgbClr val="FF0000"/>
                </a:solidFill>
                <a:latin typeface="Britannic Bold" pitchFamily="34" charset="0"/>
              </a:rPr>
              <a:t>Droughts and warming temperatures result in decreases </a:t>
            </a:r>
            <a:r>
              <a:rPr lang="en-US" sz="12000" dirty="0" smtClean="0">
                <a:solidFill>
                  <a:srgbClr val="FF0000"/>
                </a:solidFill>
                <a:latin typeface="Britannic Bold" pitchFamily="34" charset="0"/>
              </a:rPr>
              <a:t>in water </a:t>
            </a:r>
            <a:r>
              <a:rPr lang="en-US" sz="12000" dirty="0" smtClean="0">
                <a:solidFill>
                  <a:srgbClr val="FF0000"/>
                </a:solidFill>
                <a:latin typeface="Britannic Bold" pitchFamily="34" charset="0"/>
              </a:rPr>
              <a:t>resources in many parts of the word, especially in water-stressed areas </a:t>
            </a:r>
            <a:r>
              <a:rPr lang="en-US" sz="12000" dirty="0" smtClean="0">
                <a:solidFill>
                  <a:srgbClr val="FF0000"/>
                </a:solidFill>
                <a:latin typeface="Britannic Bold" pitchFamily="34" charset="0"/>
              </a:rPr>
              <a:t>due to </a:t>
            </a:r>
            <a:r>
              <a:rPr lang="en-US" sz="12000" dirty="0" smtClean="0">
                <a:solidFill>
                  <a:srgbClr val="FF0000"/>
                </a:solidFill>
                <a:latin typeface="Britannic Bold" pitchFamily="34" charset="0"/>
              </a:rPr>
              <a:t>droughts</a:t>
            </a:r>
            <a:r>
              <a:rPr lang="en-US" sz="9600" dirty="0" smtClean="0"/>
              <a:t> </a:t>
            </a:r>
            <a:r>
              <a:rPr lang="en-US" sz="12000" dirty="0" smtClean="0">
                <a:solidFill>
                  <a:srgbClr val="FF0000"/>
                </a:solidFill>
                <a:latin typeface="Britannic Bold" pitchFamily="34" charset="0"/>
              </a:rPr>
              <a:t>such as the Mediterranean, southern </a:t>
            </a:r>
            <a:r>
              <a:rPr lang="en-US" sz="12000" dirty="0" smtClean="0">
                <a:solidFill>
                  <a:srgbClr val="FF0000"/>
                </a:solidFill>
                <a:latin typeface="Britannic Bold" pitchFamily="34" charset="0"/>
              </a:rPr>
              <a:t>Africa </a:t>
            </a:r>
            <a:r>
              <a:rPr lang="en-US" sz="12000" dirty="0" smtClean="0">
                <a:solidFill>
                  <a:srgbClr val="FF0000"/>
                </a:solidFill>
                <a:latin typeface="Britannic Bold" pitchFamily="34" charset="0"/>
              </a:rPr>
              <a:t>and northeastern </a:t>
            </a:r>
            <a:r>
              <a:rPr lang="en-US" sz="12000" dirty="0" smtClean="0">
                <a:solidFill>
                  <a:srgbClr val="FF0000"/>
                </a:solidFill>
                <a:latin typeface="Britannic Bold" pitchFamily="34" charset="0"/>
              </a:rPr>
              <a:t>Brazil </a:t>
            </a:r>
            <a:endParaRPr lang="en-GB" sz="12000" b="1" dirty="0" smtClean="0">
              <a:solidFill>
                <a:srgbClr val="FF0000"/>
              </a:solidFill>
              <a:latin typeface="Britannic Bold" pitchFamily="34" charset="0"/>
              <a:ea typeface="Batang" pitchFamily="18" charset="-127"/>
            </a:endParaRPr>
          </a:p>
          <a:p>
            <a:pPr lvl="1"/>
            <a:endParaRPr lang="en-GB" sz="12000" b="1" dirty="0" smtClean="0">
              <a:latin typeface="Britannic Bold" pitchFamily="34" charset="0"/>
              <a:ea typeface="Batang" pitchFamily="18" charset="-127"/>
            </a:endParaRPr>
          </a:p>
          <a:p>
            <a:endParaRPr lang="fr-BE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365760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12000" dirty="0" smtClean="0">
                <a:latin typeface="Britannic Bold" pitchFamily="34" charset="0"/>
              </a:rPr>
              <a:t>IMPACTS OF CLIMATE CHANGE: WATER RESOURCES, </a:t>
            </a:r>
            <a:r>
              <a:rPr lang="fr-BE" sz="12000" cap="all" dirty="0" err="1" smtClean="0">
                <a:latin typeface="Britannic Bold" pitchFamily="34" charset="0"/>
              </a:rPr>
              <a:t>Hydrological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cap="all" dirty="0" err="1" smtClean="0">
                <a:latin typeface="Britannic Bold" pitchFamily="34" charset="0"/>
              </a:rPr>
              <a:t>risks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dirty="0" smtClean="0">
                <a:latin typeface="Britannic Bold" pitchFamily="34" charset="0"/>
              </a:rPr>
              <a:t>AND </a:t>
            </a:r>
            <a:r>
              <a:rPr lang="fr-BE" sz="12000" dirty="0" smtClean="0">
                <a:latin typeface="Britannic Bold" pitchFamily="34" charset="0"/>
              </a:rPr>
              <a:t>HEALTH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3962400"/>
            <a:ext cx="36576000" cy="163429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BE" sz="9600" dirty="0" err="1" smtClean="0">
                <a:latin typeface="Britannic Bold" pitchFamily="34" charset="0"/>
              </a:rPr>
              <a:t>Decrease</a:t>
            </a:r>
            <a:r>
              <a:rPr lang="fr-BE" sz="9600" dirty="0" smtClean="0">
                <a:latin typeface="Britannic Bold" pitchFamily="34" charset="0"/>
              </a:rPr>
              <a:t> in water </a:t>
            </a:r>
            <a:r>
              <a:rPr lang="fr-BE" sz="9600" dirty="0" err="1" smtClean="0">
                <a:latin typeface="Britannic Bold" pitchFamily="34" charset="0"/>
              </a:rPr>
              <a:t>resources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compels</a:t>
            </a:r>
            <a:r>
              <a:rPr lang="fr-BE" sz="9600" dirty="0" smtClean="0">
                <a:latin typeface="Britannic Bold" pitchFamily="34" charset="0"/>
              </a:rPr>
              <a:t> people to use non potable water </a:t>
            </a:r>
            <a:r>
              <a:rPr lang="fr-BE" sz="9600" dirty="0" err="1" smtClean="0">
                <a:latin typeface="Britannic Bold" pitchFamily="34" charset="0"/>
              </a:rPr>
              <a:t>which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results</a:t>
            </a:r>
            <a:r>
              <a:rPr lang="fr-BE" sz="9600" dirty="0" smtClean="0">
                <a:latin typeface="Britannic Bold" pitchFamily="34" charset="0"/>
              </a:rPr>
              <a:t> in </a:t>
            </a:r>
            <a:r>
              <a:rPr lang="fr-BE" sz="9600" dirty="0" err="1" smtClean="0">
                <a:latin typeface="Britannic Bold" pitchFamily="34" charset="0"/>
              </a:rPr>
              <a:t>proliferation</a:t>
            </a:r>
            <a:r>
              <a:rPr lang="fr-BE" sz="9600" dirty="0" smtClean="0">
                <a:latin typeface="Britannic Bold" pitchFamily="34" charset="0"/>
              </a:rPr>
              <a:t> of water-borne </a:t>
            </a:r>
            <a:r>
              <a:rPr lang="fr-BE" sz="9600" dirty="0" err="1" smtClean="0">
                <a:latin typeface="Britannic Bold" pitchFamily="34" charset="0"/>
              </a:rPr>
              <a:t>diseases</a:t>
            </a:r>
            <a:r>
              <a:rPr lang="fr-BE" sz="9600" dirty="0" smtClean="0">
                <a:latin typeface="Britannic Bold" pitchFamily="34" charset="0"/>
              </a:rPr>
              <a:t>.</a:t>
            </a:r>
          </a:p>
          <a:p>
            <a:endParaRPr lang="fr-BE" sz="9600" dirty="0" smtClean="0">
              <a:latin typeface="Britannic Bold" pitchFamily="34" charset="0"/>
            </a:endParaRPr>
          </a:p>
          <a:p>
            <a:r>
              <a:rPr lang="fr-BE" sz="9600" dirty="0" smtClean="0">
                <a:latin typeface="Britannic Bold" pitchFamily="34" charset="0"/>
              </a:rPr>
              <a:t>In </a:t>
            </a:r>
            <a:r>
              <a:rPr lang="fr-BE" sz="9600" dirty="0" err="1" smtClean="0">
                <a:latin typeface="Britannic Bold" pitchFamily="34" charset="0"/>
              </a:rPr>
              <a:t>coastal</a:t>
            </a:r>
            <a:r>
              <a:rPr lang="fr-BE" sz="9600" dirty="0" smtClean="0">
                <a:latin typeface="Britannic Bold" pitchFamily="34" charset="0"/>
              </a:rPr>
              <a:t>  </a:t>
            </a:r>
            <a:r>
              <a:rPr lang="fr-BE" sz="9600" dirty="0" err="1" smtClean="0">
                <a:latin typeface="Britannic Bold" pitchFamily="34" charset="0"/>
              </a:rPr>
              <a:t>environments</a:t>
            </a:r>
            <a:r>
              <a:rPr lang="fr-BE" sz="9600" dirty="0" smtClean="0">
                <a:latin typeface="Britannic Bold" pitchFamily="34" charset="0"/>
              </a:rPr>
              <a:t>, </a:t>
            </a:r>
            <a:r>
              <a:rPr lang="fr-BE" sz="9600" dirty="0" err="1" smtClean="0">
                <a:latin typeface="Britannic Bold" pitchFamily="34" charset="0"/>
              </a:rPr>
              <a:t>drying</a:t>
            </a:r>
            <a:r>
              <a:rPr lang="fr-BE" sz="9600" dirty="0" smtClean="0">
                <a:latin typeface="Britannic Bold" pitchFamily="34" charset="0"/>
              </a:rPr>
              <a:t> out of </a:t>
            </a:r>
            <a:r>
              <a:rPr lang="fr-BE" sz="9600" dirty="0" err="1" smtClean="0">
                <a:latin typeface="Britannic Bold" pitchFamily="34" charset="0"/>
              </a:rPr>
              <a:t>springs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will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lead</a:t>
            </a:r>
            <a:r>
              <a:rPr lang="fr-BE" sz="9600" dirty="0" smtClean="0">
                <a:latin typeface="Britannic Bold" pitchFamily="34" charset="0"/>
              </a:rPr>
              <a:t> to </a:t>
            </a:r>
            <a:r>
              <a:rPr lang="fr-BE" sz="9600" dirty="0" err="1" smtClean="0">
                <a:latin typeface="Britannic Bold" pitchFamily="34" charset="0"/>
              </a:rPr>
              <a:t>groundwater</a:t>
            </a:r>
            <a:r>
              <a:rPr lang="fr-BE" sz="9600" dirty="0" smtClean="0">
                <a:latin typeface="Britannic Bold" pitchFamily="34" charset="0"/>
              </a:rPr>
              <a:t>  </a:t>
            </a:r>
            <a:r>
              <a:rPr lang="fr-BE" sz="9600" dirty="0" err="1" smtClean="0">
                <a:latin typeface="Britannic Bold" pitchFamily="34" charset="0"/>
              </a:rPr>
              <a:t>overabstraction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with</a:t>
            </a:r>
            <a:r>
              <a:rPr lang="fr-BE" sz="9600" dirty="0" smtClean="0">
                <a:latin typeface="Britannic Bold" pitchFamily="34" charset="0"/>
              </a:rPr>
              <a:t> the </a:t>
            </a:r>
            <a:r>
              <a:rPr lang="fr-BE" sz="9600" dirty="0" err="1" smtClean="0">
                <a:latin typeface="Britannic Bold" pitchFamily="34" charset="0"/>
              </a:rPr>
              <a:t>consequent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sea</a:t>
            </a:r>
            <a:r>
              <a:rPr lang="fr-BE" sz="9600" dirty="0" smtClean="0">
                <a:latin typeface="Britannic Bold" pitchFamily="34" charset="0"/>
              </a:rPr>
              <a:t> water intrusion in </a:t>
            </a:r>
            <a:r>
              <a:rPr lang="fr-BE" sz="9600" dirty="0" err="1" smtClean="0">
                <a:latin typeface="Britannic Bold" pitchFamily="34" charset="0"/>
              </a:rPr>
              <a:t>coastal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aquifers</a:t>
            </a:r>
            <a:r>
              <a:rPr lang="fr-BE" sz="9600" dirty="0" smtClean="0">
                <a:latin typeface="Britannic Bold" pitchFamily="34" charset="0"/>
              </a:rPr>
              <a:t>: </a:t>
            </a:r>
            <a:r>
              <a:rPr lang="fr-BE" sz="9600" dirty="0" err="1" smtClean="0">
                <a:latin typeface="Britannic Bold" pitchFamily="34" charset="0"/>
              </a:rPr>
              <a:t>e.g</a:t>
            </a:r>
            <a:r>
              <a:rPr lang="fr-BE" sz="9600" dirty="0" smtClean="0">
                <a:latin typeface="Britannic Bold" pitchFamily="34" charset="0"/>
              </a:rPr>
              <a:t>. </a:t>
            </a:r>
            <a:r>
              <a:rPr lang="fr-BE" sz="9600" dirty="0" err="1" smtClean="0">
                <a:latin typeface="Britannic Bold" pitchFamily="34" charset="0"/>
              </a:rPr>
              <a:t>mediterranean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region</a:t>
            </a:r>
            <a:r>
              <a:rPr lang="fr-BE" sz="9600" dirty="0" smtClean="0">
                <a:latin typeface="Britannic Bold" pitchFamily="34" charset="0"/>
              </a:rPr>
              <a:t>, </a:t>
            </a:r>
            <a:r>
              <a:rPr lang="fr-BE" sz="9600" dirty="0" err="1" smtClean="0">
                <a:latin typeface="Britannic Bold" pitchFamily="34" charset="0"/>
              </a:rPr>
              <a:t>Tanzania</a:t>
            </a:r>
            <a:r>
              <a:rPr lang="fr-BE" sz="9600" dirty="0" smtClean="0">
                <a:latin typeface="Britannic Bold" pitchFamily="34" charset="0"/>
              </a:rPr>
              <a:t>, Latine </a:t>
            </a:r>
            <a:r>
              <a:rPr lang="fr-BE" sz="9600" dirty="0" err="1" smtClean="0">
                <a:latin typeface="Britannic Bold" pitchFamily="34" charset="0"/>
              </a:rPr>
              <a:t>America</a:t>
            </a:r>
            <a:r>
              <a:rPr lang="fr-BE" sz="9600" dirty="0" smtClean="0">
                <a:latin typeface="Britannic Bold" pitchFamily="34" charset="0"/>
              </a:rPr>
              <a:t>, </a:t>
            </a:r>
            <a:r>
              <a:rPr lang="fr-BE" sz="9600" dirty="0" err="1" smtClean="0">
                <a:latin typeface="Britannic Bold" pitchFamily="34" charset="0"/>
              </a:rPr>
              <a:t>Southeastern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Asia</a:t>
            </a:r>
            <a:endParaRPr lang="fr-BE" sz="9600" dirty="0" smtClean="0">
              <a:latin typeface="Britannic Bold" pitchFamily="34" charset="0"/>
            </a:endParaRPr>
          </a:p>
          <a:p>
            <a:endParaRPr lang="fr-BE" sz="9600" dirty="0" smtClean="0">
              <a:latin typeface="Britannic Bold" pitchFamily="34" charset="0"/>
            </a:endParaRPr>
          </a:p>
          <a:p>
            <a:r>
              <a:rPr lang="fr-BE" sz="9600" dirty="0" err="1" smtClean="0">
                <a:latin typeface="Britannic Bold" pitchFamily="34" charset="0"/>
              </a:rPr>
              <a:t>Likewise</a:t>
            </a:r>
            <a:r>
              <a:rPr lang="fr-BE" sz="9600" dirty="0" smtClean="0">
                <a:latin typeface="Britannic Bold" pitchFamily="34" charset="0"/>
              </a:rPr>
              <a:t>, </a:t>
            </a:r>
            <a:r>
              <a:rPr lang="fr-BE" sz="9600" dirty="0" err="1" smtClean="0">
                <a:latin typeface="Britannic Bold" pitchFamily="34" charset="0"/>
              </a:rPr>
              <a:t>rising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tempertures</a:t>
            </a:r>
            <a:r>
              <a:rPr lang="fr-BE" sz="9600" dirty="0" smtClean="0">
                <a:latin typeface="Britannic Bold" pitchFamily="34" charset="0"/>
              </a:rPr>
              <a:t> and </a:t>
            </a:r>
            <a:r>
              <a:rPr lang="fr-BE" sz="9600" dirty="0" err="1" smtClean="0">
                <a:latin typeface="Britannic Bold" pitchFamily="34" charset="0"/>
              </a:rPr>
              <a:t>droughts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will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lead</a:t>
            </a:r>
            <a:r>
              <a:rPr lang="fr-BE" sz="9600" dirty="0" smtClean="0">
                <a:latin typeface="Britannic Bold" pitchFamily="34" charset="0"/>
              </a:rPr>
              <a:t> to the </a:t>
            </a:r>
            <a:r>
              <a:rPr lang="fr-BE" sz="9600" dirty="0" err="1" smtClean="0">
                <a:latin typeface="Britannic Bold" pitchFamily="34" charset="0"/>
              </a:rPr>
              <a:t>déterioration</a:t>
            </a:r>
            <a:r>
              <a:rPr lang="fr-BE" sz="9600" dirty="0" smtClean="0">
                <a:latin typeface="Britannic Bold" pitchFamily="34" charset="0"/>
              </a:rPr>
              <a:t> of water </a:t>
            </a:r>
            <a:r>
              <a:rPr lang="fr-BE" sz="9600" dirty="0" err="1" smtClean="0">
                <a:latin typeface="Britannic Bold" pitchFamily="34" charset="0"/>
              </a:rPr>
              <a:t>quality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through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salinization</a:t>
            </a:r>
            <a:r>
              <a:rPr lang="fr-BE" sz="9600" dirty="0" smtClean="0">
                <a:latin typeface="Britannic Bold" pitchFamily="34" charset="0"/>
              </a:rPr>
              <a:t> of </a:t>
            </a:r>
            <a:r>
              <a:rPr lang="fr-BE" sz="9600" dirty="0" err="1" smtClean="0">
                <a:latin typeface="Britannic Bold" pitchFamily="34" charset="0"/>
              </a:rPr>
              <a:t>coastal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aquifers</a:t>
            </a:r>
            <a:r>
              <a:rPr lang="fr-BE" sz="9600" dirty="0" smtClean="0">
                <a:latin typeface="Britannic Bold" pitchFamily="34" charset="0"/>
              </a:rPr>
              <a:t> and </a:t>
            </a:r>
            <a:r>
              <a:rPr lang="fr-BE" sz="9600" dirty="0" err="1" smtClean="0">
                <a:latin typeface="Britannic Bold" pitchFamily="34" charset="0"/>
              </a:rPr>
              <a:t>soils</a:t>
            </a:r>
            <a:r>
              <a:rPr lang="fr-BE" sz="9600" dirty="0" smtClean="0">
                <a:latin typeface="Britannic Bold" pitchFamily="34" charset="0"/>
              </a:rPr>
              <a:t>:</a:t>
            </a:r>
            <a:endParaRPr lang="fr-BE" sz="96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pic>
        <p:nvPicPr>
          <p:cNvPr id="3" name="Picture 2" descr="D:\Photos\Bonne_Année_2015\Photos_Huawei\IMG_20140917_115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18592800" cy="23926800"/>
          </a:xfrm>
          <a:prstGeom prst="rect">
            <a:avLst/>
          </a:prstGeom>
          <a:noFill/>
        </p:spPr>
      </p:pic>
      <p:pic>
        <p:nvPicPr>
          <p:cNvPr id="4" name="Picture 3" descr="D:\Photos\Bonne_Année_2015\Photos_Huawei\IMG_20140917_123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92800" y="3581400"/>
            <a:ext cx="17983200" cy="238506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0"/>
            <a:ext cx="365760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12000" dirty="0" smtClean="0">
                <a:latin typeface="Britannic Bold" pitchFamily="34" charset="0"/>
              </a:rPr>
              <a:t>III. IMPACTS </a:t>
            </a:r>
            <a:r>
              <a:rPr lang="fr-BE" sz="12000" dirty="0" smtClean="0">
                <a:latin typeface="Britannic Bold" pitchFamily="34" charset="0"/>
              </a:rPr>
              <a:t>OF CLIMATE CHANGE: WATER RESOURCES, </a:t>
            </a:r>
            <a:r>
              <a:rPr lang="fr-BE" sz="12000" cap="all" dirty="0" err="1" smtClean="0">
                <a:latin typeface="Britannic Bold" pitchFamily="34" charset="0"/>
              </a:rPr>
              <a:t>Hydrological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cap="all" dirty="0" err="1" smtClean="0">
                <a:latin typeface="Britannic Bold" pitchFamily="34" charset="0"/>
              </a:rPr>
              <a:t>risks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dirty="0" smtClean="0">
                <a:latin typeface="Britannic Bold" pitchFamily="34" charset="0"/>
              </a:rPr>
              <a:t>AND </a:t>
            </a:r>
            <a:r>
              <a:rPr lang="fr-BE" sz="12000" dirty="0" smtClean="0">
                <a:latin typeface="Britannic Bold" pitchFamily="34" charset="0"/>
              </a:rPr>
              <a:t>HEALTH</a:t>
            </a:r>
            <a:endParaRPr lang="fr-BE" sz="120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25954672"/>
            <a:ext cx="36576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000" dirty="0" smtClean="0">
                <a:latin typeface="Britannic Bold" pitchFamily="34" charset="0"/>
              </a:rPr>
              <a:t>Population in </a:t>
            </a:r>
            <a:r>
              <a:rPr lang="fr-BE" sz="9000" dirty="0" err="1" smtClean="0">
                <a:latin typeface="Britannic Bold" pitchFamily="34" charset="0"/>
              </a:rPr>
              <a:t>Kirundo</a:t>
            </a:r>
            <a:r>
              <a:rPr lang="fr-BE" sz="9000" dirty="0" smtClean="0">
                <a:latin typeface="Britannic Bold" pitchFamily="34" charset="0"/>
              </a:rPr>
              <a:t> relies on </a:t>
            </a:r>
            <a:r>
              <a:rPr lang="fr-BE" sz="9000" dirty="0" err="1" smtClean="0">
                <a:latin typeface="Britannic Bold" pitchFamily="34" charset="0"/>
              </a:rPr>
              <a:t>groundwater</a:t>
            </a:r>
            <a:r>
              <a:rPr lang="fr-BE" sz="9000" dirty="0" smtClean="0">
                <a:latin typeface="Britannic Bold" pitchFamily="34" charset="0"/>
              </a:rPr>
              <a:t>  for potable water </a:t>
            </a:r>
            <a:r>
              <a:rPr lang="fr-BE" sz="9000" dirty="0" err="1" smtClean="0">
                <a:latin typeface="Britannic Bold" pitchFamily="34" charset="0"/>
              </a:rPr>
              <a:t>supply</a:t>
            </a:r>
            <a:endParaRPr lang="fr-BE" sz="90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G:\SYMPOSIUM_EAC\Wtershor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35890200" cy="20955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1"/>
            <a:ext cx="365760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12000" dirty="0" smtClean="0">
                <a:latin typeface="Britannic Bold" pitchFamily="34" charset="0"/>
              </a:rPr>
              <a:t>III MPACTS </a:t>
            </a:r>
            <a:r>
              <a:rPr lang="fr-BE" sz="12000" dirty="0" smtClean="0">
                <a:latin typeface="Britannic Bold" pitchFamily="34" charset="0"/>
              </a:rPr>
              <a:t>OF CLIMATE CHANGE: WATER RESOURCES, </a:t>
            </a:r>
            <a:r>
              <a:rPr lang="fr-BE" sz="12000" cap="all" dirty="0" err="1" smtClean="0">
                <a:latin typeface="Britannic Bold" pitchFamily="34" charset="0"/>
              </a:rPr>
              <a:t>Hydrological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cap="all" dirty="0" err="1" smtClean="0">
                <a:latin typeface="Britannic Bold" pitchFamily="34" charset="0"/>
              </a:rPr>
              <a:t>risks</a:t>
            </a:r>
            <a:r>
              <a:rPr lang="fr-BE" sz="12000" cap="all" dirty="0" smtClean="0">
                <a:latin typeface="Britannic Bold" pitchFamily="34" charset="0"/>
              </a:rPr>
              <a:t> </a:t>
            </a:r>
            <a:r>
              <a:rPr lang="fr-BE" sz="12000" dirty="0" smtClean="0">
                <a:latin typeface="Britannic Bold" pitchFamily="34" charset="0"/>
              </a:rPr>
              <a:t>AND </a:t>
            </a:r>
            <a:r>
              <a:rPr lang="fr-BE" sz="12000" dirty="0" smtClean="0">
                <a:latin typeface="Britannic Bold" pitchFamily="34" charset="0"/>
              </a:rPr>
              <a:t>HEALTH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24385012"/>
            <a:ext cx="36576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600" dirty="0" err="1" smtClean="0">
                <a:latin typeface="Britannic Bold" pitchFamily="34" charset="0"/>
              </a:rPr>
              <a:t>During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drought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periods</a:t>
            </a:r>
            <a:r>
              <a:rPr lang="fr-BE" sz="9600" dirty="0" smtClean="0">
                <a:latin typeface="Britannic Bold" pitchFamily="34" charset="0"/>
              </a:rPr>
              <a:t>  water </a:t>
            </a:r>
            <a:r>
              <a:rPr lang="fr-BE" sz="9600" dirty="0" err="1" smtClean="0">
                <a:latin typeface="Britannic Bold" pitchFamily="34" charset="0"/>
              </a:rPr>
              <a:t>level</a:t>
            </a:r>
            <a:r>
              <a:rPr lang="fr-BE" sz="9600" dirty="0" smtClean="0">
                <a:latin typeface="Britannic Bold" pitchFamily="34" charset="0"/>
              </a:rPr>
              <a:t> </a:t>
            </a:r>
            <a:r>
              <a:rPr lang="fr-BE" sz="9600" dirty="0" err="1" smtClean="0">
                <a:latin typeface="Britannic Bold" pitchFamily="34" charset="0"/>
              </a:rPr>
              <a:t>drammatically</a:t>
            </a:r>
            <a:r>
              <a:rPr lang="fr-BE" sz="9600" dirty="0" smtClean="0">
                <a:latin typeface="Britannic Bold" pitchFamily="34" charset="0"/>
              </a:rPr>
              <a:t> drops  </a:t>
            </a:r>
            <a:r>
              <a:rPr lang="fr-BE" sz="9600" dirty="0" err="1" smtClean="0">
                <a:latin typeface="Britannic Bold" pitchFamily="34" charset="0"/>
              </a:rPr>
              <a:t>within</a:t>
            </a:r>
            <a:r>
              <a:rPr lang="fr-BE" sz="9600" dirty="0" smtClean="0">
                <a:latin typeface="Britannic Bold" pitchFamily="34" charset="0"/>
              </a:rPr>
              <a:t> the </a:t>
            </a:r>
            <a:r>
              <a:rPr lang="fr-BE" sz="9600" dirty="0" err="1" smtClean="0">
                <a:latin typeface="Britannic Bold" pitchFamily="34" charset="0"/>
              </a:rPr>
              <a:t>aquifer</a:t>
            </a:r>
            <a:r>
              <a:rPr lang="fr-BE" sz="9600" dirty="0" smtClean="0">
                <a:latin typeface="Britannic Bold" pitchFamily="34" charset="0"/>
              </a:rPr>
              <a:t> and people </a:t>
            </a:r>
            <a:r>
              <a:rPr lang="fr-BE" sz="9600" dirty="0" err="1" smtClean="0">
                <a:latin typeface="Britannic Bold" pitchFamily="34" charset="0"/>
              </a:rPr>
              <a:t>resort</a:t>
            </a:r>
            <a:r>
              <a:rPr lang="fr-BE" sz="9600" dirty="0" smtClean="0">
                <a:latin typeface="Britannic Bold" pitchFamily="34" charset="0"/>
              </a:rPr>
              <a:t> to surface water </a:t>
            </a:r>
            <a:endParaRPr lang="fr-BE" sz="96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25755600"/>
            <a:ext cx="36576000" cy="1676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36576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600" dirty="0" smtClean="0">
                <a:latin typeface="Britannic Bold" pitchFamily="34" charset="0"/>
              </a:rPr>
              <a:t>III. IMPACTS OF CLIMATE CHANGE: WATER RESOURCES, </a:t>
            </a:r>
            <a:r>
              <a:rPr lang="fr-BE" sz="9600" cap="all" dirty="0" err="1" smtClean="0">
                <a:latin typeface="Britannic Bold" pitchFamily="34" charset="0"/>
              </a:rPr>
              <a:t>Hydrological</a:t>
            </a:r>
            <a:r>
              <a:rPr lang="fr-BE" sz="9600" cap="all" dirty="0" smtClean="0">
                <a:latin typeface="Britannic Bold" pitchFamily="34" charset="0"/>
              </a:rPr>
              <a:t> </a:t>
            </a:r>
            <a:r>
              <a:rPr lang="fr-BE" sz="9600" cap="all" dirty="0" err="1" smtClean="0">
                <a:latin typeface="Britannic Bold" pitchFamily="34" charset="0"/>
              </a:rPr>
              <a:t>risks</a:t>
            </a:r>
            <a:r>
              <a:rPr lang="fr-BE" sz="9600" cap="all" dirty="0" smtClean="0">
                <a:latin typeface="Britannic Bold" pitchFamily="34" charset="0"/>
              </a:rPr>
              <a:t> </a:t>
            </a:r>
            <a:r>
              <a:rPr lang="fr-BE" sz="9600" dirty="0" smtClean="0">
                <a:latin typeface="Britannic Bold" pitchFamily="34" charset="0"/>
              </a:rPr>
              <a:t>AND HEALTH</a:t>
            </a:r>
            <a:endParaRPr lang="fr-BE" sz="96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371600"/>
            <a:ext cx="36576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 smtClean="0"/>
          </a:p>
          <a:p>
            <a:pPr>
              <a:buFont typeface="Wingdings" pitchFamily="2" charset="2"/>
              <a:buChar char="Ø"/>
            </a:pPr>
            <a:endParaRPr lang="fr-BE" sz="9600" dirty="0" smtClean="0">
              <a:latin typeface="Britannic Bold" pitchFamily="34" charset="0"/>
            </a:endParaRPr>
          </a:p>
          <a:p>
            <a:endParaRPr lang="fr-BE" sz="9600" dirty="0" smtClean="0">
              <a:latin typeface="Britannic Bold" pitchFamily="34" charset="0"/>
            </a:endParaRPr>
          </a:p>
          <a:p>
            <a:pPr>
              <a:buFont typeface="Wingdings" pitchFamily="2" charset="2"/>
              <a:buChar char="ü"/>
            </a:pPr>
            <a:endParaRPr lang="fr-BE" sz="96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3505200"/>
            <a:ext cx="36576000" cy="2409890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sz="12000" b="1" dirty="0" smtClean="0">
                <a:solidFill>
                  <a:srgbClr val="FFFF00"/>
                </a:solidFill>
                <a:latin typeface="Britannic Bold" pitchFamily="34" charset="0"/>
                <a:ea typeface="Batang" pitchFamily="18" charset="-127"/>
              </a:rPr>
              <a:t>In periods </a:t>
            </a:r>
            <a:r>
              <a:rPr lang="en-GB" sz="12000" b="1" dirty="0" smtClean="0">
                <a:solidFill>
                  <a:srgbClr val="FFFF00"/>
                </a:solidFill>
                <a:latin typeface="Britannic Bold" pitchFamily="34" charset="0"/>
                <a:ea typeface="Batang" pitchFamily="18" charset="-127"/>
              </a:rPr>
              <a:t>of </a:t>
            </a:r>
            <a:r>
              <a:rPr lang="en-GB" sz="12000" b="1" dirty="0" smtClean="0">
                <a:solidFill>
                  <a:srgbClr val="FFFF00"/>
                </a:solidFill>
                <a:latin typeface="Britannic Bold" pitchFamily="34" charset="0"/>
                <a:ea typeface="Batang" pitchFamily="18" charset="-127"/>
              </a:rPr>
              <a:t>droughts </a:t>
            </a:r>
            <a:r>
              <a:rPr lang="en-GB" sz="12000" b="1" dirty="0" smtClean="0">
                <a:solidFill>
                  <a:srgbClr val="FFFF00"/>
                </a:solidFill>
                <a:latin typeface="Britannic Bold" pitchFamily="34" charset="0"/>
                <a:ea typeface="Batang" pitchFamily="18" charset="-127"/>
              </a:rPr>
              <a:t>and  high </a:t>
            </a:r>
            <a:r>
              <a:rPr lang="en-GB" sz="12000" b="1" dirty="0" smtClean="0">
                <a:solidFill>
                  <a:srgbClr val="FFFF00"/>
                </a:solidFill>
                <a:latin typeface="Britannic Bold" pitchFamily="34" charset="0"/>
                <a:ea typeface="Batang" pitchFamily="18" charset="-127"/>
              </a:rPr>
              <a:t>temperatures:</a:t>
            </a:r>
          </a:p>
          <a:p>
            <a:pPr>
              <a:buFont typeface="Wingdings" pitchFamily="2" charset="2"/>
              <a:buChar char="Ø"/>
            </a:pPr>
            <a:r>
              <a:rPr lang="en-GB" sz="12000" b="1" dirty="0" smtClean="0">
                <a:solidFill>
                  <a:srgbClr val="FFFF00"/>
                </a:solidFill>
                <a:latin typeface="Britannic Bold" pitchFamily="34" charset="0"/>
                <a:ea typeface="Batang" pitchFamily="18" charset="-127"/>
              </a:rPr>
              <a:t> </a:t>
            </a:r>
            <a:r>
              <a:rPr lang="en-GB" sz="12000" dirty="0" smtClean="0">
                <a:solidFill>
                  <a:srgbClr val="FFFF00"/>
                </a:solidFill>
                <a:latin typeface="Berlin Sans FB Demi" pitchFamily="34" charset="0"/>
                <a:ea typeface="Batang" pitchFamily="18" charset="-127"/>
              </a:rPr>
              <a:t>river discharge </a:t>
            </a:r>
            <a:r>
              <a:rPr lang="fr-BE" sz="12000" dirty="0" err="1" smtClean="0">
                <a:solidFill>
                  <a:srgbClr val="FFFF00"/>
                </a:solidFill>
                <a:latin typeface="Berlin Sans FB Demi" pitchFamily="34" charset="0"/>
              </a:rPr>
              <a:t>Q</a:t>
            </a:r>
            <a:r>
              <a:rPr lang="fr-BE" sz="12000" baseline="-25000" dirty="0" err="1" smtClean="0">
                <a:solidFill>
                  <a:srgbClr val="FFFF00"/>
                </a:solidFill>
                <a:latin typeface="Berlin Sans FB Demi" pitchFamily="34" charset="0"/>
              </a:rPr>
              <a:t>riv</a:t>
            </a:r>
            <a:r>
              <a:rPr lang="fr-BE" sz="12000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FF00"/>
                </a:solidFill>
                <a:latin typeface="Berlin Sans FB Demi" pitchFamily="34" charset="0"/>
              </a:rPr>
              <a:t>will</a:t>
            </a:r>
            <a:r>
              <a:rPr lang="fr-BE" sz="12000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FF00"/>
                </a:solidFill>
                <a:latin typeface="Berlin Sans FB Demi" pitchFamily="34" charset="0"/>
              </a:rPr>
              <a:t>strongly</a:t>
            </a:r>
            <a:r>
              <a:rPr lang="fr-BE" sz="12000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FF00"/>
                </a:solidFill>
                <a:latin typeface="Berlin Sans FB Demi" pitchFamily="34" charset="0"/>
              </a:rPr>
              <a:t>descreases</a:t>
            </a:r>
            <a:endParaRPr lang="fr-BE" sz="12000" dirty="0" smtClean="0">
              <a:solidFill>
                <a:srgbClr val="FFFF00"/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lack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of water for irrigation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with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the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consequent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crop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failure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: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food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insecurity</a:t>
            </a:r>
            <a:endParaRPr lang="fr-BE" sz="12000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lack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of water for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energy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production: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hydropower</a:t>
            </a:r>
            <a:endParaRPr lang="fr-BE" sz="12000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conflict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between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water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users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: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farmers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, industries,..</a:t>
            </a:r>
          </a:p>
          <a:p>
            <a:pPr>
              <a:buFont typeface="Wingdings" pitchFamily="2" charset="2"/>
              <a:buChar char="Ø"/>
            </a:pP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loss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of water-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depend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ecosystems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with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negative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consequences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on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biodiversity</a:t>
            </a:r>
            <a:endParaRPr lang="fr-BE" sz="12000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security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issues: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many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conflicts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around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the world are due to water ressources </a:t>
            </a:r>
            <a:r>
              <a:rPr lang="fr-BE" sz="12000" dirty="0" err="1" smtClean="0">
                <a:solidFill>
                  <a:srgbClr val="FF0000"/>
                </a:solidFill>
                <a:latin typeface="Berlin Sans FB Demi" pitchFamily="34" charset="0"/>
              </a:rPr>
              <a:t>like</a:t>
            </a:r>
            <a:r>
              <a:rPr lang="fr-BE" sz="12000" dirty="0" smtClean="0">
                <a:solidFill>
                  <a:srgbClr val="FF0000"/>
                </a:solidFill>
                <a:latin typeface="Berlin Sans FB Demi" pitchFamily="34" charset="0"/>
              </a:rPr>
              <a:t> in Middle East</a:t>
            </a:r>
          </a:p>
          <a:p>
            <a:pPr lvl="1">
              <a:buFont typeface="Wingdings" pitchFamily="2" charset="2"/>
              <a:buChar char="ü"/>
            </a:pPr>
            <a:r>
              <a:rPr lang="fr-FR" sz="9600" dirty="0" smtClean="0">
                <a:solidFill>
                  <a:srgbClr val="00B050"/>
                </a:solidFill>
              </a:rPr>
              <a:t> </a:t>
            </a:r>
            <a:r>
              <a:rPr lang="fr-FR" sz="8800" dirty="0" err="1" smtClean="0">
                <a:solidFill>
                  <a:srgbClr val="00B050"/>
                </a:solidFill>
                <a:latin typeface="Berlin Sans FB Demi" pitchFamily="34" charset="0"/>
              </a:rPr>
              <a:t>conflict</a:t>
            </a:r>
            <a:r>
              <a:rPr lang="fr-FR" sz="8800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fr-FR" sz="8800" dirty="0" err="1" smtClean="0">
                <a:solidFill>
                  <a:srgbClr val="00B050"/>
                </a:solidFill>
                <a:latin typeface="Berlin Sans FB Demi" pitchFamily="34" charset="0"/>
              </a:rPr>
              <a:t>between</a:t>
            </a:r>
            <a:r>
              <a:rPr lang="fr-FR" sz="8800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fr-FR" sz="8800" dirty="0" err="1" smtClean="0">
                <a:solidFill>
                  <a:srgbClr val="00B050"/>
                </a:solidFill>
                <a:latin typeface="Berlin Sans FB Demi" pitchFamily="34" charset="0"/>
              </a:rPr>
              <a:t>Syria</a:t>
            </a:r>
            <a:r>
              <a:rPr lang="fr-FR" sz="8800" dirty="0" smtClean="0">
                <a:solidFill>
                  <a:srgbClr val="00B050"/>
                </a:solidFill>
                <a:latin typeface="Berlin Sans FB Demi" pitchFamily="34" charset="0"/>
              </a:rPr>
              <a:t>, </a:t>
            </a:r>
            <a:r>
              <a:rPr lang="fr-FR" sz="8800" dirty="0" err="1" smtClean="0">
                <a:solidFill>
                  <a:srgbClr val="00B050"/>
                </a:solidFill>
                <a:latin typeface="Berlin Sans FB Demi" pitchFamily="34" charset="0"/>
              </a:rPr>
              <a:t>Israel</a:t>
            </a:r>
            <a:r>
              <a:rPr lang="fr-FR" sz="8800" dirty="0" smtClean="0">
                <a:solidFill>
                  <a:srgbClr val="00B050"/>
                </a:solidFill>
                <a:latin typeface="Berlin Sans FB Demi" pitchFamily="34" charset="0"/>
              </a:rPr>
              <a:t>, </a:t>
            </a:r>
            <a:r>
              <a:rPr lang="fr-FR" sz="8800" dirty="0" err="1" smtClean="0">
                <a:solidFill>
                  <a:srgbClr val="00B050"/>
                </a:solidFill>
                <a:latin typeface="Berlin Sans FB Demi" pitchFamily="34" charset="0"/>
              </a:rPr>
              <a:t>Palestinia</a:t>
            </a:r>
            <a:r>
              <a:rPr lang="fr-FR" sz="8800" dirty="0" smtClean="0">
                <a:solidFill>
                  <a:srgbClr val="00B050"/>
                </a:solidFill>
                <a:latin typeface="Berlin Sans FB Demi" pitchFamily="34" charset="0"/>
              </a:rPr>
              <a:t> and </a:t>
            </a:r>
            <a:r>
              <a:rPr lang="fr-FR" sz="8800" dirty="0" err="1" smtClean="0">
                <a:solidFill>
                  <a:srgbClr val="00B050"/>
                </a:solidFill>
                <a:latin typeface="Berlin Sans FB Demi" pitchFamily="34" charset="0"/>
              </a:rPr>
              <a:t>Jordania</a:t>
            </a:r>
            <a:r>
              <a:rPr lang="fr-FR" sz="8800" dirty="0" smtClean="0">
                <a:solidFill>
                  <a:srgbClr val="00B050"/>
                </a:solidFill>
                <a:latin typeface="Berlin Sans FB Demi" pitchFamily="34" charset="0"/>
              </a:rPr>
              <a:t> about Jourdan River</a:t>
            </a:r>
          </a:p>
          <a:p>
            <a:pPr lvl="1">
              <a:buFont typeface="Wingdings" pitchFamily="2" charset="2"/>
              <a:buChar char="ü"/>
            </a:pPr>
            <a:r>
              <a:rPr lang="fr-FR" sz="8800" dirty="0" smtClean="0">
                <a:solidFill>
                  <a:srgbClr val="00B050"/>
                </a:solidFill>
                <a:latin typeface="Berlin Sans FB Demi" pitchFamily="34" charset="0"/>
              </a:rPr>
              <a:t>conflit </a:t>
            </a:r>
            <a:r>
              <a:rPr lang="fr-FR" sz="8800" dirty="0" err="1" smtClean="0">
                <a:solidFill>
                  <a:srgbClr val="00B050"/>
                </a:solidFill>
                <a:latin typeface="Berlin Sans FB Demi" pitchFamily="34" charset="0"/>
              </a:rPr>
              <a:t>between</a:t>
            </a:r>
            <a:r>
              <a:rPr lang="fr-FR" sz="8800" dirty="0" smtClean="0">
                <a:solidFill>
                  <a:srgbClr val="00B050"/>
                </a:solidFill>
                <a:latin typeface="Berlin Sans FB Demi" pitchFamily="34" charset="0"/>
              </a:rPr>
              <a:t> Irak</a:t>
            </a:r>
            <a:r>
              <a:rPr lang="fr-FR" sz="8800" dirty="0" smtClean="0">
                <a:solidFill>
                  <a:srgbClr val="00B050"/>
                </a:solidFill>
                <a:latin typeface="Berlin Sans FB Demi" pitchFamily="34" charset="0"/>
              </a:rPr>
              <a:t>, </a:t>
            </a:r>
            <a:r>
              <a:rPr lang="fr-FR" sz="8800" dirty="0" smtClean="0">
                <a:solidFill>
                  <a:srgbClr val="00B050"/>
                </a:solidFill>
                <a:latin typeface="Berlin Sans FB Demi" pitchFamily="34" charset="0"/>
              </a:rPr>
              <a:t>Syrie and </a:t>
            </a:r>
            <a:r>
              <a:rPr lang="fr-FR" sz="8800" dirty="0" err="1" smtClean="0">
                <a:solidFill>
                  <a:srgbClr val="00B050"/>
                </a:solidFill>
                <a:latin typeface="Berlin Sans FB Demi" pitchFamily="34" charset="0"/>
              </a:rPr>
              <a:t>Turkey</a:t>
            </a:r>
            <a:r>
              <a:rPr lang="fr-FR" sz="8800" dirty="0" smtClean="0">
                <a:solidFill>
                  <a:srgbClr val="00B050"/>
                </a:solidFill>
                <a:latin typeface="Berlin Sans FB Demi" pitchFamily="34" charset="0"/>
              </a:rPr>
              <a:t> about Euphrate and Tigre Rivers</a:t>
            </a:r>
            <a:endParaRPr lang="fr-BE" sz="8800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25425402"/>
            <a:ext cx="36576000" cy="200659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36576000" cy="24006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15000" dirty="0" smtClean="0">
                <a:latin typeface="Britannic Bold" pitchFamily="34" charset="0"/>
              </a:rPr>
              <a:t>IV. CONCLUSIONS AND RECOMMENDATIONS</a:t>
            </a:r>
            <a:endParaRPr lang="fr-BE" sz="15000" dirty="0">
              <a:latin typeface="Britannic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743200"/>
            <a:ext cx="36576000" cy="255762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BE" sz="12000" dirty="0" smtClean="0">
                <a:solidFill>
                  <a:srgbClr val="0070C0"/>
                </a:solidFill>
                <a:latin typeface="Britannic Bold" pitchFamily="34" charset="0"/>
              </a:rPr>
              <a:t>IV. 1. </a:t>
            </a:r>
            <a:r>
              <a:rPr lang="fr-BE" sz="12000" b="1" dirty="0" smtClean="0">
                <a:solidFill>
                  <a:srgbClr val="0070C0"/>
                </a:solidFill>
                <a:latin typeface="Britannic Bold" pitchFamily="34" charset="0"/>
              </a:rPr>
              <a:t>CONCLUSIONS</a:t>
            </a:r>
          </a:p>
          <a:p>
            <a:pPr>
              <a:buFont typeface="Wingdings" pitchFamily="2" charset="2"/>
              <a:buChar char="Ø"/>
            </a:pP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Climate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change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may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be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charaterised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by:</a:t>
            </a:r>
          </a:p>
          <a:p>
            <a:pPr marL="2939110" lvl="1" indent="-1371600">
              <a:buAutoNum type="alphaLcPeriod"/>
            </a:pP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Extreme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precipition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resulting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in:</a:t>
            </a:r>
          </a:p>
          <a:p>
            <a:pPr marL="2939110" lvl="1" indent="-1371600">
              <a:buFont typeface="Wingdings" pitchFamily="2" charset="2"/>
              <a:buChar char="ü"/>
            </a:pP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availability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of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both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surface and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groundwater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for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human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consumption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and agricultural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activities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</a:p>
          <a:p>
            <a:pPr marL="2939110" lvl="1" indent="-1371600">
              <a:buFont typeface="Wingdings" pitchFamily="2" charset="2"/>
              <a:buChar char="ü"/>
            </a:pP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Flooding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and mass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movements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causing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health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problems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,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material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and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human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losses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,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displacement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of populations</a:t>
            </a:r>
          </a:p>
          <a:p>
            <a:pPr marL="2939110" lvl="1" indent="-1371600">
              <a:buFont typeface="Wingdings" pitchFamily="2" charset="2"/>
              <a:buChar char="ü"/>
            </a:pP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water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quality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issues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leading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to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health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problems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especially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water-borne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deseases</a:t>
            </a:r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pPr marL="2939110" lvl="1" indent="-1371600">
              <a:buFont typeface="Wingdings" pitchFamily="2" charset="2"/>
              <a:buChar char="ü"/>
            </a:pP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Floods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also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create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a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suitable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envornment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for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proliferation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of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vectors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of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some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diseases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like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mosquitoes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 </a:t>
            </a:r>
          </a:p>
          <a:p>
            <a:pPr marL="2939110" lvl="1" indent="-1371600">
              <a:buFont typeface="Wingdings" pitchFamily="2" charset="2"/>
              <a:buChar char="ü"/>
            </a:pP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Disruption of road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network,electricity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, water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supply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 and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sewage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systems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</a:p>
          <a:p>
            <a:endParaRPr lang="fr-BE" sz="9600" dirty="0">
              <a:solidFill>
                <a:srgbClr val="FFFF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6th East African Health and Scientific Conference &amp; International Exhibition and Trade Fair</a:t>
            </a:r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36576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12000" dirty="0" smtClean="0">
                <a:latin typeface="Britannic Bold" pitchFamily="34" charset="0"/>
              </a:rPr>
              <a:t>IV. CONCLUSIONS AND </a:t>
            </a:r>
            <a:r>
              <a:rPr lang="fr-BE" sz="12000" dirty="0" smtClean="0">
                <a:latin typeface="Britannic Bold" pitchFamily="34" charset="0"/>
              </a:rPr>
              <a:t>RECOMMENDATIONS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981200"/>
            <a:ext cx="36576000" cy="2742289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BE" sz="12000" dirty="0" smtClean="0">
                <a:solidFill>
                  <a:srgbClr val="0070C0"/>
                </a:solidFill>
                <a:latin typeface="Britannic Bold" pitchFamily="34" charset="0"/>
              </a:rPr>
              <a:t>IV. 1. </a:t>
            </a:r>
            <a:r>
              <a:rPr lang="fr-BE" sz="12000" b="1" dirty="0" smtClean="0">
                <a:solidFill>
                  <a:srgbClr val="0070C0"/>
                </a:solidFill>
                <a:latin typeface="Britannic Bold" pitchFamily="34" charset="0"/>
              </a:rPr>
              <a:t>CONCLUSIONS</a:t>
            </a:r>
          </a:p>
          <a:p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Climate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change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may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be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charaterised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by:</a:t>
            </a:r>
          </a:p>
          <a:p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pPr lvl="1"/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b.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Erratic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rainfal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,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droughts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and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high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temperatures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causing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:</a:t>
            </a:r>
          </a:p>
          <a:p>
            <a:pPr lvl="1"/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scarcity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of potable water and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cosequents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health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problems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steming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from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the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consumption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of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poor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quality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water</a:t>
            </a:r>
          </a:p>
          <a:p>
            <a:pPr lvl="2">
              <a:buFont typeface="Wingdings" pitchFamily="2" charset="2"/>
              <a:buChar char="ü"/>
            </a:pP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water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deficit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in main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growing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seasons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for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crops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and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consequent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crop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failure</a:t>
            </a:r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scarcity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of water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resources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for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differents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uses: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energy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production,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industial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and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domestic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uses</a:t>
            </a:r>
          </a:p>
          <a:p>
            <a:pPr lvl="2">
              <a:buFont typeface="Wingdings" pitchFamily="2" charset="2"/>
              <a:buChar char="ü"/>
            </a:pP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deterioration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of water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quality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: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e.g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. 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Salinization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and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salt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water intrusion</a:t>
            </a:r>
          </a:p>
          <a:p>
            <a:pPr lvl="2"/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	</a:t>
            </a:r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endParaRPr lang="fr-BE" sz="1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25968960"/>
            <a:ext cx="36576000" cy="146304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6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36576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12000" dirty="0" smtClean="0">
                <a:latin typeface="Britannic Bold" pitchFamily="34" charset="0"/>
              </a:rPr>
              <a:t>IV. CONCLUSIONS AND </a:t>
            </a:r>
            <a:r>
              <a:rPr lang="fr-BE" sz="12000" dirty="0" smtClean="0">
                <a:latin typeface="Britannic Bold" pitchFamily="34" charset="0"/>
              </a:rPr>
              <a:t>RECOMMENDATIONS</a:t>
            </a:r>
            <a:endParaRPr lang="fr-BE" sz="12000" dirty="0">
              <a:latin typeface="Britannic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752600"/>
            <a:ext cx="36576000" cy="506908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BE" sz="12000" dirty="0" smtClean="0">
                <a:solidFill>
                  <a:srgbClr val="0070C0"/>
                </a:solidFill>
                <a:latin typeface="Britannic Bold" pitchFamily="34" charset="0"/>
              </a:rPr>
              <a:t>IV. 2.  </a:t>
            </a:r>
            <a:r>
              <a:rPr lang="fr-BE" sz="12000" dirty="0" err="1" smtClean="0">
                <a:solidFill>
                  <a:srgbClr val="0070C0"/>
                </a:solidFill>
                <a:latin typeface="Britannic Bold" pitchFamily="34" charset="0"/>
              </a:rPr>
              <a:t>Recommendations</a:t>
            </a:r>
            <a:endParaRPr lang="fr-BE" sz="12000" dirty="0" smtClean="0">
              <a:solidFill>
                <a:srgbClr val="0070C0"/>
              </a:solidFill>
              <a:latin typeface="Britannic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Impacts of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climate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change and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variability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on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health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and water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resources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should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be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anticipated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and adaptation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measures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adopted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in time</a:t>
            </a:r>
          </a:p>
          <a:p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Excess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rain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water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resulting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from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extreme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rainfall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events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should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be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harnessed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through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rain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harvesting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systems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in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order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offset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erratic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rainfall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or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drought</a:t>
            </a:r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A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common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early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warning system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should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be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established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in EAC in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order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to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avoid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human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and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some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material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losses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due to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climate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change and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variability</a:t>
            </a:r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pPr>
              <a:buFont typeface="Wingdings" pitchFamily="2" charset="2"/>
              <a:buChar char="Ø"/>
            </a:pPr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collaborative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research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through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a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multidisciplinary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team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should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be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strenghthened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in EAC in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order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to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tackle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and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constantly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monitor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this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important issue of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climate</a:t>
            </a: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change and </a:t>
            </a:r>
            <a:r>
              <a:rPr lang="fr-BE" sz="9600" b="1" dirty="0" err="1" smtClean="0">
                <a:solidFill>
                  <a:srgbClr val="7030A0"/>
                </a:solidFill>
                <a:latin typeface="Lucida Sans Typewriter" pitchFamily="49" charset="0"/>
              </a:rPr>
              <a:t>variabilty</a:t>
            </a:r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9600" b="1" dirty="0" smtClean="0">
                <a:solidFill>
                  <a:srgbClr val="7030A0"/>
                </a:solidFill>
                <a:latin typeface="Lucida Sans Typewriter" pitchFamily="49" charset="0"/>
              </a:rPr>
              <a:t> </a:t>
            </a:r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pPr>
              <a:buFont typeface="Wingdings" pitchFamily="2" charset="2"/>
              <a:buChar char="Ø"/>
            </a:pPr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pPr>
              <a:buFont typeface="Wingdings" pitchFamily="2" charset="2"/>
              <a:buChar char="Ø"/>
            </a:pPr>
            <a:endParaRPr lang="fr-BE" sz="9600" b="1" dirty="0" smtClean="0">
              <a:solidFill>
                <a:srgbClr val="7030A0"/>
              </a:solidFill>
              <a:latin typeface="Lucida Sans Typewriter" pitchFamily="49" charset="0"/>
            </a:endParaRPr>
          </a:p>
          <a:p>
            <a:pPr>
              <a:buFont typeface="Wingdings" pitchFamily="2" charset="2"/>
              <a:buChar char="Ø"/>
            </a:pPr>
            <a:endParaRPr lang="fr-BE" sz="9600" b="1" dirty="0" smtClean="0">
              <a:solidFill>
                <a:srgbClr val="FFFF00"/>
              </a:solidFill>
              <a:latin typeface="Lucida Sans Typewriter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9600" b="1" dirty="0" smtClean="0">
                <a:solidFill>
                  <a:srgbClr val="FFFF00"/>
                </a:solidFill>
                <a:latin typeface="Lucida Sans Typewriter" pitchFamily="49" charset="0"/>
              </a:rPr>
              <a:t>Les zones prédisposées aux mouvements gravitaires peuvent être facilement identifiées et cartographiées par des techniques actuellement à notre portée</a:t>
            </a:r>
          </a:p>
          <a:p>
            <a:pPr>
              <a:buFont typeface="Wingdings" pitchFamily="2" charset="2"/>
              <a:buChar char="Ø"/>
            </a:pPr>
            <a:endParaRPr lang="fr-BE" sz="9600" b="1" dirty="0" smtClean="0">
              <a:solidFill>
                <a:srgbClr val="FFFF00"/>
              </a:solidFill>
              <a:latin typeface="Lucida Sans Typewriter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9600" b="1" dirty="0" smtClean="0">
                <a:solidFill>
                  <a:srgbClr val="FFFF00"/>
                </a:solidFill>
                <a:latin typeface="Lucida Sans Typewriter" pitchFamily="49" charset="0"/>
              </a:rPr>
              <a:t> Les surplus d’eau peuvent être  collectées et stockées en prévision du  phénomène contraire à EL NINO: LA NINA Systèmes de collecte des eaux pluviales</a:t>
            </a:r>
            <a:endParaRPr lang="fr-BE" sz="9600" b="1" dirty="0">
              <a:solidFill>
                <a:srgbClr val="FFFF00"/>
              </a:solidFill>
              <a:latin typeface="Lucida Sans Typewrite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19200" y="24536400"/>
            <a:ext cx="34518600" cy="257003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4218" y="13254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35814000" cy="1855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BE" sz="40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Thank</a:t>
            </a:r>
            <a:r>
              <a:rPr lang="fr-BE" sz="4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r-BE" sz="40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you</a:t>
            </a:r>
            <a:endParaRPr lang="fr-BE" sz="40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9FF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fr-BE" sz="4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Merci</a:t>
            </a:r>
          </a:p>
          <a:p>
            <a:pPr algn="ctr"/>
            <a:r>
              <a:rPr lang="fr-BE" sz="40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Asante</a:t>
            </a:r>
            <a:endParaRPr lang="fr-BE" sz="4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9FF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3"/>
            <a:ext cx="36576000" cy="2209389"/>
          </a:xfrm>
          <a:prstGeom prst="rect">
            <a:avLst/>
          </a:prstGeom>
          <a:solidFill>
            <a:srgbClr val="FFFF00"/>
          </a:solidFill>
        </p:spPr>
        <p:txBody>
          <a:bodyPr wrap="square" lIns="313502" tIns="156751" rIns="313502" bIns="156751" rtlCol="0">
            <a:spAutoFit/>
          </a:bodyPr>
          <a:lstStyle/>
          <a:p>
            <a:r>
              <a:rPr lang="fr-BE" sz="12300" dirty="0">
                <a:latin typeface="Britannic Bold" pitchFamily="34" charset="0"/>
              </a:rPr>
              <a:t>I. INTRODUCTION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514600"/>
            <a:ext cx="36576000" cy="24487207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9600" dirty="0" smtClean="0">
                <a:solidFill>
                  <a:srgbClr val="FF0000"/>
                </a:solidFill>
                <a:latin typeface="Britannic Bold" pitchFamily="34" charset="0"/>
              </a:rPr>
              <a:t>CLIMATE CHANGE </a:t>
            </a:r>
            <a:r>
              <a:rPr lang="fr-BE" sz="9600" dirty="0" err="1" smtClean="0">
                <a:solidFill>
                  <a:srgbClr val="FF0000"/>
                </a:solidFill>
                <a:latin typeface="Britannic Bold" pitchFamily="34" charset="0"/>
              </a:rPr>
              <a:t>is</a:t>
            </a:r>
            <a:r>
              <a:rPr lang="fr-BE" sz="96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fr-BE" sz="9600" dirty="0" err="1" smtClean="0">
                <a:solidFill>
                  <a:srgbClr val="FF0000"/>
                </a:solidFill>
                <a:latin typeface="Britannic Bold" pitchFamily="34" charset="0"/>
              </a:rPr>
              <a:t>mainly</a:t>
            </a:r>
            <a:r>
              <a:rPr lang="fr-BE" sz="96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fr-BE" sz="9600" dirty="0" err="1" smtClean="0">
                <a:solidFill>
                  <a:srgbClr val="FF0000"/>
                </a:solidFill>
                <a:latin typeface="Britannic Bold" pitchFamily="34" charset="0"/>
              </a:rPr>
              <a:t>characterised</a:t>
            </a:r>
            <a:r>
              <a:rPr lang="fr-BE" sz="9600" dirty="0" smtClean="0">
                <a:solidFill>
                  <a:srgbClr val="FF0000"/>
                </a:solidFill>
                <a:latin typeface="Britannic Bold" pitchFamily="34" charset="0"/>
              </a:rPr>
              <a:t> by:</a:t>
            </a:r>
          </a:p>
          <a:p>
            <a:endParaRPr lang="fr-BE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global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warming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with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its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associated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recurrent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heat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waves</a:t>
            </a:r>
            <a:endParaRPr lang="fr-BE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Sea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level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rise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: as a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consequence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of glaciers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melting</a:t>
            </a:r>
            <a:endParaRPr lang="fr-BE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changes in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precipitation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: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erratic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nature of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rainfall</a:t>
            </a:r>
            <a:endParaRPr lang="fr-BE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more frequent or intense extreme </a:t>
            </a: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weather events:</a:t>
            </a:r>
          </a:p>
          <a:p>
            <a:pPr lvl="2">
              <a:buFont typeface="Wingdings" pitchFamily="2" charset="2"/>
              <a:buChar char="ü"/>
            </a:pPr>
            <a:r>
              <a:rPr lang="en-US" sz="9600" dirty="0" smtClean="0">
                <a:solidFill>
                  <a:srgbClr val="FFFF00"/>
                </a:solidFill>
              </a:rPr>
              <a:t> </a:t>
            </a: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extreme rainfall events causing floods and mass movements: landslides, mud flow,….</a:t>
            </a:r>
          </a:p>
          <a:p>
            <a:pPr lvl="2">
              <a:buFont typeface="Wingdings" pitchFamily="2" charset="2"/>
              <a:buChar char="ü"/>
            </a:pP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drought causing crop failure</a:t>
            </a:r>
          </a:p>
          <a:p>
            <a:pPr lvl="2">
              <a:buFont typeface="Wingdings" pitchFamily="2" charset="2"/>
              <a:buChar char="ü"/>
            </a:pP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Cyclones </a:t>
            </a:r>
          </a:p>
          <a:p>
            <a:pPr lvl="2">
              <a:buFont typeface="Wingdings" pitchFamily="2" charset="2"/>
              <a:buChar char="ü"/>
            </a:pPr>
            <a:endParaRPr lang="en-US" sz="9600" dirty="0" smtClean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9600" b="1" dirty="0" smtClean="0">
                <a:solidFill>
                  <a:srgbClr val="FFFF00"/>
                </a:solidFill>
              </a:rPr>
              <a:t> </a:t>
            </a: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Climate </a:t>
            </a: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variability is </a:t>
            </a: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characterized: </a:t>
            </a:r>
          </a:p>
          <a:p>
            <a:pPr lvl="2">
              <a:buFont typeface="Wingdings" pitchFamily="2" charset="2"/>
              <a:buChar char="Ø"/>
            </a:pP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Seasonal or yearly fluctuations of the climate above </a:t>
            </a: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or below a long-term average value. </a:t>
            </a: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</a:p>
          <a:p>
            <a:pPr lvl="2">
              <a:buFont typeface="Wingdings" pitchFamily="2" charset="2"/>
              <a:buChar char="Ø"/>
            </a:pP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Some seasons/years being wetter or warmer than others</a:t>
            </a:r>
            <a:endParaRPr lang="fr-BE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9600" dirty="0" smtClean="0">
              <a:latin typeface="Britannic Bold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0" y="25425402"/>
            <a:ext cx="36576000" cy="200659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36576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600" dirty="0" smtClean="0">
                <a:latin typeface="Britannic Bold" pitchFamily="34" charset="0"/>
              </a:rPr>
              <a:t>I.  INTODUCTION</a:t>
            </a:r>
            <a:endParaRPr lang="fr-BE" sz="9600" dirty="0">
              <a:latin typeface="Britannic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447800"/>
            <a:ext cx="36576000" cy="2372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dirty="0" smtClean="0"/>
              <a:t> </a:t>
            </a:r>
            <a:r>
              <a:rPr lang="fr-BE" sz="9600" b="1" dirty="0" err="1" smtClean="0">
                <a:solidFill>
                  <a:srgbClr val="0070C0"/>
                </a:solidFill>
                <a:latin typeface="Britannic Bold" pitchFamily="34" charset="0"/>
              </a:rPr>
              <a:t>Besides</a:t>
            </a:r>
            <a:r>
              <a:rPr lang="fr-BE" sz="9600" b="1" dirty="0" smtClean="0">
                <a:solidFill>
                  <a:srgbClr val="0070C0"/>
                </a:solidFill>
                <a:latin typeface="Britannic Bold" pitchFamily="34" charset="0"/>
              </a:rPr>
              <a:t> </a:t>
            </a:r>
            <a:r>
              <a:rPr lang="fr-BE" sz="9600" b="1" dirty="0" err="1" smtClean="0">
                <a:solidFill>
                  <a:srgbClr val="0070C0"/>
                </a:solidFill>
                <a:latin typeface="Britannic Bold" pitchFamily="34" charset="0"/>
              </a:rPr>
              <a:t>effects</a:t>
            </a:r>
            <a:r>
              <a:rPr lang="fr-BE" sz="9600" b="1" dirty="0" smtClean="0">
                <a:solidFill>
                  <a:srgbClr val="0070C0"/>
                </a:solidFill>
                <a:latin typeface="Britannic Bold" pitchFamily="34" charset="0"/>
              </a:rPr>
              <a:t> of  </a:t>
            </a:r>
            <a:r>
              <a:rPr lang="fr-BE" sz="9600" b="1" dirty="0" err="1" smtClean="0">
                <a:solidFill>
                  <a:srgbClr val="0070C0"/>
                </a:solidFill>
                <a:latin typeface="Britannic Bold" pitchFamily="34" charset="0"/>
              </a:rPr>
              <a:t>climate</a:t>
            </a:r>
            <a:r>
              <a:rPr lang="fr-BE" sz="9600" b="1" dirty="0" smtClean="0">
                <a:solidFill>
                  <a:srgbClr val="0070C0"/>
                </a:solidFill>
                <a:latin typeface="Britannic Bold" pitchFamily="34" charset="0"/>
              </a:rPr>
              <a:t> change and </a:t>
            </a:r>
            <a:r>
              <a:rPr lang="fr-BE" sz="9600" b="1" dirty="0" err="1" smtClean="0">
                <a:solidFill>
                  <a:srgbClr val="0070C0"/>
                </a:solidFill>
                <a:latin typeface="Britannic Bold" pitchFamily="34" charset="0"/>
              </a:rPr>
              <a:t>variability</a:t>
            </a:r>
            <a:r>
              <a:rPr lang="fr-BE" sz="9600" b="1" dirty="0" smtClean="0">
                <a:solidFill>
                  <a:srgbClr val="0070C0"/>
                </a:solidFill>
                <a:latin typeface="Britannic Bold" pitchFamily="34" charset="0"/>
              </a:rPr>
              <a:t>, </a:t>
            </a:r>
            <a:r>
              <a:rPr lang="fr-BE" sz="9600" b="1" dirty="0" err="1" smtClean="0">
                <a:solidFill>
                  <a:srgbClr val="0070C0"/>
                </a:solidFill>
                <a:latin typeface="Britannic Bold" pitchFamily="34" charset="0"/>
              </a:rPr>
              <a:t>climate</a:t>
            </a:r>
            <a:r>
              <a:rPr lang="fr-BE" sz="9600" b="1" dirty="0" smtClean="0">
                <a:solidFill>
                  <a:srgbClr val="0070C0"/>
                </a:solidFill>
                <a:latin typeface="Britannic Bold" pitchFamily="34" charset="0"/>
              </a:rPr>
              <a:t> in </a:t>
            </a:r>
            <a:r>
              <a:rPr lang="fr-BE" sz="9600" b="1" dirty="0" err="1" smtClean="0">
                <a:solidFill>
                  <a:srgbClr val="0070C0"/>
                </a:solidFill>
                <a:latin typeface="Britannic Bold" pitchFamily="34" charset="0"/>
              </a:rPr>
              <a:t>most</a:t>
            </a:r>
            <a:r>
              <a:rPr lang="fr-BE" sz="9600" b="1" dirty="0" smtClean="0">
                <a:solidFill>
                  <a:srgbClr val="0070C0"/>
                </a:solidFill>
                <a:latin typeface="Britannic Bold" pitchFamily="34" charset="0"/>
              </a:rPr>
              <a:t> of the  EAC countries in </a:t>
            </a:r>
            <a:r>
              <a:rPr lang="fr-BE" sz="9600" b="1" dirty="0" err="1" smtClean="0">
                <a:solidFill>
                  <a:srgbClr val="0070C0"/>
                </a:solidFill>
                <a:latin typeface="Britannic Bold" pitchFamily="34" charset="0"/>
              </a:rPr>
              <a:t>also</a:t>
            </a:r>
            <a:r>
              <a:rPr lang="fr-BE" sz="9600" b="1" dirty="0" smtClean="0">
                <a:solidFill>
                  <a:srgbClr val="0070C0"/>
                </a:solidFill>
                <a:latin typeface="Britannic Bold" pitchFamily="34" charset="0"/>
              </a:rPr>
              <a:t> </a:t>
            </a:r>
            <a:r>
              <a:rPr lang="fr-BE" sz="9600" b="1" dirty="0" err="1" smtClean="0">
                <a:solidFill>
                  <a:srgbClr val="0070C0"/>
                </a:solidFill>
                <a:latin typeface="Britannic Bold" pitchFamily="34" charset="0"/>
              </a:rPr>
              <a:t>influenced</a:t>
            </a:r>
            <a:r>
              <a:rPr lang="fr-BE" sz="9600" b="1" dirty="0" smtClean="0">
                <a:solidFill>
                  <a:srgbClr val="0070C0"/>
                </a:solidFill>
                <a:latin typeface="Britannic Bold" pitchFamily="34" charset="0"/>
              </a:rPr>
              <a:t> by El-NINO AND LA NINA </a:t>
            </a:r>
            <a:r>
              <a:rPr lang="fr-BE" sz="9600" b="1" dirty="0" err="1" smtClean="0">
                <a:solidFill>
                  <a:srgbClr val="0070C0"/>
                </a:solidFill>
                <a:latin typeface="Britannic Bold" pitchFamily="34" charset="0"/>
              </a:rPr>
              <a:t>p</a:t>
            </a:r>
            <a:r>
              <a:rPr lang="fr-BE" sz="9600" b="1" dirty="0" err="1" smtClean="0">
                <a:solidFill>
                  <a:srgbClr val="0070C0"/>
                </a:solidFill>
                <a:latin typeface="Britannic Bold" pitchFamily="34" charset="0"/>
              </a:rPr>
              <a:t>henomena</a:t>
            </a:r>
            <a:endParaRPr lang="fr-BE" sz="9600" b="1" dirty="0" smtClean="0">
              <a:solidFill>
                <a:srgbClr val="0070C0"/>
              </a:solidFill>
              <a:latin typeface="Britannic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BE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EL-NINO 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AND LA NINA 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= 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Natural PHENOMENA </a:t>
            </a:r>
            <a:endParaRPr lang="fr-BE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BE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Resulting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from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the interaction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between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the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ocean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and the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atmosphere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in the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equatorial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Pacific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Ocean</a:t>
            </a:r>
            <a:endParaRPr lang="fr-BE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lvl="1"/>
            <a:endParaRPr lang="en-US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Britannic Bold" pitchFamily="34" charset="0"/>
              </a:rPr>
              <a:t>Characterised</a:t>
            </a: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  by abnormally elevated or low temperatures of the sea surface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departing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from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the long-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term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average</a:t>
            </a: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in the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equatorial</a:t>
            </a:r>
            <a:r>
              <a:rPr lang="fr-BE" sz="9600" dirty="0" smtClean="0">
                <a:solidFill>
                  <a:srgbClr val="FFFF00"/>
                </a:solidFill>
                <a:latin typeface="Britannic Bold" pitchFamily="34" charset="0"/>
              </a:rPr>
              <a:t> Pacific </a:t>
            </a:r>
            <a:r>
              <a:rPr lang="fr-BE" sz="9600" dirty="0" err="1" smtClean="0">
                <a:solidFill>
                  <a:srgbClr val="FFFF00"/>
                </a:solidFill>
                <a:latin typeface="Britannic Bold" pitchFamily="34" charset="0"/>
              </a:rPr>
              <a:t>Ocean</a:t>
            </a:r>
            <a:endParaRPr lang="fr-BE" sz="96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 Recurrent </a:t>
            </a:r>
            <a:r>
              <a:rPr lang="en-US" sz="9600" dirty="0" smtClean="0">
                <a:solidFill>
                  <a:srgbClr val="FFFF00"/>
                </a:solidFill>
                <a:latin typeface="Britannic Bold" pitchFamily="34" charset="0"/>
              </a:rPr>
              <a:t> with an average frequency  of 4.5 years</a:t>
            </a:r>
          </a:p>
          <a:p>
            <a:pPr lvl="1"/>
            <a:r>
              <a:rPr lang="en-US" sz="9600" dirty="0" smtClean="0">
                <a:solidFill>
                  <a:srgbClr val="00B0F0"/>
                </a:solidFill>
                <a:latin typeface="Britannic Bold" pitchFamily="34" charset="0"/>
              </a:rPr>
              <a:t>While EL NINO episodes are associated with abundant of rainfall LA NINA </a:t>
            </a:r>
            <a:r>
              <a:rPr lang="en-US" sz="9600" dirty="0" err="1" smtClean="0">
                <a:solidFill>
                  <a:srgbClr val="00B0F0"/>
                </a:solidFill>
                <a:latin typeface="Britannic Bold" pitchFamily="34" charset="0"/>
              </a:rPr>
              <a:t>episods</a:t>
            </a:r>
            <a:r>
              <a:rPr lang="en-US" sz="9600" dirty="0" smtClean="0">
                <a:solidFill>
                  <a:srgbClr val="00B0F0"/>
                </a:solidFill>
                <a:latin typeface="Britannic Bold" pitchFamily="34" charset="0"/>
              </a:rPr>
              <a:t> are rather </a:t>
            </a:r>
            <a:r>
              <a:rPr lang="en-US" sz="9600" dirty="0" err="1" smtClean="0">
                <a:solidFill>
                  <a:srgbClr val="00B0F0"/>
                </a:solidFill>
                <a:latin typeface="Britannic Bold" pitchFamily="34" charset="0"/>
              </a:rPr>
              <a:t>characterised</a:t>
            </a:r>
            <a:r>
              <a:rPr lang="en-US" sz="9600" dirty="0" smtClean="0">
                <a:solidFill>
                  <a:srgbClr val="00B0F0"/>
                </a:solidFill>
                <a:latin typeface="Britannic Bold" pitchFamily="34" charset="0"/>
              </a:rPr>
              <a:t> by drought in most of EAC</a:t>
            </a:r>
            <a:endParaRPr lang="fr-BE" dirty="0">
              <a:solidFill>
                <a:srgbClr val="00B0F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25971500"/>
            <a:ext cx="36576000" cy="14605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l Niño 1997 comparé à El Niño 2015. Source : NA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35097334" cy="19050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2590800"/>
            <a:ext cx="34975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9600" dirty="0" smtClean="0">
                <a:latin typeface="Britannic Bold" pitchFamily="34" charset="0"/>
              </a:rPr>
              <a:t>El Niño : </a:t>
            </a:r>
            <a:r>
              <a:rPr lang="es-ES" sz="9600" dirty="0" smtClean="0">
                <a:latin typeface="Britannic Bold" pitchFamily="34" charset="0"/>
              </a:rPr>
              <a:t>2015-2016 </a:t>
            </a:r>
            <a:r>
              <a:rPr lang="es-ES" sz="9600" dirty="0" smtClean="0">
                <a:latin typeface="Britannic Bold" pitchFamily="34" charset="0"/>
              </a:rPr>
              <a:t>comparable </a:t>
            </a:r>
            <a:r>
              <a:rPr lang="es-ES" sz="9600" dirty="0" err="1" smtClean="0">
                <a:latin typeface="Britannic Bold" pitchFamily="34" charset="0"/>
              </a:rPr>
              <a:t>to</a:t>
            </a:r>
            <a:r>
              <a:rPr lang="es-ES" sz="9600" dirty="0" smtClean="0">
                <a:latin typeface="Britannic Bold" pitchFamily="34" charset="0"/>
              </a:rPr>
              <a:t> 1997-1998</a:t>
            </a:r>
            <a:endParaRPr lang="fr-BE" sz="96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36576000" cy="25237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600" dirty="0" smtClean="0">
                <a:latin typeface="Britannic Bold" pitchFamily="34" charset="0"/>
              </a:rPr>
              <a:t>I. INTRODUCTION</a:t>
            </a:r>
          </a:p>
          <a:p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25425402"/>
            <a:ext cx="36576000" cy="200659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5814000" cy="217932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ZoneTexte 3"/>
          <p:cNvSpPr txBox="1"/>
          <p:nvPr/>
        </p:nvSpPr>
        <p:spPr>
          <a:xfrm>
            <a:off x="0" y="1905000"/>
            <a:ext cx="36576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600" dirty="0" smtClean="0">
                <a:latin typeface="Britannic Bold" pitchFamily="34" charset="0"/>
              </a:rPr>
              <a:t>EL-NINO and LA NINA EPISODES FROM 1951 to 2016</a:t>
            </a:r>
            <a:endParaRPr lang="fr-BE" sz="9600" dirty="0">
              <a:latin typeface="Britannic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36576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600" dirty="0" smtClean="0">
                <a:latin typeface="Britannic Bold" pitchFamily="34" charset="0"/>
              </a:rPr>
              <a:t>I. </a:t>
            </a:r>
            <a:r>
              <a:rPr lang="fr-BE" sz="9600" dirty="0" smtClean="0">
                <a:latin typeface="Britannic Bold" pitchFamily="34" charset="0"/>
              </a:rPr>
              <a:t>INTRODUCTION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0" y="26187402"/>
            <a:ext cx="36576000" cy="124459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600200"/>
            <a:ext cx="36576000" cy="2077491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9600" dirty="0" smtClean="0">
                <a:latin typeface="Britannic Bold" pitchFamily="34" charset="0"/>
              </a:rPr>
              <a:t>climate change is </a:t>
            </a:r>
            <a:r>
              <a:rPr lang="en-US" sz="9600" dirty="0" smtClean="0">
                <a:latin typeface="Britannic Bold" pitchFamily="34" charset="0"/>
              </a:rPr>
              <a:t>an global issue but </a:t>
            </a:r>
            <a:r>
              <a:rPr lang="en-US" sz="9600" dirty="0" smtClean="0">
                <a:latin typeface="Britannic Bold" pitchFamily="34" charset="0"/>
              </a:rPr>
              <a:t>impacts </a:t>
            </a:r>
            <a:r>
              <a:rPr lang="en-US" sz="9600" dirty="0" smtClean="0">
                <a:latin typeface="Britannic Bold" pitchFamily="34" charset="0"/>
              </a:rPr>
              <a:t>are not felt </a:t>
            </a:r>
            <a:r>
              <a:rPr lang="en-US" sz="9600" dirty="0" smtClean="0">
                <a:latin typeface="Britannic Bold" pitchFamily="34" charset="0"/>
              </a:rPr>
              <a:t>equally across the </a:t>
            </a:r>
            <a:r>
              <a:rPr lang="en-US" sz="9600" dirty="0" smtClean="0">
                <a:latin typeface="Britannic Bold" pitchFamily="34" charset="0"/>
              </a:rPr>
              <a:t>planet</a:t>
            </a:r>
            <a:endParaRPr lang="en-US" sz="9600" dirty="0" smtClean="0">
              <a:latin typeface="Britannic Bold" pitchFamily="34" charset="0"/>
            </a:endParaRPr>
          </a:p>
          <a:p>
            <a:endParaRPr lang="en-US" sz="9600" dirty="0" smtClean="0">
              <a:latin typeface="Britannic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9600" dirty="0" smtClean="0">
              <a:latin typeface="Britannic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9600" dirty="0" smtClean="0">
              <a:latin typeface="Britannic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9600" dirty="0" smtClean="0">
                <a:latin typeface="Britannic Bold" pitchFamily="34" charset="0"/>
              </a:rPr>
              <a:t>Some </a:t>
            </a:r>
            <a:r>
              <a:rPr lang="en-US" sz="9600" dirty="0" smtClean="0">
                <a:latin typeface="Britannic Bold" pitchFamily="34" charset="0"/>
              </a:rPr>
              <a:t>nations will likely experience more adverse effects than </a:t>
            </a:r>
            <a:r>
              <a:rPr lang="en-US" sz="9600" dirty="0" smtClean="0">
                <a:latin typeface="Britannic Bold" pitchFamily="34" charset="0"/>
              </a:rPr>
              <a:t>others depending on capacity to adapt. </a:t>
            </a:r>
          </a:p>
          <a:p>
            <a:pPr>
              <a:buFont typeface="Wingdings" pitchFamily="2" charset="2"/>
              <a:buChar char="Ø"/>
            </a:pPr>
            <a:endParaRPr lang="en-US" sz="9600" dirty="0" smtClean="0">
              <a:latin typeface="Britannic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9600" dirty="0" smtClean="0">
              <a:latin typeface="Britannic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9600" dirty="0" smtClean="0">
                <a:latin typeface="Britannic Bold" pitchFamily="34" charset="0"/>
              </a:rPr>
              <a:t>particular groups of people are</a:t>
            </a:r>
            <a:r>
              <a:rPr lang="en-US" sz="9600" dirty="0" smtClean="0">
                <a:latin typeface="Britannic Bold" pitchFamily="34" charset="0"/>
              </a:rPr>
              <a:t> </a:t>
            </a:r>
            <a:r>
              <a:rPr lang="en-US" sz="9600" dirty="0" smtClean="0">
                <a:latin typeface="Britannic Bold" pitchFamily="34" charset="0"/>
              </a:rPr>
              <a:t>sensitive</a:t>
            </a:r>
            <a:r>
              <a:rPr lang="en-US" sz="9600" dirty="0" smtClean="0">
                <a:latin typeface="Britannic Bold" pitchFamily="34" charset="0"/>
              </a:rPr>
              <a:t> to climate change </a:t>
            </a:r>
            <a:r>
              <a:rPr lang="en-US" sz="9600" dirty="0" smtClean="0">
                <a:latin typeface="Britannic Bold" pitchFamily="34" charset="0"/>
              </a:rPr>
              <a:t>impacts:  </a:t>
            </a:r>
            <a:r>
              <a:rPr lang="en-US" sz="9600" dirty="0" smtClean="0">
                <a:latin typeface="Britannic Bold" pitchFamily="34" charset="0"/>
              </a:rPr>
              <a:t>elderly, people with disabilities, children and pregnant women, native and tribal groups, and low-income populations</a:t>
            </a:r>
            <a:r>
              <a:rPr lang="en-US" sz="9600" dirty="0" smtClean="0">
                <a:latin typeface="Britannic Bold" pitchFamily="34" charset="0"/>
              </a:rPr>
              <a:t>.</a:t>
            </a:r>
            <a:endParaRPr lang="en-US" sz="5400" dirty="0" smtClean="0"/>
          </a:p>
          <a:p>
            <a:pPr>
              <a:buFont typeface="Wingdings" pitchFamily="2" charset="2"/>
              <a:buChar char="Ø"/>
            </a:pPr>
            <a:endParaRPr lang="fr-BE" sz="9600" dirty="0" smtClean="0"/>
          </a:p>
          <a:p>
            <a:pPr>
              <a:buFont typeface="Wingdings" pitchFamily="2" charset="2"/>
              <a:buChar char="Ø"/>
            </a:pPr>
            <a:endParaRPr lang="fr-BE" sz="9600" dirty="0">
              <a:latin typeface="Britannic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36576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600" dirty="0" smtClean="0">
                <a:latin typeface="Britannic Bold" pitchFamily="34" charset="0"/>
              </a:rPr>
              <a:t>I. </a:t>
            </a:r>
            <a:r>
              <a:rPr lang="fr-BE" sz="9600" dirty="0" smtClean="0">
                <a:latin typeface="Britannic Bold" pitchFamily="34" charset="0"/>
              </a:rPr>
              <a:t>INTRODUCTION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0" y="25425402"/>
            <a:ext cx="36576000" cy="14605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36576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600" dirty="0" smtClean="0">
                <a:latin typeface="Britannic Bold" pitchFamily="34" charset="0"/>
              </a:rPr>
              <a:t>II. THEORETICAL BACKGROUND</a:t>
            </a:r>
            <a:endParaRPr lang="fr-BE" sz="9600" dirty="0">
              <a:latin typeface="Britannic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2783800"/>
            <a:ext cx="36576000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Britannic Bold" pitchFamily="34" charset="0"/>
              </a:rPr>
              <a:t>The hydrologic cycle is </a:t>
            </a:r>
            <a:r>
              <a:rPr lang="en-US" sz="9600" dirty="0" smtClean="0">
                <a:solidFill>
                  <a:srgbClr val="FF0000"/>
                </a:solidFill>
                <a:latin typeface="Britannic Bold" pitchFamily="34" charset="0"/>
              </a:rPr>
              <a:t>an endless </a:t>
            </a:r>
            <a:r>
              <a:rPr lang="en-US" sz="9600" dirty="0" smtClean="0">
                <a:solidFill>
                  <a:srgbClr val="FF0000"/>
                </a:solidFill>
                <a:latin typeface="Britannic Bold" pitchFamily="34" charset="0"/>
              </a:rPr>
              <a:t>process, powered by the sun's energy, which moves water between the oceans, the sky, and the land.</a:t>
            </a:r>
            <a:endParaRPr lang="fr-BE" sz="9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pic>
        <p:nvPicPr>
          <p:cNvPr id="2054" name="Picture 6" descr="The Water Cycle: Graphic showing the movement of water through the water cyc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30632400" cy="21360994"/>
          </a:xfrm>
          <a:prstGeom prst="rect">
            <a:avLst/>
          </a:prstGeom>
          <a:noFill/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200400" y="26517600"/>
            <a:ext cx="32613600" cy="914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36576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9600" dirty="0" smtClean="0">
                <a:latin typeface="Britannic Bold" pitchFamily="34" charset="0"/>
              </a:rPr>
              <a:t>II. THEORETICAL BACKGROUND</a:t>
            </a:r>
            <a:endParaRPr lang="fr-BE" sz="9600" dirty="0">
              <a:latin typeface="Britannic Bol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524000"/>
            <a:ext cx="36576000" cy="2582245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GB" sz="9600" dirty="0" smtClean="0">
              <a:latin typeface="Britannic Bold" pitchFamily="34" charset="0"/>
            </a:endParaRPr>
          </a:p>
          <a:p>
            <a:endParaRPr lang="en-GB" sz="9600" dirty="0" smtClean="0">
              <a:latin typeface="Britannic Bold" pitchFamily="34" charset="0"/>
            </a:endParaRPr>
          </a:p>
          <a:p>
            <a:endParaRPr lang="en-GB" sz="10000" b="1" dirty="0" smtClean="0">
              <a:solidFill>
                <a:srgbClr val="FF0000"/>
              </a:solidFill>
              <a:latin typeface="Engravers MT" pitchFamily="18" charset="0"/>
            </a:endParaRPr>
          </a:p>
          <a:p>
            <a:r>
              <a:rPr lang="en-GB" sz="12000" b="1" dirty="0" smtClean="0">
                <a:solidFill>
                  <a:srgbClr val="FF0000"/>
                </a:solidFill>
                <a:latin typeface="Engravers MT" pitchFamily="18" charset="0"/>
              </a:rPr>
              <a:t>P = ET</a:t>
            </a:r>
            <a:r>
              <a:rPr lang="en-GB" sz="12000" b="1" baseline="-25000" dirty="0" smtClean="0">
                <a:solidFill>
                  <a:srgbClr val="FF0000"/>
                </a:solidFill>
                <a:latin typeface="Engravers MT" pitchFamily="18" charset="0"/>
              </a:rPr>
              <a:t>O</a:t>
            </a:r>
            <a:r>
              <a:rPr lang="en-GB" sz="12000" b="1" dirty="0" smtClean="0">
                <a:solidFill>
                  <a:srgbClr val="FF0000"/>
                </a:solidFill>
                <a:latin typeface="Engravers MT" pitchFamily="18" charset="0"/>
              </a:rPr>
              <a:t> + R</a:t>
            </a:r>
            <a:r>
              <a:rPr lang="en-GB" sz="12000" b="1" baseline="-25000" dirty="0" smtClean="0">
                <a:solidFill>
                  <a:srgbClr val="FF0000"/>
                </a:solidFill>
                <a:latin typeface="Engravers MT" pitchFamily="18" charset="0"/>
              </a:rPr>
              <a:t>O</a:t>
            </a:r>
            <a:r>
              <a:rPr lang="en-GB" sz="12000" b="1" dirty="0" smtClean="0">
                <a:solidFill>
                  <a:srgbClr val="FF0000"/>
                </a:solidFill>
                <a:latin typeface="Engravers MT" pitchFamily="18" charset="0"/>
              </a:rPr>
              <a:t>+ I</a:t>
            </a:r>
          </a:p>
          <a:p>
            <a:endParaRPr lang="en-GB" sz="96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r>
              <a:rPr lang="en-GB" sz="9600" dirty="0" smtClean="0">
                <a:latin typeface="Britannic Bold" pitchFamily="34" charset="0"/>
              </a:rPr>
              <a:t>This general equation can be also detailed as follows:</a:t>
            </a:r>
            <a:endParaRPr lang="en-GB" sz="9600" dirty="0" smtClean="0">
              <a:latin typeface="Britannic Bold" pitchFamily="34" charset="0"/>
            </a:endParaRPr>
          </a:p>
          <a:p>
            <a:endParaRPr lang="en-GB" sz="9600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r>
              <a:rPr lang="en-GB" sz="9600" dirty="0" smtClean="0">
                <a:solidFill>
                  <a:srgbClr val="FF0000"/>
                </a:solidFill>
                <a:latin typeface="Britannic Bold" pitchFamily="34" charset="0"/>
              </a:rPr>
              <a:t>    </a:t>
            </a:r>
            <a:r>
              <a:rPr lang="en-GB" sz="12000" b="1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P </a:t>
            </a:r>
            <a:r>
              <a:rPr lang="en-GB" sz="12000" b="1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= </a:t>
            </a:r>
            <a:r>
              <a:rPr lang="en-GB" sz="12000" b="1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 ET</a:t>
            </a:r>
            <a:r>
              <a:rPr lang="en-GB" sz="12000" b="1" baseline="-25000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0</a:t>
            </a:r>
            <a:r>
              <a:rPr lang="en-GB" sz="12000" b="1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 </a:t>
            </a:r>
            <a:r>
              <a:rPr lang="en-GB" sz="12000" b="1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+ </a:t>
            </a:r>
            <a:r>
              <a:rPr lang="en-GB" sz="12000" b="1" dirty="0" err="1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Q</a:t>
            </a:r>
            <a:r>
              <a:rPr lang="en-GB" sz="12000" b="1" baseline="-25000" dirty="0" err="1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riv</a:t>
            </a:r>
            <a:r>
              <a:rPr lang="en-GB" sz="12000" b="1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 </a:t>
            </a:r>
            <a:r>
              <a:rPr lang="en-GB" sz="12000" b="1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 + </a:t>
            </a:r>
            <a:r>
              <a:rPr lang="en-GB" sz="12000" b="1" dirty="0" err="1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Q</a:t>
            </a:r>
            <a:r>
              <a:rPr lang="en-GB" sz="12000" b="1" baseline="-25000" dirty="0" err="1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p</a:t>
            </a:r>
            <a:r>
              <a:rPr lang="en-GB" sz="12000" b="1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  +   ∆PAW+ </a:t>
            </a:r>
            <a:r>
              <a:rPr lang="en-GB" sz="12000" b="1" dirty="0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∆</a:t>
            </a:r>
            <a:r>
              <a:rPr lang="en-GB" sz="12000" b="1" dirty="0" err="1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S</a:t>
            </a:r>
            <a:r>
              <a:rPr lang="en-GB" sz="12000" b="1" baseline="-25000" dirty="0" err="1" smtClean="0">
                <a:solidFill>
                  <a:srgbClr val="FF0000"/>
                </a:solidFill>
                <a:latin typeface="Engravers MT" pitchFamily="18" charset="0"/>
                <a:ea typeface="Batang" pitchFamily="18" charset="-127"/>
              </a:rPr>
              <a:t>aq</a:t>
            </a:r>
            <a:endParaRPr lang="en-GB" sz="12000" b="1" baseline="-25000" dirty="0" smtClean="0">
              <a:solidFill>
                <a:srgbClr val="FF0000"/>
              </a:solidFill>
              <a:latin typeface="Engravers MT" pitchFamily="18" charset="0"/>
              <a:ea typeface="Batang" pitchFamily="18" charset="-127"/>
            </a:endParaRPr>
          </a:p>
          <a:p>
            <a:endParaRPr lang="en-GB" sz="9600" b="1" baseline="-25000" dirty="0" smtClean="0">
              <a:latin typeface="Engravers MT" pitchFamily="18" charset="0"/>
            </a:endParaRPr>
          </a:p>
          <a:p>
            <a:r>
              <a:rPr lang="en-GB" sz="9600" dirty="0" smtClean="0">
                <a:latin typeface="Britannic Bold" pitchFamily="34" charset="0"/>
              </a:rPr>
              <a:t>  </a:t>
            </a:r>
          </a:p>
          <a:p>
            <a:r>
              <a:rPr lang="en-GB" sz="9000" dirty="0" smtClean="0">
                <a:latin typeface="Britannic Bold" pitchFamily="34" charset="0"/>
              </a:rPr>
              <a:t>W</a:t>
            </a:r>
            <a:r>
              <a:rPr lang="en-GB" sz="8600" dirty="0" smtClean="0">
                <a:latin typeface="Britannic Bold" pitchFamily="34" charset="0"/>
              </a:rPr>
              <a:t>here</a:t>
            </a:r>
            <a:endParaRPr lang="en-GB" sz="8600" dirty="0" smtClean="0">
              <a:latin typeface="Britannic Bold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8600" dirty="0" smtClean="0">
                <a:latin typeface="Britannic Bold" pitchFamily="34" charset="0"/>
              </a:rPr>
              <a:t> I = Infiltration</a:t>
            </a:r>
            <a:endParaRPr lang="en-GB" sz="8600" dirty="0" smtClean="0">
              <a:latin typeface="Britannic Bold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8600" dirty="0" smtClean="0">
                <a:latin typeface="Britannic Bold" pitchFamily="34" charset="0"/>
              </a:rPr>
              <a:t> </a:t>
            </a:r>
            <a:r>
              <a:rPr lang="en-GB" sz="8600" dirty="0" smtClean="0">
                <a:latin typeface="Britannic Bold" pitchFamily="34" charset="0"/>
              </a:rPr>
              <a:t>ET</a:t>
            </a:r>
            <a:r>
              <a:rPr lang="en-GB" sz="8600" baseline="-25000" dirty="0" smtClean="0">
                <a:latin typeface="Britannic Bold" pitchFamily="34" charset="0"/>
              </a:rPr>
              <a:t>O</a:t>
            </a:r>
            <a:r>
              <a:rPr lang="en-GB" sz="8600" dirty="0" smtClean="0">
                <a:latin typeface="Britannic Bold" pitchFamily="34" charset="0"/>
              </a:rPr>
              <a:t> = </a:t>
            </a:r>
            <a:r>
              <a:rPr lang="en-GB" sz="8600" dirty="0" err="1" smtClean="0">
                <a:latin typeface="Britannic Bold" pitchFamily="34" charset="0"/>
              </a:rPr>
              <a:t>Evapotranspiration</a:t>
            </a:r>
            <a:endParaRPr lang="en-GB" sz="8600" dirty="0" smtClean="0">
              <a:latin typeface="Britannic Bold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8600" dirty="0" smtClean="0">
                <a:latin typeface="Britannic Bold" pitchFamily="34" charset="0"/>
              </a:rPr>
              <a:t>P </a:t>
            </a:r>
            <a:r>
              <a:rPr lang="en-GB" sz="8600" dirty="0" smtClean="0">
                <a:latin typeface="Britannic Bold" pitchFamily="34" charset="0"/>
              </a:rPr>
              <a:t>= precipitations (inputs)</a:t>
            </a:r>
          </a:p>
          <a:p>
            <a:pPr lvl="1">
              <a:buFont typeface="Wingdings" pitchFamily="2" charset="2"/>
              <a:buChar char="Ø"/>
            </a:pPr>
            <a:r>
              <a:rPr lang="en-GB" sz="8600" dirty="0" smtClean="0">
                <a:latin typeface="Britannic Bold" pitchFamily="34" charset="0"/>
              </a:rPr>
              <a:t> </a:t>
            </a:r>
            <a:r>
              <a:rPr lang="en-GB" sz="8600" dirty="0" err="1" smtClean="0">
                <a:latin typeface="Britannic Bold" pitchFamily="34" charset="0"/>
              </a:rPr>
              <a:t>Qriv</a:t>
            </a:r>
            <a:r>
              <a:rPr lang="en-GB" sz="8600" dirty="0" smtClean="0">
                <a:latin typeface="Britannic Bold" pitchFamily="34" charset="0"/>
              </a:rPr>
              <a:t> = River discharge</a:t>
            </a:r>
          </a:p>
          <a:p>
            <a:pPr lvl="1">
              <a:buFont typeface="Wingdings" pitchFamily="2" charset="2"/>
              <a:buChar char="Ø"/>
            </a:pPr>
            <a:r>
              <a:rPr lang="en-GB" sz="8600" dirty="0" smtClean="0">
                <a:solidFill>
                  <a:srgbClr val="7030A0"/>
                </a:solidFill>
                <a:latin typeface="Britannic Bold" pitchFamily="34" charset="0"/>
              </a:rPr>
              <a:t> </a:t>
            </a:r>
            <a:r>
              <a:rPr lang="en-GB" sz="8600" dirty="0" err="1" smtClean="0">
                <a:latin typeface="Britannic Bold" pitchFamily="34" charset="0"/>
              </a:rPr>
              <a:t>Qp</a:t>
            </a:r>
            <a:r>
              <a:rPr lang="en-GB" sz="8600" dirty="0" smtClean="0">
                <a:latin typeface="Britannic Bold" pitchFamily="34" charset="0"/>
              </a:rPr>
              <a:t>: water abstracted from underground </a:t>
            </a:r>
            <a:r>
              <a:rPr lang="en-GB" sz="8600" dirty="0" smtClean="0">
                <a:latin typeface="Britannic Bold" pitchFamily="34" charset="0"/>
              </a:rPr>
              <a:t>aquifers</a:t>
            </a:r>
            <a:endParaRPr lang="en-GB" sz="8600" dirty="0" smtClean="0">
              <a:latin typeface="Britannic Bold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8600" dirty="0" smtClean="0">
                <a:latin typeface="Britannic Bold" pitchFamily="34" charset="0"/>
              </a:rPr>
              <a:t> </a:t>
            </a:r>
            <a:r>
              <a:rPr lang="en-GB" sz="8600" dirty="0" smtClean="0">
                <a:latin typeface="Britannic Bold" pitchFamily="34" charset="0"/>
                <a:cs typeface="Times New Roman"/>
              </a:rPr>
              <a:t>∆</a:t>
            </a:r>
            <a:r>
              <a:rPr lang="en-GB" sz="8600" dirty="0" smtClean="0">
                <a:latin typeface="Britannic Bold" pitchFamily="34" charset="0"/>
                <a:cs typeface="Times New Roman"/>
              </a:rPr>
              <a:t>PAW: plant available water</a:t>
            </a:r>
          </a:p>
          <a:p>
            <a:pPr lvl="1">
              <a:buFont typeface="Wingdings" pitchFamily="2" charset="2"/>
              <a:buChar char="Ø"/>
            </a:pPr>
            <a:r>
              <a:rPr lang="en-GB" sz="8600" dirty="0" smtClean="0">
                <a:latin typeface="Britannic Bold" pitchFamily="34" charset="0"/>
                <a:cs typeface="Times New Roman"/>
              </a:rPr>
              <a:t>∆</a:t>
            </a:r>
            <a:r>
              <a:rPr lang="en-GB" sz="8600" dirty="0" err="1" smtClean="0">
                <a:latin typeface="Britannic Bold" pitchFamily="34" charset="0"/>
                <a:cs typeface="Times New Roman"/>
              </a:rPr>
              <a:t>Saq</a:t>
            </a:r>
            <a:r>
              <a:rPr lang="en-GB" sz="8600" dirty="0" smtClean="0">
                <a:latin typeface="Britannic Bold" pitchFamily="34" charset="0"/>
                <a:cs typeface="Times New Roman"/>
              </a:rPr>
              <a:t>: variation of water storage in underground </a:t>
            </a:r>
            <a:r>
              <a:rPr lang="en-GB" sz="8600" dirty="0" smtClean="0">
                <a:latin typeface="Britannic Bold" pitchFamily="34" charset="0"/>
                <a:cs typeface="Times New Roman"/>
              </a:rPr>
              <a:t>aquifers</a:t>
            </a:r>
            <a:endParaRPr lang="fr-BE" sz="8600" dirty="0">
              <a:latin typeface="Britannic Bold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143000" y="11353800"/>
            <a:ext cx="1752600" cy="3048000"/>
          </a:xfrm>
          <a:prstGeom prst="ellipse">
            <a:avLst/>
          </a:prstGeom>
          <a:noFill/>
          <a:ln w="254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4876800" y="10820400"/>
            <a:ext cx="14554200" cy="4648200"/>
          </a:xfrm>
          <a:prstGeom prst="ellipse">
            <a:avLst/>
          </a:prstGeom>
          <a:noFill/>
          <a:ln w="254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21640800" y="10744200"/>
            <a:ext cx="12268200" cy="5410200"/>
          </a:xfrm>
          <a:prstGeom prst="ellipse">
            <a:avLst/>
          </a:prstGeom>
          <a:noFill/>
          <a:ln w="254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0" y="1676400"/>
            <a:ext cx="36576000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BE" sz="9000" dirty="0" smtClean="0">
                <a:latin typeface="Britannic Bold" pitchFamily="34" charset="0"/>
              </a:rPr>
              <a:t>Water balance </a:t>
            </a:r>
            <a:r>
              <a:rPr lang="fr-BE" sz="9000" dirty="0" err="1" smtClean="0">
                <a:latin typeface="Britannic Bold" pitchFamily="34" charset="0"/>
              </a:rPr>
              <a:t>equation</a:t>
            </a:r>
            <a:r>
              <a:rPr lang="fr-BE" sz="9000" dirty="0" smtClean="0">
                <a:latin typeface="Britannic Bold" pitchFamily="34" charset="0"/>
              </a:rPr>
              <a:t> </a:t>
            </a:r>
            <a:r>
              <a:rPr lang="fr-BE" sz="9000" dirty="0" err="1" smtClean="0">
                <a:latin typeface="Britannic Bold" pitchFamily="34" charset="0"/>
              </a:rPr>
              <a:t>helps</a:t>
            </a:r>
            <a:r>
              <a:rPr lang="fr-BE" sz="9000" dirty="0" smtClean="0">
                <a:latin typeface="Britannic Bold" pitchFamily="34" charset="0"/>
              </a:rPr>
              <a:t> to </a:t>
            </a:r>
            <a:r>
              <a:rPr lang="fr-BE" sz="9000" dirty="0" err="1" smtClean="0">
                <a:latin typeface="Britannic Bold" pitchFamily="34" charset="0"/>
              </a:rPr>
              <a:t>quantify</a:t>
            </a:r>
            <a:r>
              <a:rPr lang="fr-BE" sz="9000" dirty="0" smtClean="0">
                <a:latin typeface="Britannic Bold" pitchFamily="34" charset="0"/>
              </a:rPr>
              <a:t> the </a:t>
            </a:r>
            <a:r>
              <a:rPr lang="fr-BE" sz="9000" dirty="0" err="1" smtClean="0">
                <a:latin typeface="Britannic Bold" pitchFamily="34" charset="0"/>
              </a:rPr>
              <a:t>different</a:t>
            </a:r>
            <a:r>
              <a:rPr lang="fr-BE" sz="9000" dirty="0" smtClean="0">
                <a:latin typeface="Britannic Bold" pitchFamily="34" charset="0"/>
              </a:rPr>
              <a:t> fluxes of water </a:t>
            </a:r>
            <a:r>
              <a:rPr lang="fr-BE" sz="9000" dirty="0" err="1" smtClean="0">
                <a:latin typeface="Britannic Bold" pitchFamily="34" charset="0"/>
              </a:rPr>
              <a:t>circulating</a:t>
            </a:r>
            <a:r>
              <a:rPr lang="fr-BE" sz="9000" dirty="0" smtClean="0">
                <a:latin typeface="Britannic Bold" pitchFamily="34" charset="0"/>
              </a:rPr>
              <a:t> </a:t>
            </a:r>
            <a:r>
              <a:rPr lang="fr-BE" sz="9000" dirty="0" err="1" smtClean="0">
                <a:latin typeface="Britannic Bold" pitchFamily="34" charset="0"/>
              </a:rPr>
              <a:t>between</a:t>
            </a:r>
            <a:r>
              <a:rPr lang="fr-BE" sz="9000" dirty="0" smtClean="0">
                <a:latin typeface="Britannic Bold" pitchFamily="34" charset="0"/>
              </a:rPr>
              <a:t> the </a:t>
            </a:r>
            <a:r>
              <a:rPr lang="fr-BE" sz="9000" dirty="0" err="1" smtClean="0">
                <a:latin typeface="Britannic Bold" pitchFamily="34" charset="0"/>
              </a:rPr>
              <a:t>different</a:t>
            </a:r>
            <a:r>
              <a:rPr lang="fr-BE" sz="9000" dirty="0" smtClean="0">
                <a:latin typeface="Britannic Bold" pitchFamily="34" charset="0"/>
              </a:rPr>
              <a:t> </a:t>
            </a:r>
            <a:r>
              <a:rPr lang="fr-BE" sz="9000" dirty="0" err="1" smtClean="0">
                <a:latin typeface="Britannic Bold" pitchFamily="34" charset="0"/>
              </a:rPr>
              <a:t>reservoirs</a:t>
            </a:r>
            <a:r>
              <a:rPr lang="fr-BE" sz="9000" dirty="0" smtClean="0">
                <a:latin typeface="Britannic Bold" pitchFamily="34" charset="0"/>
              </a:rPr>
              <a:t> of the </a:t>
            </a:r>
            <a:r>
              <a:rPr lang="fr-BE" sz="9000" dirty="0" err="1" smtClean="0">
                <a:latin typeface="Britannic Bold" pitchFamily="34" charset="0"/>
              </a:rPr>
              <a:t>hydrologic</a:t>
            </a:r>
            <a:r>
              <a:rPr lang="fr-BE" sz="9000" dirty="0" smtClean="0">
                <a:latin typeface="Britannic Bold" pitchFamily="34" charset="0"/>
              </a:rPr>
              <a:t> </a:t>
            </a:r>
            <a:r>
              <a:rPr lang="fr-BE" sz="9000" dirty="0" smtClean="0">
                <a:latin typeface="Britannic Bold" pitchFamily="34" charset="0"/>
              </a:rPr>
              <a:t>cycle</a:t>
            </a:r>
            <a:endParaRPr lang="fr-BE" sz="900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25939750"/>
            <a:ext cx="36576000" cy="1492250"/>
          </a:xfrm>
          <a:solidFill>
            <a:srgbClr val="FFFF00"/>
          </a:solidFill>
        </p:spPr>
        <p:txBody>
          <a:bodyPr/>
          <a:lstStyle/>
          <a:p>
            <a:r>
              <a:rPr lang="en-US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6th East African Health and Scientific Conference &amp; International Exhibition and Trade Fair</a:t>
            </a:r>
            <a:endParaRPr lang="fr-BE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14782800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0" dirty="0" smtClean="0">
                <a:solidFill>
                  <a:srgbClr val="FF0000"/>
                </a:solidFill>
                <a:latin typeface="Britannic Bold" pitchFamily="34" charset="0"/>
              </a:rPr>
              <a:t>Input</a:t>
            </a:r>
            <a:endParaRPr lang="fr-BE" sz="100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05800" y="15468600"/>
            <a:ext cx="56388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0" dirty="0" smtClean="0">
                <a:solidFill>
                  <a:srgbClr val="FF0000"/>
                </a:solidFill>
                <a:latin typeface="Britannic Bold" pitchFamily="34" charset="0"/>
              </a:rPr>
              <a:t>Outputs</a:t>
            </a:r>
            <a:endParaRPr lang="fr-BE" sz="100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860000" y="16230600"/>
            <a:ext cx="1120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0" dirty="0" smtClean="0">
                <a:solidFill>
                  <a:srgbClr val="FF0000"/>
                </a:solidFill>
                <a:latin typeface="Britannic Bold" pitchFamily="34" charset="0"/>
              </a:rPr>
              <a:t>Change in </a:t>
            </a:r>
            <a:r>
              <a:rPr lang="fr-BE" sz="10000" dirty="0" err="1" smtClean="0">
                <a:solidFill>
                  <a:srgbClr val="FF0000"/>
                </a:solidFill>
                <a:latin typeface="Britannic Bold" pitchFamily="34" charset="0"/>
              </a:rPr>
              <a:t>storage</a:t>
            </a:r>
            <a:r>
              <a:rPr lang="fr-BE" sz="10000" dirty="0" smtClean="0">
                <a:solidFill>
                  <a:srgbClr val="FF0000"/>
                </a:solidFill>
                <a:latin typeface="Britannic Bold" pitchFamily="34" charset="0"/>
              </a:rPr>
              <a:t> over the time</a:t>
            </a:r>
            <a:endParaRPr lang="fr-BE" sz="10000" dirty="0">
              <a:solidFill>
                <a:srgbClr val="FF00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allAtOnce"/>
      <p:bldP spid="13" grpId="0" build="allAtOnce"/>
      <p:bldP spid="1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ersonnalisé 1">
      <a:majorFont>
        <a:latin typeface="Calibri"/>
        <a:ea typeface=""/>
        <a:cs typeface=""/>
      </a:majorFont>
      <a:minorFont>
        <a:latin typeface="Comic Sans MS"/>
        <a:ea typeface=""/>
        <a:cs typeface="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5144</TotalTime>
  <Words>2156</Words>
  <Application>Microsoft Office PowerPoint</Application>
  <PresentationFormat>Personnalisé</PresentationFormat>
  <Paragraphs>237</Paragraphs>
  <Slides>29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Débit</vt:lpstr>
      <vt:lpstr>            CLIMATE CHANGE,   WATER RESOURCES,  HYDROLOGIAL RISKS AND HEALTH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du phénomène El-Nino sur les ressources en eau</dc:title>
  <dc:creator>hp</dc:creator>
  <cp:lastModifiedBy>user</cp:lastModifiedBy>
  <cp:revision>182</cp:revision>
  <dcterms:created xsi:type="dcterms:W3CDTF">2016-06-13T12:59:22Z</dcterms:created>
  <dcterms:modified xsi:type="dcterms:W3CDTF">2017-03-31T05:27:24Z</dcterms:modified>
</cp:coreProperties>
</file>