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9" r:id="rId5"/>
    <p:sldId id="268" r:id="rId6"/>
    <p:sldId id="262" r:id="rId7"/>
    <p:sldId id="271" r:id="rId8"/>
    <p:sldId id="263" r:id="rId9"/>
    <p:sldId id="264" r:id="rId10"/>
    <p:sldId id="266" r:id="rId11"/>
    <p:sldId id="265"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Non case</c:v>
                </c:pt>
              </c:strCache>
            </c:strRef>
          </c:tx>
          <c:spPr>
            <a:solidFill>
              <a:schemeClr val="accent1"/>
            </a:solidFill>
            <a:ln>
              <a:noFill/>
            </a:ln>
            <a:effectLst/>
          </c:spPr>
          <c:invertIfNegative val="0"/>
          <c:cat>
            <c:strRef>
              <c:f>Sheet1!$A$2:$A$14</c:f>
              <c:strCache>
                <c:ptCount val="13"/>
                <c:pt idx="0">
                  <c:v>Male</c:v>
                </c:pt>
                <c:pt idx="1">
                  <c:v>Diabetes</c:v>
                </c:pt>
                <c:pt idx="2">
                  <c:v>Pre-Diabetes</c:v>
                </c:pt>
                <c:pt idx="3">
                  <c:v>Poverty</c:v>
                </c:pt>
                <c:pt idx="4">
                  <c:v>Smoking</c:v>
                </c:pt>
                <c:pt idx="5">
                  <c:v>Alcohol</c:v>
                </c:pt>
                <c:pt idx="6">
                  <c:v>Overcrowding</c:v>
                </c:pt>
                <c:pt idx="7">
                  <c:v>Family History</c:v>
                </c:pt>
                <c:pt idx="8">
                  <c:v>Previous TB tretament</c:v>
                </c:pt>
                <c:pt idx="9">
                  <c:v>Contact</c:v>
                </c:pt>
                <c:pt idx="10">
                  <c:v>HIV infection</c:v>
                </c:pt>
                <c:pt idx="11">
                  <c:v>Absent BCG scar</c:v>
                </c:pt>
                <c:pt idx="12">
                  <c:v>Exposure to biomass</c:v>
                </c:pt>
              </c:strCache>
            </c:strRef>
          </c:cat>
          <c:val>
            <c:numRef>
              <c:f>Sheet1!$B$2:$B$14</c:f>
              <c:numCache>
                <c:formatCode>General</c:formatCode>
                <c:ptCount val="13"/>
                <c:pt idx="0">
                  <c:v>55</c:v>
                </c:pt>
                <c:pt idx="1">
                  <c:v>1</c:v>
                </c:pt>
                <c:pt idx="2">
                  <c:v>6</c:v>
                </c:pt>
                <c:pt idx="3">
                  <c:v>54.7</c:v>
                </c:pt>
                <c:pt idx="4">
                  <c:v>11.5</c:v>
                </c:pt>
                <c:pt idx="5">
                  <c:v>19.100000000000001</c:v>
                </c:pt>
                <c:pt idx="6">
                  <c:v>36.299999999999997</c:v>
                </c:pt>
                <c:pt idx="7">
                  <c:v>13.3</c:v>
                </c:pt>
                <c:pt idx="8">
                  <c:v>11</c:v>
                </c:pt>
                <c:pt idx="9">
                  <c:v>4.8</c:v>
                </c:pt>
                <c:pt idx="10">
                  <c:v>24.9</c:v>
                </c:pt>
                <c:pt idx="11">
                  <c:v>49.9</c:v>
                </c:pt>
                <c:pt idx="12">
                  <c:v>71.3</c:v>
                </c:pt>
              </c:numCache>
            </c:numRef>
          </c:val>
        </c:ser>
        <c:ser>
          <c:idx val="1"/>
          <c:order val="1"/>
          <c:tx>
            <c:strRef>
              <c:f>Sheet1!$C$1</c:f>
              <c:strCache>
                <c:ptCount val="1"/>
                <c:pt idx="0">
                  <c:v>Case</c:v>
                </c:pt>
              </c:strCache>
            </c:strRef>
          </c:tx>
          <c:spPr>
            <a:solidFill>
              <a:srgbClr val="FF0000"/>
            </a:solidFill>
            <a:ln>
              <a:noFill/>
            </a:ln>
            <a:effectLst/>
          </c:spPr>
          <c:invertIfNegative val="0"/>
          <c:cat>
            <c:strRef>
              <c:f>Sheet1!$A$2:$A$14</c:f>
              <c:strCache>
                <c:ptCount val="13"/>
                <c:pt idx="0">
                  <c:v>Male</c:v>
                </c:pt>
                <c:pt idx="1">
                  <c:v>Diabetes</c:v>
                </c:pt>
                <c:pt idx="2">
                  <c:v>Pre-Diabetes</c:v>
                </c:pt>
                <c:pt idx="3">
                  <c:v>Poverty</c:v>
                </c:pt>
                <c:pt idx="4">
                  <c:v>Smoking</c:v>
                </c:pt>
                <c:pt idx="5">
                  <c:v>Alcohol</c:v>
                </c:pt>
                <c:pt idx="6">
                  <c:v>Overcrowding</c:v>
                </c:pt>
                <c:pt idx="7">
                  <c:v>Family History</c:v>
                </c:pt>
                <c:pt idx="8">
                  <c:v>Previous TB tretament</c:v>
                </c:pt>
                <c:pt idx="9">
                  <c:v>Contact</c:v>
                </c:pt>
                <c:pt idx="10">
                  <c:v>HIV infection</c:v>
                </c:pt>
                <c:pt idx="11">
                  <c:v>Absent BCG scar</c:v>
                </c:pt>
                <c:pt idx="12">
                  <c:v>Exposure to biomass</c:v>
                </c:pt>
              </c:strCache>
            </c:strRef>
          </c:cat>
          <c:val>
            <c:numRef>
              <c:f>Sheet1!$C$2:$C$14</c:f>
              <c:numCache>
                <c:formatCode>General</c:formatCode>
                <c:ptCount val="13"/>
                <c:pt idx="0">
                  <c:v>72</c:v>
                </c:pt>
                <c:pt idx="1">
                  <c:v>0.5</c:v>
                </c:pt>
                <c:pt idx="2">
                  <c:v>9</c:v>
                </c:pt>
                <c:pt idx="3">
                  <c:v>53.5</c:v>
                </c:pt>
                <c:pt idx="4">
                  <c:v>18.7</c:v>
                </c:pt>
                <c:pt idx="5">
                  <c:v>23.6</c:v>
                </c:pt>
                <c:pt idx="6">
                  <c:v>32.700000000000003</c:v>
                </c:pt>
                <c:pt idx="7">
                  <c:v>14.3</c:v>
                </c:pt>
                <c:pt idx="8">
                  <c:v>6.6</c:v>
                </c:pt>
                <c:pt idx="9">
                  <c:v>7.4</c:v>
                </c:pt>
                <c:pt idx="10">
                  <c:v>25.7</c:v>
                </c:pt>
                <c:pt idx="11">
                  <c:v>51.1</c:v>
                </c:pt>
                <c:pt idx="12">
                  <c:v>56.5</c:v>
                </c:pt>
              </c:numCache>
            </c:numRef>
          </c:val>
        </c:ser>
        <c:dLbls>
          <c:showLegendKey val="0"/>
          <c:showVal val="0"/>
          <c:showCatName val="0"/>
          <c:showSerName val="0"/>
          <c:showPercent val="0"/>
          <c:showBubbleSize val="0"/>
        </c:dLbls>
        <c:gapWidth val="219"/>
        <c:overlap val="-27"/>
        <c:axId val="225330096"/>
        <c:axId val="225330480"/>
      </c:barChart>
      <c:catAx>
        <c:axId val="225330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330480"/>
        <c:crosses val="autoZero"/>
        <c:auto val="1"/>
        <c:lblAlgn val="ctr"/>
        <c:lblOffset val="100"/>
        <c:noMultiLvlLbl val="0"/>
      </c:catAx>
      <c:valAx>
        <c:axId val="225330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53300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1800" b="1" dirty="0" smtClean="0">
                <a:solidFill>
                  <a:schemeClr val="tx1"/>
                </a:solidFill>
              </a:rPr>
              <a:t>6</a:t>
            </a:r>
            <a:r>
              <a:rPr lang="en-US" sz="1800" b="1" baseline="30000" dirty="0" smtClean="0">
                <a:solidFill>
                  <a:schemeClr val="tx1"/>
                </a:solidFill>
              </a:rPr>
              <a:t>th</a:t>
            </a:r>
            <a:r>
              <a:rPr lang="en-US" sz="1800" b="1" dirty="0" smtClean="0">
                <a:solidFill>
                  <a:schemeClr val="tx1"/>
                </a:solidFill>
              </a:rPr>
              <a:t> </a:t>
            </a:r>
            <a:r>
              <a:rPr lang="en-US" sz="1800" b="1" dirty="0" smtClean="0">
                <a:solidFill>
                  <a:schemeClr val="tx1"/>
                </a:solidFill>
              </a:rPr>
              <a:t>EAST </a:t>
            </a:r>
            <a:r>
              <a:rPr lang="en-US" sz="1800" b="1" dirty="0" smtClean="0">
                <a:solidFill>
                  <a:schemeClr val="tx1"/>
                </a:solidFill>
              </a:rPr>
              <a:t>AFRICAN HEALTH AND SCIENTIFIC CONFERENCE</a:t>
            </a:r>
            <a:r>
              <a:rPr lang="en-US" sz="2800" b="1" dirty="0" smtClean="0">
                <a:solidFill>
                  <a:schemeClr val="tx1"/>
                </a:solidFill>
              </a:rPr>
              <a:t/>
            </a:r>
            <a:br>
              <a:rPr lang="en-US" sz="2800" b="1" dirty="0" smtClean="0">
                <a:solidFill>
                  <a:schemeClr val="tx1"/>
                </a:solidFill>
              </a:rPr>
            </a:br>
            <a:r>
              <a:rPr lang="en-US" sz="2800" b="1" dirty="0"/>
              <a:t/>
            </a:r>
            <a:br>
              <a:rPr lang="en-US" sz="2800" b="1" dirty="0"/>
            </a:br>
            <a:r>
              <a:rPr lang="en-US" sz="2800" b="1" dirty="0" smtClean="0"/>
              <a:t>Comparative </a:t>
            </a:r>
            <a:r>
              <a:rPr lang="en-US" sz="2800" b="1" dirty="0"/>
              <a:t>assessment of the prevalence of tuberculosis risk factors among presumptive tuberculosis and bacteriologically confirmed TB patients in Uganda: a national cross sectional health facility based survey</a:t>
            </a:r>
            <a:r>
              <a:rPr lang="en-US" dirty="0"/>
              <a:t/>
            </a:r>
            <a:br>
              <a:rPr lang="en-US" dirty="0"/>
            </a:br>
            <a:endParaRPr lang="en-US" dirty="0"/>
          </a:p>
        </p:txBody>
      </p:sp>
      <p:sp>
        <p:nvSpPr>
          <p:cNvPr id="3" name="Subtitle 2"/>
          <p:cNvSpPr>
            <a:spLocks noGrp="1"/>
          </p:cNvSpPr>
          <p:nvPr>
            <p:ph type="subTitle" idx="1"/>
          </p:nvPr>
        </p:nvSpPr>
        <p:spPr/>
        <p:txBody>
          <a:bodyPr/>
          <a:lstStyle/>
          <a:p>
            <a:pPr algn="l"/>
            <a:r>
              <a:rPr lang="en-US" b="1" u="sng" dirty="0" smtClean="0"/>
              <a:t>Winters Muttamba</a:t>
            </a:r>
            <a:r>
              <a:rPr lang="en-US" u="sng" baseline="30000" dirty="0"/>
              <a:t>1</a:t>
            </a:r>
            <a:r>
              <a:rPr lang="en-US" u="sng" dirty="0" smtClean="0"/>
              <a:t> </a:t>
            </a:r>
            <a:r>
              <a:rPr lang="en-US" dirty="0"/>
              <a:t>Willy </a:t>
            </a:r>
            <a:r>
              <a:rPr lang="en-US" dirty="0" smtClean="0"/>
              <a:t>Ssengoba</a:t>
            </a:r>
            <a:r>
              <a:rPr lang="en-US" baseline="30000" dirty="0" smtClean="0"/>
              <a:t>1</a:t>
            </a:r>
            <a:r>
              <a:rPr lang="en-US" dirty="0" smtClean="0"/>
              <a:t> </a:t>
            </a:r>
            <a:r>
              <a:rPr lang="en-US" dirty="0"/>
              <a:t>Rogers Sekibira</a:t>
            </a:r>
            <a:r>
              <a:rPr lang="en-US" baseline="30000" dirty="0"/>
              <a:t>1</a:t>
            </a:r>
            <a:r>
              <a:rPr lang="en-US" dirty="0"/>
              <a:t> </a:t>
            </a:r>
            <a:r>
              <a:rPr lang="en-US" dirty="0" smtClean="0"/>
              <a:t>Achilles Katamba</a:t>
            </a:r>
            <a:r>
              <a:rPr lang="en-US" baseline="30000" dirty="0" smtClean="0"/>
              <a:t>1</a:t>
            </a:r>
            <a:r>
              <a:rPr lang="en-US" dirty="0" smtClean="0"/>
              <a:t> </a:t>
            </a:r>
            <a:r>
              <a:rPr lang="en-US" dirty="0"/>
              <a:t>Bruce Kirenga</a:t>
            </a:r>
            <a:r>
              <a:rPr lang="en-US" baseline="30000" dirty="0"/>
              <a:t>1</a:t>
            </a:r>
            <a:r>
              <a:rPr lang="en-US" dirty="0"/>
              <a:t> </a:t>
            </a:r>
            <a:r>
              <a:rPr lang="en-US" dirty="0" smtClean="0"/>
              <a:t>Moses </a:t>
            </a:r>
            <a:r>
              <a:rPr lang="en-US" dirty="0"/>
              <a:t>L </a:t>
            </a:r>
            <a:r>
              <a:rPr lang="en-US" dirty="0" smtClean="0"/>
              <a:t>Joloba</a:t>
            </a:r>
            <a:r>
              <a:rPr lang="en-US" baseline="30000" dirty="0" smtClean="0"/>
              <a:t>1</a:t>
            </a:r>
            <a:r>
              <a:rPr lang="en-US" dirty="0" smtClean="0"/>
              <a:t> </a:t>
            </a:r>
          </a:p>
          <a:p>
            <a:pPr algn="l"/>
            <a:r>
              <a:rPr lang="en-US" baseline="30000" dirty="0"/>
              <a:t>1</a:t>
            </a:r>
            <a:r>
              <a:rPr lang="en-US" dirty="0" smtClean="0"/>
              <a:t>Makerere University College of Health Sciences</a:t>
            </a:r>
            <a:endParaRPr lang="en-US" dirty="0"/>
          </a:p>
          <a:p>
            <a:endParaRPr lang="en-US" dirty="0" smtClean="0"/>
          </a:p>
        </p:txBody>
      </p:sp>
      <p:pic>
        <p:nvPicPr>
          <p:cNvPr id="10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00" y="4763"/>
            <a:ext cx="12477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 descr="Image result for ministry of health uganda logo"/>
          <p:cNvPicPr>
            <a:picLocks noChangeAspect="1" noChangeArrowheads="1"/>
          </p:cNvPicPr>
          <p:nvPr/>
        </p:nvPicPr>
        <p:blipFill>
          <a:blip r:embed="rId3">
            <a:extLst>
              <a:ext uri="{28A0092B-C50C-407E-A947-70E740481C1C}">
                <a14:useLocalDpi xmlns:a14="http://schemas.microsoft.com/office/drawing/2010/main" val="0"/>
              </a:ext>
            </a:extLst>
          </a:blip>
          <a:srcRect l="31438" t="21327" r="33997" b="17061"/>
          <a:stretch>
            <a:fillRect/>
          </a:stretch>
        </p:blipFill>
        <p:spPr bwMode="auto">
          <a:xfrm>
            <a:off x="9509377" y="13673"/>
            <a:ext cx="1102820" cy="1179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1847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Poverty </a:t>
            </a:r>
            <a:r>
              <a:rPr lang="en-US" dirty="0" smtClean="0"/>
              <a:t>prevalent </a:t>
            </a:r>
            <a:r>
              <a:rPr lang="en-US" dirty="0"/>
              <a:t>at 54.7% among the presumptive TB cases and 53.5% among the TB </a:t>
            </a:r>
            <a:r>
              <a:rPr lang="en-US" dirty="0" smtClean="0"/>
              <a:t>cases </a:t>
            </a:r>
            <a:r>
              <a:rPr lang="en-US" dirty="0" err="1"/>
              <a:t>Kirenga</a:t>
            </a:r>
            <a:r>
              <a:rPr lang="en-US" dirty="0" smtClean="0"/>
              <a:t>, higher than </a:t>
            </a:r>
            <a:r>
              <a:rPr lang="en-US" sz="1200" dirty="0">
                <a:solidFill>
                  <a:srgbClr val="FF0000"/>
                </a:solidFill>
              </a:rPr>
              <a:t>B.J., et al</a:t>
            </a:r>
            <a:r>
              <a:rPr lang="en-US" sz="1200" dirty="0" smtClean="0">
                <a:solidFill>
                  <a:srgbClr val="FF0000"/>
                </a:solidFill>
              </a:rPr>
              <a:t>.,2015</a:t>
            </a:r>
            <a:r>
              <a:rPr lang="en-US" dirty="0"/>
              <a:t>.</a:t>
            </a:r>
            <a:endParaRPr lang="en-US" dirty="0" smtClean="0"/>
          </a:p>
          <a:p>
            <a:r>
              <a:rPr lang="en-US" dirty="0" smtClean="0"/>
              <a:t>Contact </a:t>
            </a:r>
            <a:r>
              <a:rPr lang="en-US" dirty="0"/>
              <a:t>was 4.8% and 7.4% among the presumptive TB cases and TB cases respectively</a:t>
            </a:r>
            <a:r>
              <a:rPr lang="en-US" dirty="0" smtClean="0"/>
              <a:t>… calls for rigorous contact tracing</a:t>
            </a:r>
          </a:p>
          <a:p>
            <a:r>
              <a:rPr lang="en-US" dirty="0" smtClean="0"/>
              <a:t>Diabetes was </a:t>
            </a:r>
            <a:r>
              <a:rPr lang="en-US" dirty="0"/>
              <a:t>found </a:t>
            </a:r>
            <a:r>
              <a:rPr lang="en-US" dirty="0" smtClean="0"/>
              <a:t>in1</a:t>
            </a:r>
            <a:r>
              <a:rPr lang="en-US" dirty="0"/>
              <a:t>% </a:t>
            </a:r>
            <a:r>
              <a:rPr lang="en-US" dirty="0" smtClean="0"/>
              <a:t>presumptive </a:t>
            </a:r>
            <a:r>
              <a:rPr lang="en-US" dirty="0"/>
              <a:t>TB cases </a:t>
            </a:r>
            <a:r>
              <a:rPr lang="en-US" dirty="0" smtClean="0"/>
              <a:t>&amp; </a:t>
            </a:r>
            <a:r>
              <a:rPr lang="en-US" dirty="0"/>
              <a:t>0.5% among </a:t>
            </a:r>
            <a:r>
              <a:rPr lang="en-US" dirty="0" smtClean="0"/>
              <a:t>TB cases….active case finding strategies in NCD clinics</a:t>
            </a:r>
          </a:p>
          <a:p>
            <a:r>
              <a:rPr lang="en-US" dirty="0"/>
              <a:t>Family history </a:t>
            </a:r>
            <a:r>
              <a:rPr lang="en-US" dirty="0" smtClean="0"/>
              <a:t>seen </a:t>
            </a:r>
            <a:r>
              <a:rPr lang="en-US" dirty="0"/>
              <a:t>in 13.3% </a:t>
            </a:r>
            <a:r>
              <a:rPr lang="en-US" dirty="0" smtClean="0"/>
              <a:t>presumptive </a:t>
            </a:r>
            <a:r>
              <a:rPr lang="en-US" dirty="0"/>
              <a:t>TB cases </a:t>
            </a:r>
            <a:r>
              <a:rPr lang="en-US" dirty="0" smtClean="0"/>
              <a:t>&amp; </a:t>
            </a:r>
            <a:r>
              <a:rPr lang="en-US" dirty="0"/>
              <a:t>14.3% of the TB </a:t>
            </a:r>
            <a:r>
              <a:rPr lang="en-US" dirty="0" smtClean="0"/>
              <a:t>cases….molecular evidence that PTB has a strong genetic basis</a:t>
            </a:r>
          </a:p>
          <a:p>
            <a:endParaRPr lang="en-US" dirty="0" smtClean="0"/>
          </a:p>
          <a:p>
            <a:endParaRPr lang="en-US" dirty="0"/>
          </a:p>
        </p:txBody>
      </p:sp>
    </p:spTree>
    <p:extLst>
      <p:ext uri="{BB962C8B-B14F-4D97-AF65-F5344CB8AC3E}">
        <p14:creationId xmlns:p14="http://schemas.microsoft.com/office/powerpoint/2010/main" val="661037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Conclusion/Recommendations </a:t>
            </a:r>
            <a:endParaRPr lang="en-US" dirty="0"/>
          </a:p>
        </p:txBody>
      </p:sp>
      <p:sp>
        <p:nvSpPr>
          <p:cNvPr id="3" name="Content Placeholder 2"/>
          <p:cNvSpPr>
            <a:spLocks noGrp="1"/>
          </p:cNvSpPr>
          <p:nvPr>
            <p:ph idx="1"/>
          </p:nvPr>
        </p:nvSpPr>
        <p:spPr/>
        <p:txBody>
          <a:bodyPr/>
          <a:lstStyle/>
          <a:p>
            <a:r>
              <a:rPr lang="en-US" dirty="0" smtClean="0"/>
              <a:t>For most of the risk factors we can do something about……</a:t>
            </a:r>
          </a:p>
          <a:p>
            <a:r>
              <a:rPr lang="en-US" dirty="0" smtClean="0"/>
              <a:t>Advances in TB diagnosis &amp; treatment shd be complemented by interventions that limit the impact of TB risk factors</a:t>
            </a:r>
          </a:p>
          <a:p>
            <a:r>
              <a:rPr lang="en-US" dirty="0"/>
              <a:t>Interventions tailored to TB control in people with these risk factors would lead to a tremendous contribution to TB control efforts</a:t>
            </a:r>
            <a:endParaRPr lang="en-US" dirty="0" smtClean="0"/>
          </a:p>
          <a:p>
            <a:r>
              <a:rPr lang="en-US" dirty="0" smtClean="0"/>
              <a:t>Concerted efforts from not only the researchers but policy makers as well (legislation &amp; funding)</a:t>
            </a:r>
          </a:p>
          <a:p>
            <a:r>
              <a:rPr lang="en-US" dirty="0" smtClean="0"/>
              <a:t>?Time to borrow lessons from HIV TB collaboration</a:t>
            </a:r>
          </a:p>
          <a:p>
            <a:endParaRPr lang="en-US" dirty="0"/>
          </a:p>
        </p:txBody>
      </p:sp>
    </p:spTree>
    <p:extLst>
      <p:ext uri="{BB962C8B-B14F-4D97-AF65-F5344CB8AC3E}">
        <p14:creationId xmlns:p14="http://schemas.microsoft.com/office/powerpoint/2010/main" val="3825719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Acknowledgements</a:t>
            </a:r>
            <a:r>
              <a:rPr lang="en-US" dirty="0"/>
              <a:t/>
            </a:r>
            <a:br>
              <a:rPr lang="en-US" dirty="0"/>
            </a:br>
            <a:endParaRPr lang="en-US" dirty="0"/>
          </a:p>
        </p:txBody>
      </p:sp>
      <p:pic>
        <p:nvPicPr>
          <p:cNvPr id="2050" name="Picture 2" descr="http://www.eaphln-ecsahc.org/newwebportal/images/Partners3.pn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50563" t="1074" r="92" b="52141"/>
          <a:stretch/>
        </p:blipFill>
        <p:spPr bwMode="auto">
          <a:xfrm>
            <a:off x="3531416" y="1334450"/>
            <a:ext cx="2682641" cy="264512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www.eaphln-ecsahc.org/newwebportal/images/Partners3.png"/>
          <p:cNvPicPr>
            <a:picLocks noChangeAspect="1" noChangeArrowheads="1"/>
          </p:cNvPicPr>
          <p:nvPr/>
        </p:nvPicPr>
        <p:blipFill rotWithShape="1">
          <a:blip r:embed="rId2">
            <a:extLst>
              <a:ext uri="{28A0092B-C50C-407E-A947-70E740481C1C}">
                <a14:useLocalDpi xmlns:a14="http://schemas.microsoft.com/office/drawing/2010/main" val="0"/>
              </a:ext>
            </a:extLst>
          </a:blip>
          <a:srcRect l="50907" t="52836" r="1127" b="1375"/>
          <a:stretch/>
        </p:blipFill>
        <p:spPr bwMode="auto">
          <a:xfrm>
            <a:off x="1160030" y="3412902"/>
            <a:ext cx="2033931" cy="201929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161" y="1659362"/>
            <a:ext cx="1896636" cy="1650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 descr="Image result for ministry of health uganda logo"/>
          <p:cNvPicPr>
            <a:picLocks noChangeAspect="1" noChangeArrowheads="1"/>
          </p:cNvPicPr>
          <p:nvPr/>
        </p:nvPicPr>
        <p:blipFill>
          <a:blip r:embed="rId4">
            <a:extLst>
              <a:ext uri="{28A0092B-C50C-407E-A947-70E740481C1C}">
                <a14:useLocalDpi xmlns:a14="http://schemas.microsoft.com/office/drawing/2010/main" val="0"/>
              </a:ext>
            </a:extLst>
          </a:blip>
          <a:srcRect l="31438" t="21327" r="33997" b="17061"/>
          <a:stretch>
            <a:fillRect/>
          </a:stretch>
        </p:blipFill>
        <p:spPr bwMode="auto">
          <a:xfrm>
            <a:off x="7551788" y="886371"/>
            <a:ext cx="1940047" cy="2075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p:nvPr/>
        </p:nvPicPr>
        <p:blipFill>
          <a:blip r:embed="rId5"/>
          <a:stretch>
            <a:fillRect/>
          </a:stretch>
        </p:blipFill>
        <p:spPr>
          <a:xfrm>
            <a:off x="5972959" y="3709116"/>
            <a:ext cx="2024821" cy="1723083"/>
          </a:xfrm>
          <a:prstGeom prst="rect">
            <a:avLst/>
          </a:prstGeom>
        </p:spPr>
      </p:pic>
    </p:spTree>
    <p:extLst>
      <p:ext uri="{BB962C8B-B14F-4D97-AF65-F5344CB8AC3E}">
        <p14:creationId xmlns:p14="http://schemas.microsoft.com/office/powerpoint/2010/main" val="338043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Tuberculosis remains a global disease burden ranking alongside HIV as the leading cause of death worldwide</a:t>
            </a:r>
            <a:endParaRPr lang="en-US" dirty="0" smtClean="0"/>
          </a:p>
          <a:p>
            <a:r>
              <a:rPr lang="en-US" dirty="0" smtClean="0"/>
              <a:t>In 2015 alone, 6m </a:t>
            </a:r>
            <a:r>
              <a:rPr lang="en-US" dirty="0"/>
              <a:t>new cases of </a:t>
            </a:r>
            <a:r>
              <a:rPr lang="en-US" dirty="0" smtClean="0"/>
              <a:t>TB </a:t>
            </a:r>
            <a:r>
              <a:rPr lang="en-US" dirty="0"/>
              <a:t>were reported to </a:t>
            </a:r>
            <a:r>
              <a:rPr lang="en-US" dirty="0" smtClean="0"/>
              <a:t>WHO</a:t>
            </a:r>
            <a:endParaRPr lang="en-US" dirty="0"/>
          </a:p>
          <a:p>
            <a:r>
              <a:rPr lang="en-US" dirty="0"/>
              <a:t>Studies done </a:t>
            </a:r>
            <a:r>
              <a:rPr lang="en-US" dirty="0" smtClean="0"/>
              <a:t>have  </a:t>
            </a:r>
            <a:r>
              <a:rPr lang="en-US" dirty="0"/>
              <a:t>identified </a:t>
            </a:r>
            <a:r>
              <a:rPr lang="en-US" dirty="0" smtClean="0"/>
              <a:t>risk factors for TB </a:t>
            </a:r>
            <a:r>
              <a:rPr lang="en-US" dirty="0"/>
              <a:t>as age, male gender, kitchen type, </a:t>
            </a:r>
            <a:r>
              <a:rPr lang="en-US" dirty="0" smtClean="0"/>
              <a:t>diabetes, </a:t>
            </a:r>
            <a:r>
              <a:rPr lang="en-US" dirty="0"/>
              <a:t>low education </a:t>
            </a:r>
            <a:r>
              <a:rPr lang="en-US" dirty="0" smtClean="0"/>
              <a:t>level, former </a:t>
            </a:r>
            <a:r>
              <a:rPr lang="en-US" dirty="0"/>
              <a:t>episode of </a:t>
            </a:r>
            <a:r>
              <a:rPr lang="en-US" dirty="0" smtClean="0"/>
              <a:t>TB, family history of TB, </a:t>
            </a:r>
            <a:r>
              <a:rPr lang="en-US" dirty="0"/>
              <a:t>smoking, alcohol and drug </a:t>
            </a:r>
            <a:r>
              <a:rPr lang="en-US" dirty="0" smtClean="0"/>
              <a:t>use.</a:t>
            </a:r>
          </a:p>
          <a:p>
            <a:r>
              <a:rPr lang="en-US" dirty="0" smtClean="0"/>
              <a:t>Poverty also has been documented as a risk factor</a:t>
            </a:r>
          </a:p>
          <a:p>
            <a:r>
              <a:rPr lang="en-US" dirty="0" smtClean="0"/>
              <a:t>Others include: overcrowding, </a:t>
            </a:r>
            <a:r>
              <a:rPr lang="en-US" dirty="0"/>
              <a:t>HIV </a:t>
            </a:r>
            <a:r>
              <a:rPr lang="en-US" dirty="0" smtClean="0"/>
              <a:t>infection </a:t>
            </a:r>
            <a:r>
              <a:rPr lang="en-US" dirty="0"/>
              <a:t>and close </a:t>
            </a:r>
            <a:r>
              <a:rPr lang="en-US" dirty="0" smtClean="0"/>
              <a:t>contact</a:t>
            </a:r>
          </a:p>
          <a:p>
            <a:r>
              <a:rPr lang="en-US" dirty="0"/>
              <a:t>There’s need to find out the magnitude of host specific &amp; environmental factors that increase the risk of </a:t>
            </a:r>
            <a:r>
              <a:rPr lang="en-US" dirty="0" smtClean="0"/>
              <a:t>TB </a:t>
            </a:r>
            <a:r>
              <a:rPr lang="en-US" dirty="0"/>
              <a:t>at a national level</a:t>
            </a:r>
          </a:p>
          <a:p>
            <a:endParaRPr lang="en-US" dirty="0"/>
          </a:p>
        </p:txBody>
      </p:sp>
    </p:spTree>
    <p:extLst>
      <p:ext uri="{BB962C8B-B14F-4D97-AF65-F5344CB8AC3E}">
        <p14:creationId xmlns:p14="http://schemas.microsoft.com/office/powerpoint/2010/main" val="2020229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126" y="609600"/>
            <a:ext cx="8436875" cy="330558"/>
          </a:xfrm>
        </p:spPr>
        <p:txBody>
          <a:bodyPr>
            <a:normAutofit fontScale="90000"/>
          </a:bodyPr>
          <a:lstStyle/>
          <a:p>
            <a:endParaRPr lang="en-US" dirty="0"/>
          </a:p>
        </p:txBody>
      </p:sp>
      <p:sp>
        <p:nvSpPr>
          <p:cNvPr id="3" name="Content Placeholder 2"/>
          <p:cNvSpPr>
            <a:spLocks noGrp="1"/>
          </p:cNvSpPr>
          <p:nvPr>
            <p:ph idx="1"/>
          </p:nvPr>
        </p:nvSpPr>
        <p:spPr>
          <a:xfrm>
            <a:off x="677334" y="1429555"/>
            <a:ext cx="8596668" cy="4611807"/>
          </a:xfrm>
        </p:spPr>
        <p:txBody>
          <a:bodyPr>
            <a:normAutofit/>
          </a:bodyPr>
          <a:lstStyle/>
          <a:p>
            <a:r>
              <a:rPr lang="en-US" dirty="0" smtClean="0"/>
              <a:t>Studies </a:t>
            </a:r>
            <a:r>
              <a:rPr lang="en-US" dirty="0"/>
              <a:t>done </a:t>
            </a:r>
            <a:r>
              <a:rPr lang="en-US" dirty="0" smtClean="0"/>
              <a:t>on </a:t>
            </a:r>
            <a:r>
              <a:rPr lang="en-US" dirty="0"/>
              <a:t>this </a:t>
            </a:r>
            <a:r>
              <a:rPr lang="en-US" dirty="0" smtClean="0"/>
              <a:t>topic have ascertained </a:t>
            </a:r>
            <a:r>
              <a:rPr lang="en-US" dirty="0"/>
              <a:t>prevalence of </a:t>
            </a:r>
            <a:r>
              <a:rPr lang="en-US" dirty="0" smtClean="0"/>
              <a:t>risk </a:t>
            </a:r>
            <a:r>
              <a:rPr lang="en-US" dirty="0"/>
              <a:t>factors only in the TB cases &amp;</a:t>
            </a:r>
            <a:r>
              <a:rPr lang="en-US" dirty="0" smtClean="0"/>
              <a:t> </a:t>
            </a:r>
            <a:r>
              <a:rPr lang="en-US" dirty="0"/>
              <a:t>not </a:t>
            </a:r>
            <a:r>
              <a:rPr lang="en-US" dirty="0" smtClean="0"/>
              <a:t>presumptive </a:t>
            </a:r>
            <a:r>
              <a:rPr lang="en-US" dirty="0"/>
              <a:t>TB cases</a:t>
            </a:r>
            <a:r>
              <a:rPr lang="en-US" dirty="0" smtClean="0"/>
              <a:t>.</a:t>
            </a:r>
          </a:p>
          <a:p>
            <a:r>
              <a:rPr lang="en-US" dirty="0" smtClean="0"/>
              <a:t>In Uganda this was only in a small geographical area</a:t>
            </a:r>
            <a:r>
              <a:rPr lang="en-US" dirty="0"/>
              <a:t> </a:t>
            </a:r>
            <a:r>
              <a:rPr lang="en-US" dirty="0" smtClean="0"/>
              <a:t>&amp; on a small sample size</a:t>
            </a:r>
          </a:p>
          <a:p>
            <a:r>
              <a:rPr lang="en-US" dirty="0" smtClean="0"/>
              <a:t>This study did a comparative </a:t>
            </a:r>
            <a:r>
              <a:rPr lang="en-US" dirty="0"/>
              <a:t>assessment of the prevalence of </a:t>
            </a:r>
            <a:r>
              <a:rPr lang="en-US" dirty="0" smtClean="0"/>
              <a:t>TB </a:t>
            </a:r>
            <a:r>
              <a:rPr lang="en-US" dirty="0"/>
              <a:t>risk factors among presumptive </a:t>
            </a:r>
            <a:r>
              <a:rPr lang="en-US" dirty="0" smtClean="0"/>
              <a:t>TB </a:t>
            </a:r>
            <a:r>
              <a:rPr lang="en-US" dirty="0"/>
              <a:t>and bacteriologically confirmed TB patients in Uganda </a:t>
            </a:r>
            <a:endParaRPr lang="en-US" dirty="0" smtClean="0"/>
          </a:p>
          <a:p>
            <a:r>
              <a:rPr lang="en-US" dirty="0" smtClean="0"/>
              <a:t>A critical focus on drivers of TB infections, their relative contribution and development of interventions to reduce infection rates in these groups of people as well as improving the prognosis of patients with these risk factors goes a long way in contributing to efforts to curtail TB infection rates.</a:t>
            </a:r>
            <a:endParaRPr lang="en-US" dirty="0"/>
          </a:p>
          <a:p>
            <a:endParaRPr lang="en-US" dirty="0"/>
          </a:p>
        </p:txBody>
      </p:sp>
    </p:spTree>
    <p:extLst>
      <p:ext uri="{BB962C8B-B14F-4D97-AF65-F5344CB8AC3E}">
        <p14:creationId xmlns:p14="http://schemas.microsoft.com/office/powerpoint/2010/main" val="3335820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Methods</a:t>
            </a:r>
            <a:endParaRPr lang="en-US" dirty="0"/>
          </a:p>
        </p:txBody>
      </p:sp>
      <p:sp>
        <p:nvSpPr>
          <p:cNvPr id="5" name="Content Placeholder 4"/>
          <p:cNvSpPr>
            <a:spLocks noGrp="1"/>
          </p:cNvSpPr>
          <p:nvPr>
            <p:ph sz="half" idx="1"/>
          </p:nvPr>
        </p:nvSpPr>
        <p:spPr/>
        <p:txBody>
          <a:bodyPr/>
          <a:lstStyle/>
          <a:p>
            <a:r>
              <a:rPr lang="en-US" dirty="0"/>
              <a:t>This was a cross-sectional study across 5 Ugandan referral hospitals</a:t>
            </a:r>
          </a:p>
          <a:p>
            <a:r>
              <a:rPr lang="en-US" dirty="0"/>
              <a:t>Covered the period October 2015 to August 2016</a:t>
            </a:r>
          </a:p>
          <a:p>
            <a:r>
              <a:rPr lang="en-US" dirty="0"/>
              <a:t>Recruited 1859 adult TB presumptive cases presenting to health facilities with cardinal symptoms suggestive of TB disease</a:t>
            </a:r>
          </a:p>
          <a:p>
            <a:r>
              <a:rPr lang="en-US" dirty="0"/>
              <a:t>We collected sputum samples and tested them with FM, </a:t>
            </a:r>
            <a:r>
              <a:rPr lang="en-US" dirty="0" err="1"/>
              <a:t>Xpert</a:t>
            </a:r>
            <a:r>
              <a:rPr lang="en-US" dirty="0"/>
              <a:t> MTB/RIF &amp; solid culture</a:t>
            </a:r>
          </a:p>
          <a:p>
            <a:endParaRPr lang="en-US" dirty="0"/>
          </a:p>
        </p:txBody>
      </p:sp>
      <p:pic>
        <p:nvPicPr>
          <p:cNvPr id="7"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74401" y="2160589"/>
            <a:ext cx="3614280" cy="3880771"/>
          </a:xfrm>
        </p:spPr>
      </p:pic>
    </p:spTree>
    <p:extLst>
      <p:ext uri="{BB962C8B-B14F-4D97-AF65-F5344CB8AC3E}">
        <p14:creationId xmlns:p14="http://schemas.microsoft.com/office/powerpoint/2010/main" val="3435546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HIV testing &amp; Random Blood sugar testing also done</a:t>
            </a:r>
          </a:p>
          <a:p>
            <a:r>
              <a:rPr lang="en-US" dirty="0"/>
              <a:t>Prevalence of the risk factors was </a:t>
            </a:r>
            <a:r>
              <a:rPr lang="en-US" dirty="0" smtClean="0"/>
              <a:t>ascertained </a:t>
            </a:r>
            <a:r>
              <a:rPr lang="en-US" dirty="0"/>
              <a:t>in all the 1859 presumptive TB cases </a:t>
            </a:r>
          </a:p>
          <a:p>
            <a:r>
              <a:rPr lang="en-US" dirty="0"/>
              <a:t>Cases positive on any of the tests were identified &amp; the prevalence of the risk factors in this group ascertained</a:t>
            </a:r>
          </a:p>
          <a:p>
            <a:r>
              <a:rPr lang="en-US" dirty="0"/>
              <a:t>Prevalence rates &amp; prevalence ratios of the known TB risk factors were calculated</a:t>
            </a:r>
          </a:p>
          <a:p>
            <a:endParaRPr lang="en-US" dirty="0"/>
          </a:p>
        </p:txBody>
      </p:sp>
    </p:spTree>
    <p:extLst>
      <p:ext uri="{BB962C8B-B14F-4D97-AF65-F5344CB8AC3E}">
        <p14:creationId xmlns:p14="http://schemas.microsoft.com/office/powerpoint/2010/main" val="1248083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456" y="467933"/>
            <a:ext cx="8596668" cy="1320800"/>
          </a:xfrm>
        </p:spPr>
        <p:txBody>
          <a:bodyPr/>
          <a:lstStyle/>
          <a:p>
            <a:r>
              <a:rPr lang="en-US" dirty="0" smtClean="0"/>
              <a:t>Results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40555436"/>
              </p:ext>
            </p:extLst>
          </p:nvPr>
        </p:nvGraphicFramePr>
        <p:xfrm>
          <a:off x="759853" y="1004551"/>
          <a:ext cx="10097035" cy="5688379"/>
        </p:xfrm>
        <a:graphic>
          <a:graphicData uri="http://schemas.openxmlformats.org/drawingml/2006/table">
            <a:tbl>
              <a:tblPr firstRow="1" firstCol="1" bandRow="1">
                <a:tableStyleId>{616DA210-FB5B-4158-B5E0-FEB733F419BA}</a:tableStyleId>
              </a:tblPr>
              <a:tblGrid>
                <a:gridCol w="4692077"/>
                <a:gridCol w="2334085"/>
                <a:gridCol w="3070873"/>
              </a:tblGrid>
              <a:tr h="196151">
                <a:tc gridSpan="3">
                  <a:txBody>
                    <a:bodyPr/>
                    <a:lstStyle/>
                    <a:p>
                      <a:pPr marL="0" marR="0">
                        <a:lnSpc>
                          <a:spcPct val="107000"/>
                        </a:lnSpc>
                        <a:spcBef>
                          <a:spcPts val="0"/>
                        </a:spcBef>
                        <a:spcAft>
                          <a:spcPts val="0"/>
                        </a:spcAft>
                      </a:pPr>
                      <a:r>
                        <a:rPr lang="en-US" sz="1200" dirty="0">
                          <a:effectLst/>
                        </a:rPr>
                        <a:t>Demographic Characteristics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hMerge="1">
                  <a:txBody>
                    <a:bodyPr/>
                    <a:lstStyle/>
                    <a:p>
                      <a:endParaRPr lang="en-US"/>
                    </a:p>
                  </a:txBody>
                  <a:tcPr/>
                </a:tc>
                <a:tc hMerge="1">
                  <a:txBody>
                    <a:bodyPr/>
                    <a:lstStyle/>
                    <a:p>
                      <a:endParaRPr lang="en-US"/>
                    </a:p>
                  </a:txBody>
                  <a:tcPr/>
                </a:tc>
              </a:tr>
              <a:tr h="196151">
                <a:tc>
                  <a:txBody>
                    <a:bodyPr/>
                    <a:lstStyle/>
                    <a:p>
                      <a:pPr marL="0" marR="0">
                        <a:lnSpc>
                          <a:spcPct val="107000"/>
                        </a:lnSpc>
                        <a:spcBef>
                          <a:spcPts val="0"/>
                        </a:spcBef>
                        <a:spcAft>
                          <a:spcPts val="0"/>
                        </a:spcAft>
                      </a:pPr>
                      <a:r>
                        <a:rPr lang="en-US" sz="1200" dirty="0">
                          <a:effectLst/>
                        </a:rPr>
                        <a:t>Characteristic</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nSpc>
                          <a:spcPct val="107000"/>
                        </a:lnSpc>
                        <a:spcBef>
                          <a:spcPts val="0"/>
                        </a:spcBef>
                        <a:spcAft>
                          <a:spcPts val="0"/>
                        </a:spcAft>
                      </a:pPr>
                      <a:r>
                        <a:rPr lang="en-US" sz="1200">
                          <a:effectLst/>
                        </a:rPr>
                        <a:t>Number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nSpc>
                          <a:spcPct val="107000"/>
                        </a:lnSpc>
                        <a:spcBef>
                          <a:spcPts val="0"/>
                        </a:spcBef>
                        <a:spcAft>
                          <a:spcPts val="0"/>
                        </a:spcAft>
                      </a:pPr>
                      <a:r>
                        <a:rPr lang="en-US" sz="1200">
                          <a:effectLst/>
                        </a:rPr>
                        <a:t>Percentage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gridSpan="3">
                  <a:txBody>
                    <a:bodyPr/>
                    <a:lstStyle/>
                    <a:p>
                      <a:pPr marL="0" marR="0">
                        <a:lnSpc>
                          <a:spcPct val="107000"/>
                        </a:lnSpc>
                        <a:spcBef>
                          <a:spcPts val="0"/>
                        </a:spcBef>
                        <a:spcAft>
                          <a:spcPts val="0"/>
                        </a:spcAft>
                      </a:pPr>
                      <a:r>
                        <a:rPr lang="en-US" sz="1200" dirty="0">
                          <a:effectLst/>
                        </a:rPr>
                        <a:t>Age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hMerge="1">
                  <a:txBody>
                    <a:bodyPr/>
                    <a:lstStyle/>
                    <a:p>
                      <a:endParaRPr lang="en-US"/>
                    </a:p>
                  </a:txBody>
                  <a:tcPr/>
                </a:tc>
                <a:tc hMerge="1">
                  <a:txBody>
                    <a:bodyPr/>
                    <a:lstStyle/>
                    <a:p>
                      <a:endParaRPr lang="en-US"/>
                    </a:p>
                  </a:txBody>
                  <a:tcPr/>
                </a:tc>
              </a:tr>
              <a:tr h="196151">
                <a:tc>
                  <a:txBody>
                    <a:bodyPr/>
                    <a:lstStyle/>
                    <a:p>
                      <a:pPr marL="0" marR="0">
                        <a:lnSpc>
                          <a:spcPct val="107000"/>
                        </a:lnSpc>
                        <a:spcBef>
                          <a:spcPts val="0"/>
                        </a:spcBef>
                        <a:spcAft>
                          <a:spcPts val="0"/>
                        </a:spcAft>
                      </a:pPr>
                      <a:r>
                        <a:rPr lang="en-US" sz="1200" dirty="0">
                          <a:effectLst/>
                        </a:rPr>
                        <a:t>18-38yrs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1056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b="1" dirty="0">
                          <a:solidFill>
                            <a:srgbClr val="FF0000"/>
                          </a:solidFill>
                          <a:effectLst/>
                        </a:rPr>
                        <a:t>56.8</a:t>
                      </a:r>
                      <a:endPar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dirty="0">
                          <a:effectLst/>
                        </a:rPr>
                        <a:t>39-59yrs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593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31.9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dirty="0">
                          <a:effectLst/>
                        </a:rPr>
                        <a:t>60+yrs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210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gridSpan="3">
                  <a:txBody>
                    <a:bodyPr/>
                    <a:lstStyle/>
                    <a:p>
                      <a:pPr marL="0" marR="0">
                        <a:lnSpc>
                          <a:spcPct val="107000"/>
                        </a:lnSpc>
                        <a:spcBef>
                          <a:spcPts val="0"/>
                        </a:spcBef>
                        <a:spcAft>
                          <a:spcPts val="0"/>
                        </a:spcAft>
                      </a:pPr>
                      <a:r>
                        <a:rPr lang="en-US" sz="1200" dirty="0">
                          <a:effectLst/>
                        </a:rPr>
                        <a:t>Sex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hMerge="1">
                  <a:txBody>
                    <a:bodyPr/>
                    <a:lstStyle/>
                    <a:p>
                      <a:endParaRPr lang="en-US"/>
                    </a:p>
                  </a:txBody>
                  <a:tcPr/>
                </a:tc>
                <a:tc hMerge="1">
                  <a:txBody>
                    <a:bodyPr/>
                    <a:lstStyle/>
                    <a:p>
                      <a:endParaRPr lang="en-US"/>
                    </a:p>
                  </a:txBody>
                  <a:tcPr/>
                </a:tc>
              </a:tr>
              <a:tr h="196151">
                <a:tc>
                  <a:txBody>
                    <a:bodyPr/>
                    <a:lstStyle/>
                    <a:p>
                      <a:pPr marL="0" marR="0">
                        <a:lnSpc>
                          <a:spcPct val="107000"/>
                        </a:lnSpc>
                        <a:spcBef>
                          <a:spcPts val="0"/>
                        </a:spcBef>
                        <a:spcAft>
                          <a:spcPts val="0"/>
                        </a:spcAft>
                      </a:pPr>
                      <a:r>
                        <a:rPr lang="en-US" sz="1200" dirty="0">
                          <a:effectLst/>
                        </a:rPr>
                        <a:t>Male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1013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b="1" dirty="0">
                          <a:solidFill>
                            <a:srgbClr val="FF0000"/>
                          </a:solidFill>
                          <a:effectLst/>
                        </a:rPr>
                        <a:t>54.6</a:t>
                      </a:r>
                      <a:endPar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Female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844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45.4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gridSpan="3">
                  <a:txBody>
                    <a:bodyPr/>
                    <a:lstStyle/>
                    <a:p>
                      <a:pPr marL="0" marR="0">
                        <a:lnSpc>
                          <a:spcPct val="107000"/>
                        </a:lnSpc>
                        <a:spcBef>
                          <a:spcPts val="0"/>
                        </a:spcBef>
                        <a:spcAft>
                          <a:spcPts val="0"/>
                        </a:spcAft>
                      </a:pPr>
                      <a:r>
                        <a:rPr lang="en-US" sz="1200">
                          <a:effectLst/>
                        </a:rPr>
                        <a:t>Occupation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hMerge="1">
                  <a:txBody>
                    <a:bodyPr/>
                    <a:lstStyle/>
                    <a:p>
                      <a:endParaRPr lang="en-US"/>
                    </a:p>
                  </a:txBody>
                  <a:tcPr/>
                </a:tc>
                <a:tc hMerge="1">
                  <a:txBody>
                    <a:bodyPr/>
                    <a:lstStyle/>
                    <a:p>
                      <a:endParaRPr lang="en-US"/>
                    </a:p>
                  </a:txBody>
                  <a:tcPr/>
                </a:tc>
              </a:tr>
              <a:tr h="196151">
                <a:tc>
                  <a:txBody>
                    <a:bodyPr/>
                    <a:lstStyle/>
                    <a:p>
                      <a:pPr marL="0" marR="0">
                        <a:lnSpc>
                          <a:spcPct val="107000"/>
                        </a:lnSpc>
                        <a:spcBef>
                          <a:spcPts val="0"/>
                        </a:spcBef>
                        <a:spcAft>
                          <a:spcPts val="0"/>
                        </a:spcAft>
                      </a:pPr>
                      <a:r>
                        <a:rPr lang="en-US" sz="1200">
                          <a:effectLst/>
                        </a:rPr>
                        <a:t>Unemployed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285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b="1" dirty="0">
                          <a:solidFill>
                            <a:srgbClr val="FF0000"/>
                          </a:solidFill>
                          <a:effectLst/>
                        </a:rPr>
                        <a:t>15.4</a:t>
                      </a:r>
                      <a:endParaRPr lang="en-US"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Housewife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107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5.8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Peasant farmer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390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21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Market vendor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153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Builder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Health Worker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0.5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Business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367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19.8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Civil servant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69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3.7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Farmer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5.5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Other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292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15.7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gridSpan="3">
                  <a:txBody>
                    <a:bodyPr/>
                    <a:lstStyle/>
                    <a:p>
                      <a:pPr marL="0" marR="0">
                        <a:lnSpc>
                          <a:spcPct val="107000"/>
                        </a:lnSpc>
                        <a:spcBef>
                          <a:spcPts val="0"/>
                        </a:spcBef>
                        <a:spcAft>
                          <a:spcPts val="0"/>
                        </a:spcAft>
                      </a:pPr>
                      <a:r>
                        <a:rPr lang="en-US" sz="1200" dirty="0">
                          <a:effectLst/>
                        </a:rPr>
                        <a:t>Education level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hMerge="1">
                  <a:txBody>
                    <a:bodyPr/>
                    <a:lstStyle/>
                    <a:p>
                      <a:endParaRPr lang="en-US"/>
                    </a:p>
                  </a:txBody>
                  <a:tcPr/>
                </a:tc>
                <a:tc hMerge="1">
                  <a:txBody>
                    <a:bodyPr/>
                    <a:lstStyle/>
                    <a:p>
                      <a:endParaRPr lang="en-US"/>
                    </a:p>
                  </a:txBody>
                  <a:tcPr/>
                </a:tc>
              </a:tr>
              <a:tr h="196151">
                <a:tc>
                  <a:txBody>
                    <a:bodyPr/>
                    <a:lstStyle/>
                    <a:p>
                      <a:pPr marL="0" marR="0">
                        <a:lnSpc>
                          <a:spcPct val="107000"/>
                        </a:lnSpc>
                        <a:spcBef>
                          <a:spcPts val="0"/>
                        </a:spcBef>
                        <a:spcAft>
                          <a:spcPts val="0"/>
                        </a:spcAft>
                      </a:pPr>
                      <a:r>
                        <a:rPr lang="en-US" sz="1200">
                          <a:effectLst/>
                        </a:rPr>
                        <a:t>Tertiary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150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8.1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Secondary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678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36.6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Primary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822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44.4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None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202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10.9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gridSpan="3">
                  <a:txBody>
                    <a:bodyPr/>
                    <a:lstStyle/>
                    <a:p>
                      <a:pPr marL="0" marR="0">
                        <a:lnSpc>
                          <a:spcPct val="107000"/>
                        </a:lnSpc>
                        <a:spcBef>
                          <a:spcPts val="0"/>
                        </a:spcBef>
                        <a:spcAft>
                          <a:spcPts val="0"/>
                        </a:spcAft>
                      </a:pPr>
                      <a:r>
                        <a:rPr lang="en-US" sz="1200" dirty="0">
                          <a:effectLst/>
                        </a:rPr>
                        <a:t>Marital status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hMerge="1">
                  <a:txBody>
                    <a:bodyPr/>
                    <a:lstStyle/>
                    <a:p>
                      <a:endParaRPr lang="en-US"/>
                    </a:p>
                  </a:txBody>
                  <a:tcPr/>
                </a:tc>
                <a:tc hMerge="1">
                  <a:txBody>
                    <a:bodyPr/>
                    <a:lstStyle/>
                    <a:p>
                      <a:endParaRPr lang="en-US"/>
                    </a:p>
                  </a:txBody>
                  <a:tcPr/>
                </a:tc>
              </a:tr>
              <a:tr h="196151">
                <a:tc>
                  <a:txBody>
                    <a:bodyPr/>
                    <a:lstStyle/>
                    <a:p>
                      <a:pPr marL="0" marR="0">
                        <a:lnSpc>
                          <a:spcPct val="107000"/>
                        </a:lnSpc>
                        <a:spcBef>
                          <a:spcPts val="0"/>
                        </a:spcBef>
                        <a:spcAft>
                          <a:spcPts val="0"/>
                        </a:spcAft>
                      </a:pPr>
                      <a:r>
                        <a:rPr lang="en-US" sz="1200">
                          <a:effectLst/>
                        </a:rPr>
                        <a:t>Married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1110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57.7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Unmarried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728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37.8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r h="196151">
                <a:tc>
                  <a:txBody>
                    <a:bodyPr/>
                    <a:lstStyle/>
                    <a:p>
                      <a:pPr marL="0" marR="0">
                        <a:lnSpc>
                          <a:spcPct val="107000"/>
                        </a:lnSpc>
                        <a:spcBef>
                          <a:spcPts val="0"/>
                        </a:spcBef>
                        <a:spcAft>
                          <a:spcPts val="0"/>
                        </a:spcAft>
                      </a:pPr>
                      <a:r>
                        <a:rPr lang="en-US" sz="1200">
                          <a:effectLst/>
                        </a:rPr>
                        <a:t>Unknown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a:effectLst/>
                        </a:rPr>
                        <a:t>86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c>
                  <a:txBody>
                    <a:bodyPr/>
                    <a:lstStyle/>
                    <a:p>
                      <a:pPr marL="0" marR="0" algn="r">
                        <a:lnSpc>
                          <a:spcPct val="107000"/>
                        </a:lnSpc>
                        <a:spcBef>
                          <a:spcPts val="0"/>
                        </a:spcBef>
                        <a:spcAft>
                          <a:spcPts val="0"/>
                        </a:spcAft>
                      </a:pPr>
                      <a:r>
                        <a:rPr lang="en-US" sz="1200" dirty="0">
                          <a:effectLst/>
                        </a:rPr>
                        <a:t>4.5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889" marR="45889" marT="0" marB="0" anchor="b"/>
                </a:tc>
              </a:tr>
            </a:tbl>
          </a:graphicData>
        </a:graphic>
      </p:graphicFrame>
    </p:spTree>
    <p:extLst>
      <p:ext uri="{BB962C8B-B14F-4D97-AF65-F5344CB8AC3E}">
        <p14:creationId xmlns:p14="http://schemas.microsoft.com/office/powerpoint/2010/main" val="3438984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Prevalence of risk factors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4445544"/>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8492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4322292"/>
              </p:ext>
            </p:extLst>
          </p:nvPr>
        </p:nvGraphicFramePr>
        <p:xfrm>
          <a:off x="677334" y="1180845"/>
          <a:ext cx="8596669" cy="4696594"/>
        </p:xfrm>
        <a:graphic>
          <a:graphicData uri="http://schemas.openxmlformats.org/drawingml/2006/table">
            <a:tbl>
              <a:tblPr firstRow="1" firstCol="1" bandRow="1">
                <a:tableStyleId>{5C22544A-7EE6-4342-B048-85BDC9FD1C3A}</a:tableStyleId>
              </a:tblPr>
              <a:tblGrid>
                <a:gridCol w="2913673"/>
                <a:gridCol w="1103316"/>
                <a:gridCol w="922188"/>
                <a:gridCol w="1262377"/>
                <a:gridCol w="992985"/>
                <a:gridCol w="1402130"/>
              </a:tblGrid>
              <a:tr h="190500">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gridSpan="2">
                  <a:txBody>
                    <a:bodyPr/>
                    <a:lstStyle/>
                    <a:p>
                      <a:pPr marL="0" marR="0">
                        <a:lnSpc>
                          <a:spcPct val="107000"/>
                        </a:lnSpc>
                        <a:spcBef>
                          <a:spcPts val="0"/>
                        </a:spcBef>
                        <a:spcAft>
                          <a:spcPts val="0"/>
                        </a:spcAft>
                      </a:pPr>
                      <a:r>
                        <a:rPr lang="en-US" sz="1600">
                          <a:effectLst/>
                        </a:rPr>
                        <a:t>Non TB cases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gridSpan="2">
                  <a:txBody>
                    <a:bodyPr/>
                    <a:lstStyle/>
                    <a:p>
                      <a:pPr marL="0" marR="0">
                        <a:lnSpc>
                          <a:spcPct val="107000"/>
                        </a:lnSpc>
                        <a:spcBef>
                          <a:spcPts val="0"/>
                        </a:spcBef>
                        <a:spcAft>
                          <a:spcPts val="0"/>
                        </a:spcAft>
                      </a:pPr>
                      <a:r>
                        <a:rPr lang="en-US" sz="1600">
                          <a:effectLst/>
                        </a:rPr>
                        <a:t> </a:t>
                      </a:r>
                    </a:p>
                    <a:p>
                      <a:pPr marL="0" marR="0">
                        <a:lnSpc>
                          <a:spcPct val="107000"/>
                        </a:lnSpc>
                        <a:spcBef>
                          <a:spcPts val="0"/>
                        </a:spcBef>
                        <a:spcAft>
                          <a:spcPts val="0"/>
                        </a:spcAft>
                      </a:pPr>
                      <a:r>
                        <a:rPr lang="en-US" sz="1600">
                          <a:effectLst/>
                        </a:rPr>
                        <a:t>TB cases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r">
                        <a:lnSpc>
                          <a:spcPct val="107000"/>
                        </a:lnSpc>
                        <a:spcBef>
                          <a:spcPts val="0"/>
                        </a:spcBef>
                        <a:spcAft>
                          <a:spcPts val="0"/>
                        </a:spcAft>
                      </a:pPr>
                      <a:r>
                        <a:rPr lang="en-US" sz="1600">
                          <a:effectLst/>
                        </a:rPr>
                        <a:t>Prevalence ratio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dirty="0">
                          <a:effectLst/>
                        </a:rPr>
                        <a:t>Variable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a:effectLst/>
                        </a:rPr>
                        <a:t>Number with risk factor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Percent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Number with risk factor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Percent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dirty="0" smtClean="0">
                          <a:effectLst/>
                        </a:rPr>
                        <a:t>Male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dirty="0">
                          <a:effectLst/>
                        </a:rPr>
                        <a:t>1013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55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178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a:effectLst/>
                        </a:rPr>
                        <a:t>72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b="1" dirty="0" smtClean="0">
                          <a:solidFill>
                            <a:srgbClr val="FF0000"/>
                          </a:solidFill>
                          <a:effectLst/>
                        </a:rPr>
                        <a:t>1.3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Diabetes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0.5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0.5</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Pre Diabetes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4.3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0.7</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Poverty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655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dirty="0">
                          <a:effectLst/>
                        </a:rPr>
                        <a:t>54.7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108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53.5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1.0</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Smoking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dirty="0">
                          <a:effectLst/>
                        </a:rPr>
                        <a:t>46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18.7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b="1" dirty="0" smtClean="0">
                          <a:solidFill>
                            <a:srgbClr val="FF0000"/>
                          </a:solidFill>
                          <a:effectLst/>
                        </a:rPr>
                        <a:t>1.6</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Alcohol use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302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19.1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dirty="0">
                          <a:effectLst/>
                        </a:rPr>
                        <a:t>58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23.6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b="1" dirty="0" smtClean="0">
                          <a:solidFill>
                            <a:srgbClr val="FF0000"/>
                          </a:solidFill>
                          <a:effectLst/>
                        </a:rPr>
                        <a:t>1.2</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Overcrowding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571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36.3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dirty="0">
                          <a:effectLst/>
                        </a:rPr>
                        <a:t>80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32.7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1.0</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Family h/o TB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208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dirty="0">
                          <a:effectLst/>
                        </a:rPr>
                        <a:t>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14.3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b="1" dirty="0" smtClean="0">
                          <a:solidFill>
                            <a:srgbClr val="FF0000"/>
                          </a:solidFill>
                          <a:effectLst/>
                        </a:rPr>
                        <a:t>1.1</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Previous TB Rx</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171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a:effectLst/>
                        </a:rPr>
                        <a:t>6.6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0.6</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Contact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75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4.8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a:effectLst/>
                        </a:rPr>
                        <a:t>7.4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b="1" dirty="0" smtClean="0">
                          <a:solidFill>
                            <a:srgbClr val="FF0000"/>
                          </a:solidFill>
                          <a:effectLst/>
                        </a:rPr>
                        <a:t>1.5</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HIV Positive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384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24.9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62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a:effectLst/>
                        </a:rPr>
                        <a:t>25.7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1.0</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Absent BCG scar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a:effectLst/>
                        </a:rPr>
                        <a:t>          756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49.9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a:effectLst/>
                        </a:rPr>
                        <a:t>51.1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0.7</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0500">
                <a:tc>
                  <a:txBody>
                    <a:bodyPr/>
                    <a:lstStyle/>
                    <a:p>
                      <a:pPr marL="0" marR="0">
                        <a:lnSpc>
                          <a:spcPct val="107000"/>
                        </a:lnSpc>
                        <a:spcBef>
                          <a:spcPts val="0"/>
                        </a:spcBef>
                        <a:spcAft>
                          <a:spcPts val="0"/>
                        </a:spcAft>
                      </a:pPr>
                      <a:r>
                        <a:rPr lang="en-US" sz="1600">
                          <a:effectLst/>
                        </a:rPr>
                        <a:t>Exposure to Biosmoke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1066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71.3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600">
                          <a:effectLst/>
                        </a:rPr>
                        <a:t>135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a:effectLst/>
                        </a:rPr>
                        <a:t>56.5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600" dirty="0" smtClean="0">
                          <a:solidFill>
                            <a:srgbClr val="FF0000"/>
                          </a:solidFill>
                          <a:effectLst/>
                        </a:rPr>
                        <a:t>0.8</a:t>
                      </a:r>
                      <a:r>
                        <a:rPr lang="en-US" sz="1600" dirty="0" smtClean="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350988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a:t>Exposure to Biomass at 71.3% and 56.5% in presumptive and TB cases respectively emerged as a big risk factor for </a:t>
            </a:r>
            <a:r>
              <a:rPr lang="en-US" dirty="0" smtClean="0"/>
              <a:t>TB</a:t>
            </a:r>
          </a:p>
          <a:p>
            <a:r>
              <a:rPr lang="en-US" dirty="0"/>
              <a:t>Absence of BCG scar was very prevalent in both categories of respondents at 49.9% and 51.1% in presumptive and TB cases </a:t>
            </a:r>
            <a:r>
              <a:rPr lang="en-US" dirty="0" smtClean="0"/>
              <a:t>respectively</a:t>
            </a:r>
          </a:p>
          <a:p>
            <a:r>
              <a:rPr lang="en-US" dirty="0"/>
              <a:t>HIV infection </a:t>
            </a:r>
            <a:r>
              <a:rPr lang="en-US" dirty="0" smtClean="0"/>
              <a:t>at 24.9</a:t>
            </a:r>
            <a:r>
              <a:rPr lang="en-US" dirty="0"/>
              <a:t>% and 25.7% in the presumptive cases and TB cases </a:t>
            </a:r>
            <a:r>
              <a:rPr lang="en-US" dirty="0" smtClean="0"/>
              <a:t>respectively lower </a:t>
            </a:r>
            <a:r>
              <a:rPr lang="en-US" dirty="0"/>
              <a:t>than the quoted 2014 figure of 39% for the African </a:t>
            </a:r>
            <a:r>
              <a:rPr lang="en-US" dirty="0" smtClean="0"/>
              <a:t>region</a:t>
            </a:r>
            <a:endParaRPr lang="en-US" sz="1100" dirty="0" smtClean="0">
              <a:solidFill>
                <a:srgbClr val="FF0000"/>
              </a:solidFill>
            </a:endParaRPr>
          </a:p>
          <a:p>
            <a:r>
              <a:rPr lang="en-US" dirty="0"/>
              <a:t>There was a substantial risk associated with smoking at 11.5% among the presumptive TB cases &amp;</a:t>
            </a:r>
            <a:r>
              <a:rPr lang="en-US" dirty="0" smtClean="0"/>
              <a:t> </a:t>
            </a:r>
            <a:r>
              <a:rPr lang="en-US" dirty="0"/>
              <a:t>18.7% among the TB </a:t>
            </a:r>
            <a:r>
              <a:rPr lang="en-US" dirty="0" smtClean="0"/>
              <a:t>cases- effect of Nicotine</a:t>
            </a:r>
          </a:p>
          <a:p>
            <a:r>
              <a:rPr lang="en-US" dirty="0"/>
              <a:t>The prevalence of alcohol use in this study was found at 19.1 % in the presumptive TB cases and 23.6% among the TB cases</a:t>
            </a:r>
            <a:endParaRPr lang="en-US" dirty="0">
              <a:solidFill>
                <a:srgbClr val="FF0000"/>
              </a:solidFill>
            </a:endParaRPr>
          </a:p>
        </p:txBody>
      </p:sp>
    </p:spTree>
    <p:extLst>
      <p:ext uri="{BB962C8B-B14F-4D97-AF65-F5344CB8AC3E}">
        <p14:creationId xmlns:p14="http://schemas.microsoft.com/office/powerpoint/2010/main" val="3357741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621</TotalTime>
  <Words>849</Words>
  <Application>Microsoft Office PowerPoint</Application>
  <PresentationFormat>Widescreen</PresentationFormat>
  <Paragraphs>206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Times New Roman</vt:lpstr>
      <vt:lpstr>Trebuchet MS</vt:lpstr>
      <vt:lpstr>Wingdings 3</vt:lpstr>
      <vt:lpstr>Facet</vt:lpstr>
      <vt:lpstr>         6th EAST AFRICAN HEALTH AND SCIENTIFIC CONFERENCE  Comparative assessment of the prevalence of tuberculosis risk factors among presumptive tuberculosis and bacteriologically confirmed TB patients in Uganda: a national cross sectional health facility based survey </vt:lpstr>
      <vt:lpstr>Introduction</vt:lpstr>
      <vt:lpstr>PowerPoint Presentation</vt:lpstr>
      <vt:lpstr>Methods</vt:lpstr>
      <vt:lpstr>PowerPoint Presentation</vt:lpstr>
      <vt:lpstr>Results </vt:lpstr>
      <vt:lpstr>Prevalence of risk factors</vt:lpstr>
      <vt:lpstr>PowerPoint Presentation</vt:lpstr>
      <vt:lpstr>Discussion</vt:lpstr>
      <vt:lpstr>PowerPoint Presentation</vt:lpstr>
      <vt:lpstr>Conclusion/Recommendations </vt:lpstr>
      <vt:lpstr>Acknowledgements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assessment of the prevalence of tuberculosis risk factors among presumptive tuberculosis and bacteriologically confirmed TB patients in Uganda: a national cross sectional health facility based survey</dc:title>
  <dc:creator>Winters</dc:creator>
  <cp:lastModifiedBy>Winters</cp:lastModifiedBy>
  <cp:revision>41</cp:revision>
  <dcterms:created xsi:type="dcterms:W3CDTF">2017-03-23T07:16:04Z</dcterms:created>
  <dcterms:modified xsi:type="dcterms:W3CDTF">2017-03-30T20:11:17Z</dcterms:modified>
</cp:coreProperties>
</file>