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1" r:id="rId2"/>
  </p:sldMasterIdLst>
  <p:notesMasterIdLst>
    <p:notesMasterId r:id="rId27"/>
  </p:notesMasterIdLst>
  <p:sldIdLst>
    <p:sldId id="256" r:id="rId3"/>
    <p:sldId id="286" r:id="rId4"/>
    <p:sldId id="280" r:id="rId5"/>
    <p:sldId id="281" r:id="rId6"/>
    <p:sldId id="257" r:id="rId7"/>
    <p:sldId id="304" r:id="rId8"/>
    <p:sldId id="283" r:id="rId9"/>
    <p:sldId id="274" r:id="rId10"/>
    <p:sldId id="284" r:id="rId11"/>
    <p:sldId id="288" r:id="rId12"/>
    <p:sldId id="289" r:id="rId13"/>
    <p:sldId id="290" r:id="rId14"/>
    <p:sldId id="291" r:id="rId15"/>
    <p:sldId id="292" r:id="rId16"/>
    <p:sldId id="293" r:id="rId17"/>
    <p:sldId id="294" r:id="rId18"/>
    <p:sldId id="295" r:id="rId19"/>
    <p:sldId id="296" r:id="rId20"/>
    <p:sldId id="297" r:id="rId21"/>
    <p:sldId id="305" r:id="rId22"/>
    <p:sldId id="299" r:id="rId23"/>
    <p:sldId id="300" r:id="rId24"/>
    <p:sldId id="301" r:id="rId25"/>
    <p:sldId id="302"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5"/>
    <p:restoredTop sz="93046"/>
  </p:normalViewPr>
  <p:slideViewPr>
    <p:cSldViewPr snapToGrid="0">
      <p:cViewPr>
        <p:scale>
          <a:sx n="70" d="100"/>
          <a:sy n="70" d="100"/>
        </p:scale>
        <p:origin x="-1476" y="-6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9311373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sldNum" idx="12"/>
          </p:nvPr>
        </p:nvSpPr>
        <p:spPr>
          <a:xfrm>
            <a:off x="3884613" y="8685213"/>
            <a:ext cx="2971799" cy="457200"/>
          </a:xfrm>
          <a:prstGeom prst="rect">
            <a:avLst/>
          </a:prstGeom>
          <a:noFill/>
          <a:ln>
            <a:noFill/>
          </a:ln>
        </p:spPr>
        <p:txBody>
          <a:bodyPr lIns="91325" tIns="45650" rIns="91325" bIns="4565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a:t>
            </a:fld>
            <a:endParaRPr lang="en" sz="1200" b="0" i="0" u="none" strike="noStrike" cap="none">
              <a:solidFill>
                <a:srgbClr val="000000"/>
              </a:solidFill>
              <a:latin typeface="Calibri"/>
              <a:ea typeface="Calibri"/>
              <a:cs typeface="Calibri"/>
              <a:sym typeface="Calibri"/>
            </a:endParaRPr>
          </a:p>
        </p:txBody>
      </p:sp>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2" name="Shape 132"/>
          <p:cNvSpPr txBox="1">
            <a:spLocks noGrp="1"/>
          </p:cNvSpPr>
          <p:nvPr>
            <p:ph type="body" idx="1"/>
          </p:nvPr>
        </p:nvSpPr>
        <p:spPr>
          <a:xfrm>
            <a:off x="685800" y="4343400"/>
            <a:ext cx="5486399" cy="4114800"/>
          </a:xfrm>
          <a:prstGeom prst="rect">
            <a:avLst/>
          </a:prstGeom>
          <a:noFill/>
          <a:ln>
            <a:noFill/>
          </a:ln>
        </p:spPr>
        <p:txBody>
          <a:bodyPr lIns="91325" tIns="45650" rIns="91325" bIns="4565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9780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a:t>Productivity was measured by the number of antenatal clients, per nurse, per hour .</a:t>
            </a:r>
          </a:p>
          <a:p>
            <a:r>
              <a:rPr lang="en-GB" dirty="0"/>
              <a:t>Productivity improved</a:t>
            </a:r>
            <a:r>
              <a:rPr lang="en-GB" baseline="0" dirty="0"/>
              <a:t> </a:t>
            </a:r>
            <a:r>
              <a:rPr lang="en-GB" dirty="0"/>
              <a:t> from 0.9 -1.94</a:t>
            </a:r>
            <a:r>
              <a:rPr lang="en-GB" baseline="0" dirty="0"/>
              <a:t>  patients per nurse, per hour</a:t>
            </a:r>
            <a:endParaRPr lang="en-GB" dirty="0"/>
          </a:p>
          <a:p>
            <a:r>
              <a:rPr lang="en-GB" dirty="0"/>
              <a:t>This</a:t>
            </a:r>
            <a:r>
              <a:rPr lang="en-GB" baseline="0" dirty="0"/>
              <a:t> implies increase productivity by  53.6%  with new model</a:t>
            </a:r>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17</a:t>
            </a:fld>
            <a:endParaRPr lang="en-US"/>
          </a:p>
        </p:txBody>
      </p:sp>
    </p:spTree>
    <p:extLst>
      <p:ext uri="{BB962C8B-B14F-4D97-AF65-F5344CB8AC3E}">
        <p14:creationId xmlns:p14="http://schemas.microsoft.com/office/powerpoint/2010/main" val="125370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The number of first antenatal care clients per month increased with</a:t>
            </a:r>
            <a:r>
              <a:rPr lang="en-ZA" sz="1200" kern="1200" baseline="0" dirty="0">
                <a:solidFill>
                  <a:schemeClr val="tx1"/>
                </a:solidFill>
                <a:latin typeface="+mn-lt"/>
                <a:ea typeface="+mn-ea"/>
                <a:cs typeface="+mn-cs"/>
              </a:rPr>
              <a:t> </a:t>
            </a:r>
            <a:r>
              <a:rPr lang="en-ZA" sz="1200" kern="1200" dirty="0">
                <a:solidFill>
                  <a:schemeClr val="tx1"/>
                </a:solidFill>
                <a:latin typeface="+mn-lt"/>
                <a:ea typeface="+mn-ea"/>
                <a:cs typeface="+mn-cs"/>
              </a:rPr>
              <a:t> 4.</a:t>
            </a:r>
            <a:r>
              <a:rPr lang="en-ZA" sz="1200" kern="1200" baseline="0" dirty="0">
                <a:solidFill>
                  <a:schemeClr val="tx1"/>
                </a:solidFill>
                <a:latin typeface="+mn-lt"/>
                <a:ea typeface="+mn-ea"/>
                <a:cs typeface="+mn-cs"/>
              </a:rPr>
              <a:t> 5 </a:t>
            </a:r>
            <a:r>
              <a:rPr lang="en-ZA" sz="1200" kern="1200" dirty="0">
                <a:solidFill>
                  <a:schemeClr val="tx1"/>
                </a:solidFill>
                <a:latin typeface="+mn-lt"/>
                <a:ea typeface="+mn-ea"/>
                <a:cs typeface="+mn-cs"/>
              </a:rPr>
              <a:t>%. ( why because services</a:t>
            </a:r>
            <a:r>
              <a:rPr lang="en-ZA" sz="1200" kern="1200" baseline="0" dirty="0">
                <a:solidFill>
                  <a:schemeClr val="tx1"/>
                </a:solidFill>
                <a:latin typeface="+mn-lt"/>
                <a:ea typeface="+mn-ea"/>
                <a:cs typeface="+mn-cs"/>
              </a:rPr>
              <a:t> are offered From Monday to Friday unlike pre –integration)</a:t>
            </a:r>
            <a:endParaRPr lang="en-ZA"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err="1">
                <a:solidFill>
                  <a:schemeClr val="tx1"/>
                </a:solidFill>
                <a:latin typeface="+mn-lt"/>
                <a:ea typeface="+mn-ea"/>
                <a:cs typeface="+mn-cs"/>
              </a:rPr>
              <a:t>Kanono</a:t>
            </a:r>
            <a:r>
              <a:rPr lang="en-ZA" sz="1200" kern="1200" dirty="0">
                <a:solidFill>
                  <a:schemeClr val="tx1"/>
                </a:solidFill>
                <a:latin typeface="+mn-lt"/>
                <a:ea typeface="+mn-ea"/>
                <a:cs typeface="+mn-cs"/>
              </a:rPr>
              <a:t> and </a:t>
            </a:r>
            <a:r>
              <a:rPr lang="en-ZA" sz="1200" kern="1200" dirty="0" err="1">
                <a:solidFill>
                  <a:schemeClr val="tx1"/>
                </a:solidFill>
                <a:latin typeface="+mn-lt"/>
                <a:ea typeface="+mn-ea"/>
                <a:cs typeface="+mn-cs"/>
              </a:rPr>
              <a:t>Nau-Aib</a:t>
            </a:r>
            <a:r>
              <a:rPr lang="en-ZA" sz="1200" kern="1200" dirty="0">
                <a:solidFill>
                  <a:schemeClr val="tx1"/>
                </a:solidFill>
                <a:latin typeface="+mn-lt"/>
                <a:ea typeface="+mn-ea"/>
                <a:cs typeface="+mn-cs"/>
              </a:rPr>
              <a:t> had the highest increase with 60.4</a:t>
            </a:r>
            <a:r>
              <a:rPr lang="en-ZA" sz="1200" kern="1200" baseline="0" dirty="0">
                <a:solidFill>
                  <a:schemeClr val="tx1"/>
                </a:solidFill>
                <a:latin typeface="+mn-lt"/>
                <a:ea typeface="+mn-ea"/>
                <a:cs typeface="+mn-cs"/>
              </a:rPr>
              <a:t> </a:t>
            </a:r>
            <a:r>
              <a:rPr lang="en-ZA" sz="1200" kern="1200" dirty="0">
                <a:solidFill>
                  <a:schemeClr val="tx1"/>
                </a:solidFill>
                <a:latin typeface="+mn-lt"/>
                <a:ea typeface="+mn-ea"/>
                <a:cs typeface="+mn-cs"/>
              </a:rPr>
              <a:t>% and 14.6% respectively.</a:t>
            </a:r>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18</a:t>
            </a:fld>
            <a:endParaRPr lang="en-US"/>
          </a:p>
        </p:txBody>
      </p:sp>
    </p:spTree>
    <p:extLst>
      <p:ext uri="{BB962C8B-B14F-4D97-AF65-F5344CB8AC3E}">
        <p14:creationId xmlns:p14="http://schemas.microsoft.com/office/powerpoint/2010/main" val="79838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100" kern="1200" dirty="0">
                <a:solidFill>
                  <a:schemeClr val="tx1"/>
                </a:solidFill>
                <a:latin typeface="+mn-lt"/>
                <a:ea typeface="+mn-ea"/>
                <a:cs typeface="+mn-cs"/>
              </a:rPr>
              <a:t>The number of family planning first visits </a:t>
            </a:r>
            <a:r>
              <a:rPr lang="en-ZA" sz="1100" kern="1200" baseline="0" dirty="0">
                <a:solidFill>
                  <a:schemeClr val="tx1"/>
                </a:solidFill>
                <a:latin typeface="+mn-lt"/>
                <a:ea typeface="+mn-ea"/>
                <a:cs typeface="+mn-cs"/>
              </a:rPr>
              <a:t>increased by 14.7% - which in most cases  first FP is accessed by adolescents and young girls. This can imply that young people are accessing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ZA" sz="1100" kern="1200" baseline="0" dirty="0">
                <a:solidFill>
                  <a:schemeClr val="tx1"/>
                </a:solidFill>
                <a:latin typeface="+mn-lt"/>
                <a:ea typeface="+mn-ea"/>
                <a:cs typeface="+mn-cs"/>
              </a:rPr>
              <a:t>The highest increase were </a:t>
            </a:r>
            <a:r>
              <a:rPr lang="en-ZA" sz="1100" kern="1200" baseline="0" dirty="0" err="1">
                <a:solidFill>
                  <a:schemeClr val="tx1"/>
                </a:solidFill>
                <a:latin typeface="+mn-lt"/>
                <a:ea typeface="+mn-ea"/>
                <a:cs typeface="+mn-cs"/>
              </a:rPr>
              <a:t>Nau-Aib</a:t>
            </a:r>
            <a:r>
              <a:rPr lang="en-ZA" sz="1100" kern="1200" baseline="0" dirty="0">
                <a:solidFill>
                  <a:schemeClr val="tx1"/>
                </a:solidFill>
                <a:latin typeface="+mn-lt"/>
                <a:ea typeface="+mn-ea"/>
                <a:cs typeface="+mn-cs"/>
              </a:rPr>
              <a:t> (62.2%), </a:t>
            </a:r>
            <a:r>
              <a:rPr lang="en-ZA" sz="1100" kern="1200" baseline="0" dirty="0" err="1">
                <a:solidFill>
                  <a:schemeClr val="tx1"/>
                </a:solidFill>
                <a:latin typeface="+mn-lt"/>
                <a:ea typeface="+mn-ea"/>
                <a:cs typeface="+mn-cs"/>
              </a:rPr>
              <a:t>Kanono</a:t>
            </a:r>
            <a:r>
              <a:rPr lang="en-ZA" sz="1100" kern="1200" baseline="0" dirty="0">
                <a:solidFill>
                  <a:schemeClr val="tx1"/>
                </a:solidFill>
                <a:latin typeface="+mn-lt"/>
                <a:ea typeface="+mn-ea"/>
                <a:cs typeface="+mn-cs"/>
              </a:rPr>
              <a:t> (30.1%) and </a:t>
            </a:r>
            <a:r>
              <a:rPr lang="en-ZA" sz="1100" kern="1200" baseline="0" dirty="0" err="1">
                <a:solidFill>
                  <a:schemeClr val="tx1"/>
                </a:solidFill>
                <a:latin typeface="+mn-lt"/>
                <a:ea typeface="+mn-ea"/>
                <a:cs typeface="+mn-cs"/>
              </a:rPr>
              <a:t>Khomasdal</a:t>
            </a:r>
            <a:r>
              <a:rPr lang="en-ZA" sz="1100" kern="1200" baseline="0" dirty="0">
                <a:solidFill>
                  <a:schemeClr val="tx1"/>
                </a:solidFill>
                <a:latin typeface="+mn-lt"/>
                <a:ea typeface="+mn-ea"/>
                <a:cs typeface="+mn-cs"/>
              </a:rPr>
              <a:t> (28.4%). Only Hakahana reduced the number of first visits (-11.1%).</a:t>
            </a:r>
            <a:endParaRPr lang="en-US" sz="1100" kern="1200" baseline="0" dirty="0">
              <a:solidFill>
                <a:schemeClr val="tx1"/>
              </a:solidFill>
              <a:latin typeface="+mn-lt"/>
              <a:ea typeface="+mn-ea"/>
              <a:cs typeface="+mn-cs"/>
            </a:endParaRPr>
          </a:p>
          <a:p>
            <a:endParaRPr lang="en-GB" sz="1100"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19</a:t>
            </a:fld>
            <a:endParaRPr lang="en-US"/>
          </a:p>
        </p:txBody>
      </p:sp>
    </p:spTree>
    <p:extLst>
      <p:ext uri="{BB962C8B-B14F-4D97-AF65-F5344CB8AC3E}">
        <p14:creationId xmlns:p14="http://schemas.microsoft.com/office/powerpoint/2010/main" val="427728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ZA" sz="1100" kern="1200" dirty="0" smtClean="0">
                <a:solidFill>
                  <a:schemeClr val="tx1"/>
                </a:solidFill>
                <a:latin typeface="+mn-lt"/>
                <a:ea typeface="+mn-ea"/>
                <a:cs typeface="+mn-cs"/>
              </a:rPr>
              <a:t>There is general  concern</a:t>
            </a:r>
            <a:r>
              <a:rPr lang="en-ZA" sz="1100" kern="1200" baseline="0" dirty="0" smtClean="0">
                <a:solidFill>
                  <a:schemeClr val="tx1"/>
                </a:solidFill>
                <a:latin typeface="+mn-lt"/>
                <a:ea typeface="+mn-ea"/>
                <a:cs typeface="+mn-cs"/>
              </a:rPr>
              <a:t> (from some health workers)</a:t>
            </a:r>
            <a:r>
              <a:rPr lang="en-ZA" sz="1100" kern="1200" dirty="0" smtClean="0">
                <a:solidFill>
                  <a:schemeClr val="tx1"/>
                </a:solidFill>
                <a:latin typeface="+mn-lt"/>
                <a:ea typeface="+mn-ea"/>
                <a:cs typeface="+mn-cs"/>
              </a:rPr>
              <a:t> not to integrate TB and HIV programmes with all other services is that the quality of these services could be compromised. </a:t>
            </a:r>
          </a:p>
          <a:p>
            <a:r>
              <a:rPr lang="en-ZA" sz="1100" kern="1200" dirty="0" smtClean="0">
                <a:solidFill>
                  <a:schemeClr val="tx1"/>
                </a:solidFill>
                <a:latin typeface="+mn-lt"/>
                <a:ea typeface="+mn-ea"/>
                <a:cs typeface="+mn-cs"/>
              </a:rPr>
              <a:t>Cure rate</a:t>
            </a:r>
            <a:r>
              <a:rPr lang="en-ZA" sz="1100" kern="1200" baseline="0" dirty="0" smtClean="0">
                <a:solidFill>
                  <a:schemeClr val="tx1"/>
                </a:solidFill>
                <a:latin typeface="+mn-lt"/>
                <a:ea typeface="+mn-ea"/>
                <a:cs typeface="+mn-cs"/>
              </a:rPr>
              <a:t> is the number of patients who initially had  positive sputum and were cured , TB success rate is number of patients with positive sputum, who were cured and completed treatment</a:t>
            </a:r>
            <a:endParaRPr lang="en-ZA" sz="1100" kern="1200" dirty="0" smtClean="0">
              <a:solidFill>
                <a:schemeClr val="tx1"/>
              </a:solidFill>
              <a:latin typeface="+mn-lt"/>
              <a:ea typeface="+mn-ea"/>
              <a:cs typeface="+mn-cs"/>
            </a:endParaRPr>
          </a:p>
          <a:p>
            <a:r>
              <a:rPr lang="en-ZA" sz="1100" kern="1200" dirty="0" smtClean="0">
                <a:solidFill>
                  <a:schemeClr val="tx1"/>
                </a:solidFill>
                <a:latin typeface="+mn-lt"/>
                <a:ea typeface="+mn-ea"/>
                <a:cs typeface="+mn-cs"/>
              </a:rPr>
              <a:t>However, data from this study shows that TB treatment cure rate and treatment success rate has slightly improved (from 92.3% to 99%) with the person-centred integrated model. </a:t>
            </a:r>
            <a:endParaRPr lang="en-GB" sz="1100"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20</a:t>
            </a:fld>
            <a:endParaRPr lang="en-US"/>
          </a:p>
        </p:txBody>
      </p:sp>
    </p:spTree>
    <p:extLst>
      <p:ext uri="{BB962C8B-B14F-4D97-AF65-F5344CB8AC3E}">
        <p14:creationId xmlns:p14="http://schemas.microsoft.com/office/powerpoint/2010/main" val="64893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21</a:t>
            </a:fld>
            <a:endParaRPr lang="en-US"/>
          </a:p>
        </p:txBody>
      </p:sp>
    </p:spTree>
    <p:extLst>
      <p:ext uri="{BB962C8B-B14F-4D97-AF65-F5344CB8AC3E}">
        <p14:creationId xmlns:p14="http://schemas.microsoft.com/office/powerpoint/2010/main" val="102870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dirty="0"/>
              <a:t> In pre</a:t>
            </a:r>
            <a:r>
              <a:rPr lang="en-ZA" baseline="0" dirty="0"/>
              <a:t> –baseline language was not factor – but in the </a:t>
            </a:r>
            <a:r>
              <a:rPr lang="en-ZA" dirty="0"/>
              <a:t> new model the client is able to receive services in own</a:t>
            </a:r>
            <a:r>
              <a:rPr lang="en-ZA" baseline="0" dirty="0"/>
              <a:t> language</a:t>
            </a:r>
            <a:endParaRPr lang="en-ZA"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22</a:t>
            </a:fld>
            <a:endParaRPr lang="en-US"/>
          </a:p>
        </p:txBody>
      </p:sp>
    </p:spTree>
    <p:extLst>
      <p:ext uri="{BB962C8B-B14F-4D97-AF65-F5344CB8AC3E}">
        <p14:creationId xmlns:p14="http://schemas.microsoft.com/office/powerpoint/2010/main" val="155028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23</a:t>
            </a:fld>
            <a:endParaRPr lang="en-US"/>
          </a:p>
        </p:txBody>
      </p:sp>
    </p:spTree>
    <p:extLst>
      <p:ext uri="{BB962C8B-B14F-4D97-AF65-F5344CB8AC3E}">
        <p14:creationId xmlns:p14="http://schemas.microsoft.com/office/powerpoint/2010/main" val="15815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a:noFill/>
          <a:ln>
            <a:noFill/>
          </a:ln>
        </p:spPr>
        <p:txBody>
          <a:bodyPr lIns="89600" tIns="89600" rIns="89600" bIns="89600" anchor="ctr" anchorCtr="0">
            <a:noAutofit/>
          </a:bodyPr>
          <a:lstStyle/>
          <a:p>
            <a:pPr lvl="0" rtl="0">
              <a:spcBef>
                <a:spcPts val="0"/>
              </a:spcBef>
              <a:buNone/>
            </a:pPr>
            <a:endParaRPr sz="1400"/>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41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a:noFill/>
          <a:ln>
            <a:noFill/>
          </a:ln>
        </p:spPr>
        <p:txBody>
          <a:bodyPr lIns="89600" tIns="89600" rIns="89600" bIns="89600" anchor="ctr" anchorCtr="0">
            <a:noAutofit/>
          </a:bodyPr>
          <a:lstStyle/>
          <a:p>
            <a:pPr lvl="0" rtl="0">
              <a:spcBef>
                <a:spcPts val="0"/>
              </a:spcBef>
              <a:buNone/>
            </a:pPr>
            <a:endParaRPr sz="1400"/>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46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a:noFill/>
          <a:ln>
            <a:noFill/>
          </a:ln>
        </p:spPr>
        <p:txBody>
          <a:bodyPr lIns="89600" tIns="89600" rIns="89600" bIns="89600" anchor="ctr" anchorCtr="0">
            <a:noAutofit/>
          </a:bodyPr>
          <a:lstStyle/>
          <a:p>
            <a:pPr lvl="0" rtl="0">
              <a:spcBef>
                <a:spcPts val="0"/>
              </a:spcBef>
              <a:buNone/>
            </a:pPr>
            <a:endParaRPr sz="1400"/>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106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61343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In some regions teenage pregnancy rate is above 30%</a:t>
            </a:r>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13</a:t>
            </a:fld>
            <a:endParaRPr lang="en-US"/>
          </a:p>
        </p:txBody>
      </p:sp>
    </p:spTree>
    <p:extLst>
      <p:ext uri="{BB962C8B-B14F-4D97-AF65-F5344CB8AC3E}">
        <p14:creationId xmlns:p14="http://schemas.microsoft.com/office/powerpoint/2010/main" val="83793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43000" y="685800"/>
            <a:ext cx="4572000" cy="3429000"/>
          </a:xfrm>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a:latin typeface="Times New Roman" panose="02020603050405020304" pitchFamily="18" charset="0"/>
            </a:endParaRPr>
          </a:p>
        </p:txBody>
      </p:sp>
      <p:sp>
        <p:nvSpPr>
          <p:cNvPr id="80900" name="Slide Number Placeholder 3"/>
          <p:cNvSpPr>
            <a:spLocks noGrp="1"/>
          </p:cNvSpPr>
          <p:nvPr>
            <p:ph type="sldNum" sz="quarter" idx="5"/>
          </p:nvPr>
        </p:nvSpPr>
        <p:spPr>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AFD4501-E7D2-4B0B-B876-459343F2B007}" type="slidenum">
              <a:rPr lang="en-ZA" altLang="en-US" sz="1200"/>
              <a:pPr eaLnBrk="1" hangingPunct="1"/>
              <a:t>14</a:t>
            </a:fld>
            <a:endParaRPr lang="en-ZA" altLang="en-US" sz="1200"/>
          </a:p>
        </p:txBody>
      </p:sp>
    </p:spTree>
    <p:extLst>
      <p:ext uri="{BB962C8B-B14F-4D97-AF65-F5344CB8AC3E}">
        <p14:creationId xmlns:p14="http://schemas.microsoft.com/office/powerpoint/2010/main" val="156907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Pre baseline assessment was conducted between 2012- 2013.</a:t>
            </a:r>
          </a:p>
          <a:p>
            <a:r>
              <a:rPr lang="en-GB" sz="1100" dirty="0"/>
              <a:t> 7 facilities selected – included</a:t>
            </a:r>
            <a:r>
              <a:rPr lang="en-GB" sz="1100" baseline="0" dirty="0"/>
              <a:t> two public health  centres, four clinics  and one none –governmental clinic.  Providing  a range services   for example three of these facilities provided ARVs, one clinic provided only first ANC,, FP, and HIV counselling. </a:t>
            </a:r>
          </a:p>
          <a:p>
            <a:r>
              <a:rPr lang="en-GB" sz="1100" baseline="0" dirty="0"/>
              <a:t>All 7 facilities   are located in five regions across the country , two in rural areas and urban environment. </a:t>
            </a:r>
          </a:p>
          <a:p>
            <a:r>
              <a:rPr lang="en-GB" sz="1100" baseline="0" dirty="0"/>
              <a:t>All facilities  open from 8-17, one health centre opened 24 hours </a:t>
            </a:r>
          </a:p>
          <a:p>
            <a:r>
              <a:rPr lang="en-GB" sz="1100" dirty="0"/>
              <a:t>Structured observations</a:t>
            </a:r>
            <a:r>
              <a:rPr lang="en-GB" sz="1100" baseline="0" dirty="0"/>
              <a:t> done without interference from observers.</a:t>
            </a:r>
          </a:p>
          <a:p>
            <a:r>
              <a:rPr lang="en-GB" sz="1100" baseline="0" dirty="0"/>
              <a:t>Clients tracked by  using a tool ( numbers given to health care workers   indicated time spend by clients with them  and services provided.</a:t>
            </a:r>
          </a:p>
          <a:p>
            <a:r>
              <a:rPr lang="en-GB" sz="1100" baseline="0" dirty="0"/>
              <a:t>Client interviews - asked how they rated the services using scale “good , very good, poor , satisfactory” </a:t>
            </a:r>
          </a:p>
          <a:p>
            <a:endParaRPr lang="en-GB" sz="1100" baseline="0" dirty="0"/>
          </a:p>
          <a:p>
            <a:r>
              <a:rPr lang="en-GB" sz="1100" baseline="0" dirty="0"/>
              <a:t>Routine data - DHIS district health information system, Electronic  Patient Monitoring Data System, ETR- Electronic TB Registers</a:t>
            </a:r>
          </a:p>
          <a:p>
            <a:r>
              <a:rPr lang="en-GB" sz="1100" dirty="0"/>
              <a:t>Data</a:t>
            </a:r>
            <a:r>
              <a:rPr lang="en-GB" sz="1100" baseline="0" dirty="0"/>
              <a:t> was collected at each facility for one week, from Monday – Friday </a:t>
            </a:r>
            <a:endParaRPr lang="en-GB" sz="1100"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15</a:t>
            </a:fld>
            <a:endParaRPr lang="en-US"/>
          </a:p>
        </p:txBody>
      </p:sp>
    </p:spTree>
    <p:extLst>
      <p:ext uri="{BB962C8B-B14F-4D97-AF65-F5344CB8AC3E}">
        <p14:creationId xmlns:p14="http://schemas.microsoft.com/office/powerpoint/2010/main" val="50468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ZA" sz="1200" kern="1200" dirty="0">
                <a:solidFill>
                  <a:schemeClr val="tx1"/>
                </a:solidFill>
                <a:latin typeface="+mn-lt"/>
                <a:ea typeface="+mn-ea"/>
                <a:cs typeface="+mn-cs"/>
              </a:rPr>
              <a:t>Waiting times at health facility (waiting to be seen) reduced from 4.51:21 minutes to 3:09.00</a:t>
            </a:r>
            <a:r>
              <a:rPr lang="en-ZA" sz="1200" kern="1200" baseline="0" dirty="0">
                <a:solidFill>
                  <a:schemeClr val="tx1"/>
                </a:solidFill>
                <a:latin typeface="+mn-lt"/>
                <a:ea typeface="+mn-ea"/>
                <a:cs typeface="+mn-cs"/>
              </a:rPr>
              <a:t> minutes.</a:t>
            </a:r>
          </a:p>
          <a:p>
            <a:r>
              <a:rPr lang="en-ZA" sz="1200" kern="1200" baseline="0" dirty="0">
                <a:solidFill>
                  <a:schemeClr val="tx1"/>
                </a:solidFill>
                <a:latin typeface="+mn-lt"/>
                <a:ea typeface="+mn-ea"/>
                <a:cs typeface="+mn-cs"/>
              </a:rPr>
              <a:t>There is an overall reduction of 35.1% </a:t>
            </a:r>
          </a:p>
          <a:p>
            <a:endParaRPr lang="en-GB"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82054C-5FFB-4925-88B8-34BFE44764D6}" type="slidenum">
              <a:rPr lang="en-US" smtClean="0"/>
              <a:pPr/>
              <a:t>16</a:t>
            </a:fld>
            <a:endParaRPr lang="en-US"/>
          </a:p>
        </p:txBody>
      </p:sp>
    </p:spTree>
    <p:extLst>
      <p:ext uri="{BB962C8B-B14F-4D97-AF65-F5344CB8AC3E}">
        <p14:creationId xmlns:p14="http://schemas.microsoft.com/office/powerpoint/2010/main" val="185832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5"/>
        <p:cNvGrpSpPr/>
        <p:nvPr/>
      </p:nvGrpSpPr>
      <p:grpSpPr>
        <a:xfrm>
          <a:off x="0" y="0"/>
          <a:ext cx="0" cy="0"/>
          <a:chOff x="0" y="0"/>
          <a:chExt cx="0" cy="0"/>
        </a:xfrm>
      </p:grpSpPr>
      <p:pic>
        <p:nvPicPr>
          <p:cNvPr id="56" name="Shape 56"/>
          <p:cNvPicPr preferRelativeResize="0"/>
          <p:nvPr/>
        </p:nvPicPr>
        <p:blipFill/>
        <p:spPr>
          <a:xfrm>
            <a:off x="0" y="0"/>
            <a:ext cx="119100" cy="119100"/>
          </a:xfrm>
          <a:prstGeom prst="rect">
            <a:avLst/>
          </a:prstGeom>
          <a:solidFill>
            <a:srgbClr val="FFFFFF"/>
          </a:solidFill>
          <a:ln>
            <a:noFill/>
          </a:ln>
        </p:spPr>
      </p:pic>
      <p:sp>
        <p:nvSpPr>
          <p:cNvPr id="57" name="Shape 57"/>
          <p:cNvSpPr/>
          <p:nvPr/>
        </p:nvSpPr>
        <p:spPr>
          <a:xfrm>
            <a:off x="0" y="3962400"/>
            <a:ext cx="9144000" cy="2895600"/>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8" name="Shape 58"/>
          <p:cNvSpPr txBox="1">
            <a:spLocks noGrp="1"/>
          </p:cNvSpPr>
          <p:nvPr>
            <p:ph type="ctrTitle"/>
          </p:nvPr>
        </p:nvSpPr>
        <p:spPr>
          <a:xfrm>
            <a:off x="685800" y="1075763"/>
            <a:ext cx="7772400" cy="1775100"/>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59" name="Shape 59"/>
          <p:cNvSpPr txBox="1">
            <a:spLocks noGrp="1"/>
          </p:cNvSpPr>
          <p:nvPr>
            <p:ph type="subTitle" idx="1"/>
          </p:nvPr>
        </p:nvSpPr>
        <p:spPr>
          <a:xfrm>
            <a:off x="685800" y="5181600"/>
            <a:ext cx="5807399" cy="767699"/>
          </a:xfrm>
          <a:prstGeom prst="rect">
            <a:avLst/>
          </a:prstGeom>
          <a:noFill/>
          <a:ln>
            <a:noFill/>
          </a:ln>
        </p:spPr>
        <p:txBody>
          <a:bodyPr lIns="91425" tIns="91425" rIns="91425" bIns="91425" anchor="t" anchorCtr="0"/>
          <a:lstStyle>
            <a:lvl1pPr marL="0" marR="0" lvl="0" indent="0" algn="l" rtl="0">
              <a:spcBef>
                <a:spcPts val="400"/>
              </a:spcBef>
              <a:spcAft>
                <a:spcPts val="0"/>
              </a:spcAft>
              <a:buClr>
                <a:srgbClr val="FF9933"/>
              </a:buClr>
              <a:buFont typeface="Arial"/>
              <a:buNone/>
              <a:defRPr/>
            </a:lvl1pPr>
            <a:lvl2pPr marL="457200" marR="0" lvl="1" indent="0" algn="ctr" rtl="0">
              <a:spcBef>
                <a:spcPts val="240"/>
              </a:spcBef>
              <a:spcAft>
                <a:spcPts val="0"/>
              </a:spcAft>
              <a:buClr>
                <a:srgbClr val="FF9933"/>
              </a:buClr>
              <a:buFont typeface="Arial"/>
              <a:buNone/>
              <a:defRPr/>
            </a:lvl2pPr>
            <a:lvl3pPr marL="914400" marR="0" lvl="2" indent="0" algn="ctr" rtl="0">
              <a:spcBef>
                <a:spcPts val="200"/>
              </a:spcBef>
              <a:spcAft>
                <a:spcPts val="0"/>
              </a:spcAft>
              <a:buClr>
                <a:srgbClr val="FF9933"/>
              </a:buClr>
              <a:buFont typeface="Arial"/>
              <a:buNone/>
              <a:defRPr/>
            </a:lvl3pPr>
            <a:lvl4pPr marL="1371600" marR="0" lvl="3" indent="0" algn="ctr" rtl="0">
              <a:spcBef>
                <a:spcPts val="400"/>
              </a:spcBef>
              <a:spcAft>
                <a:spcPts val="0"/>
              </a:spcAft>
              <a:buClr>
                <a:schemeClr val="dk1"/>
              </a:buClr>
              <a:buFont typeface="Times New Roman"/>
              <a:buNone/>
              <a:defRPr/>
            </a:lvl4pPr>
            <a:lvl5pPr marL="1828800" marR="0" lvl="4" indent="0" algn="ctr" rtl="0">
              <a:spcBef>
                <a:spcPts val="400"/>
              </a:spcBef>
              <a:spcAft>
                <a:spcPts val="0"/>
              </a:spcAft>
              <a:buClr>
                <a:schemeClr val="dk1"/>
              </a:buClr>
              <a:buFont typeface="Times New Roman"/>
              <a:buNone/>
              <a:defRPr/>
            </a:lvl5pPr>
            <a:lvl6pPr marL="2286000" marR="0" lvl="5" indent="0" algn="ctr" rtl="0">
              <a:spcBef>
                <a:spcPts val="400"/>
              </a:spcBef>
              <a:spcAft>
                <a:spcPts val="0"/>
              </a:spcAft>
              <a:buClr>
                <a:schemeClr val="dk1"/>
              </a:buClr>
              <a:buFont typeface="Times New Roman"/>
              <a:buNone/>
              <a:defRPr/>
            </a:lvl6pPr>
            <a:lvl7pPr marL="2743200" marR="0" lvl="6" indent="0" algn="ctr" rtl="0">
              <a:spcBef>
                <a:spcPts val="400"/>
              </a:spcBef>
              <a:spcAft>
                <a:spcPts val="0"/>
              </a:spcAft>
              <a:buClr>
                <a:schemeClr val="dk1"/>
              </a:buClr>
              <a:buFont typeface="Times New Roman"/>
              <a:buNone/>
              <a:defRPr/>
            </a:lvl7pPr>
            <a:lvl8pPr marL="3200400" marR="0" lvl="7" indent="0" algn="ctr" rtl="0">
              <a:spcBef>
                <a:spcPts val="400"/>
              </a:spcBef>
              <a:spcAft>
                <a:spcPts val="0"/>
              </a:spcAft>
              <a:buClr>
                <a:schemeClr val="dk1"/>
              </a:buClr>
              <a:buFont typeface="Times New Roman"/>
              <a:buNone/>
              <a:defRPr/>
            </a:lvl8pPr>
            <a:lvl9pPr marL="3657600" marR="0" lvl="8" indent="0" algn="ctr" rtl="0">
              <a:spcBef>
                <a:spcPts val="400"/>
              </a:spcBef>
              <a:spcAft>
                <a:spcPts val="0"/>
              </a:spcAft>
              <a:buClr>
                <a:schemeClr val="dk1"/>
              </a:buClr>
              <a:buFont typeface="Times New Roman"/>
              <a:buNone/>
              <a:defRPr/>
            </a:lvl9pPr>
          </a:lstStyle>
          <a:p>
            <a:endParaRPr/>
          </a:p>
        </p:txBody>
      </p:sp>
      <p:pic>
        <p:nvPicPr>
          <p:cNvPr id="60" name="Shape 60" descr="small1"/>
          <p:cNvPicPr preferRelativeResize="0"/>
          <p:nvPr/>
        </p:nvPicPr>
        <p:blipFill rotWithShape="1">
          <a:blip r:embed="rId2">
            <a:alphaModFix/>
          </a:blip>
          <a:srcRect/>
          <a:stretch/>
        </p:blipFill>
        <p:spPr>
          <a:xfrm>
            <a:off x="6629400" y="5181600"/>
            <a:ext cx="1725300" cy="7676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5" name="Text Placeholder 5"/>
          <p:cNvSpPr>
            <a:spLocks noGrp="1"/>
          </p:cNvSpPr>
          <p:nvPr>
            <p:ph type="body" sz="quarter" idx="11" hasCustomPrompt="1"/>
          </p:nvPr>
        </p:nvSpPr>
        <p:spPr>
          <a:xfrm>
            <a:off x="2133600" y="6019800"/>
            <a:ext cx="65532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1271016"/>
            <a:ext cx="77724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684213" y="2743200"/>
            <a:ext cx="77724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tx1"/>
              </a:buClr>
              <a:buSzPct val="70000"/>
              <a:buFont typeface="Wingdings" pitchFamily="2" charset="2"/>
              <a:buChar char="§"/>
              <a:defRPr sz="2400" b="1">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a:p>
            <a:pPr lvl="1"/>
            <a:endParaRPr lang="en-US" dirty="0"/>
          </a:p>
          <a:p>
            <a:pPr lvl="2"/>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B9F2E82-3D7A-45C2-9185-F5158F2E3633}" type="datetimeFigureOut">
              <a:rPr lang="en-US" sz="1800" kern="1200" smtClean="0">
                <a:solidFill>
                  <a:srgbClr val="0039A6"/>
                </a:solidFill>
                <a:latin typeface="Myriad Web Pro"/>
                <a:ea typeface=""/>
                <a:cs typeface=""/>
              </a:rPr>
              <a:pPr/>
              <a:t>3/31/2017</a:t>
            </a:fld>
            <a:endParaRPr lang="en-US" sz="1800" kern="1200">
              <a:solidFill>
                <a:srgbClr val="0039A6"/>
              </a:solidFill>
              <a:latin typeface="Myriad Web Pro"/>
              <a:ea typeface=""/>
              <a:cs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sz="1800" kern="1200">
              <a:solidFill>
                <a:srgbClr val="0039A6"/>
              </a:solidFill>
              <a:latin typeface="Myriad Web Pro"/>
              <a:ea typeface=""/>
              <a:cs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6BD4215-E9C4-4BAC-8D69-CD51B85EDA20}" type="slidenum">
              <a:rPr lang="en-US" sz="1800" kern="1200" smtClean="0">
                <a:solidFill>
                  <a:srgbClr val="0039A6"/>
                </a:solidFill>
                <a:latin typeface="Myriad Web Pro"/>
                <a:ea typeface=""/>
                <a:cs typeface=""/>
              </a:rPr>
              <a:pPr/>
              <a:t>‹#›</a:t>
            </a:fld>
            <a:endParaRPr lang="en-US" sz="1800" kern="1200">
              <a:solidFill>
                <a:srgbClr val="0039A6"/>
              </a:solidFill>
              <a:latin typeface="Myriad Web Pro"/>
              <a:ea typeface=""/>
              <a:cs typeface=""/>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61"/>
        <p:cNvGrpSpPr/>
        <p:nvPr/>
      </p:nvGrpSpPr>
      <p:grpSpPr>
        <a:xfrm>
          <a:off x="0" y="0"/>
          <a:ext cx="0" cy="0"/>
          <a:chOff x="0" y="0"/>
          <a:chExt cx="0" cy="0"/>
        </a:xfrm>
      </p:grpSpPr>
      <p:pic>
        <p:nvPicPr>
          <p:cNvPr id="62" name="Shape 62"/>
          <p:cNvPicPr preferRelativeResize="0"/>
          <p:nvPr/>
        </p:nvPicPr>
        <p:blipFill/>
        <p:spPr>
          <a:xfrm>
            <a:off x="0" y="0"/>
            <a:ext cx="119100" cy="119100"/>
          </a:xfrm>
          <a:prstGeom prst="rect">
            <a:avLst/>
          </a:prstGeom>
          <a:solidFill>
            <a:srgbClr val="FFFFFF"/>
          </a:solidFill>
          <a:ln>
            <a:noFill/>
          </a:ln>
        </p:spPr>
      </p:pic>
      <p:sp>
        <p:nvSpPr>
          <p:cNvPr id="63" name="Shape 63"/>
          <p:cNvSpPr/>
          <p:nvPr/>
        </p:nvSpPr>
        <p:spPr>
          <a:xfrm>
            <a:off x="0" y="0"/>
            <a:ext cx="9144000" cy="959999"/>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4" name="Shape 64"/>
          <p:cNvSpPr txBox="1">
            <a:spLocks noGrp="1"/>
          </p:cNvSpPr>
          <p:nvPr>
            <p:ph type="body" idx="1"/>
          </p:nvPr>
        </p:nvSpPr>
        <p:spPr>
          <a:xfrm>
            <a:off x="369455" y="1145308"/>
            <a:ext cx="8377500" cy="5179200"/>
          </a:xfrm>
          <a:prstGeom prst="rect">
            <a:avLst/>
          </a:prstGeom>
          <a:noFill/>
          <a:ln>
            <a:noFill/>
          </a:ln>
        </p:spPr>
        <p:txBody>
          <a:bodyPr lIns="91425" tIns="91425" rIns="91425" bIns="91425" anchor="t" anchorCtr="0"/>
          <a:lstStyle>
            <a:lvl1pPr marL="368300" lvl="0" indent="-368300" rtl="0">
              <a:spcBef>
                <a:spcPts val="0"/>
              </a:spcBef>
              <a:defRPr/>
            </a:lvl1pPr>
            <a:lvl2pPr marL="857250" lvl="1" indent="-400050" rtl="0">
              <a:spcBef>
                <a:spcPts val="0"/>
              </a:spcBef>
              <a:defRPr/>
            </a:lvl2pPr>
            <a:lvl3pPr marL="1255712" lvl="2" indent="-354012" rtl="0">
              <a:spcBef>
                <a:spcPts val="0"/>
              </a:spcBef>
              <a:defRPr/>
            </a:lvl3pPr>
            <a:lvl4pPr marL="1598612" lvl="3" indent="-138112" rtl="0">
              <a:spcBef>
                <a:spcPts val="0"/>
              </a:spcBef>
              <a:buClr>
                <a:srgbClr val="FF9933"/>
              </a:buClr>
              <a:buFont typeface="Noto Symbol"/>
              <a:buChar char="▪"/>
              <a:defRPr/>
            </a:lvl4pPr>
            <a:lvl5pPr marL="2057400" lvl="4" indent="-139700" rtl="0">
              <a:spcBef>
                <a:spcPts val="0"/>
              </a:spcBef>
              <a:buClr>
                <a:srgbClr val="FF9933"/>
              </a:buClr>
              <a:buFont typeface="Aria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5" name="Shape 65"/>
          <p:cNvSpPr/>
          <p:nvPr/>
        </p:nvSpPr>
        <p:spPr>
          <a:xfrm>
            <a:off x="0" y="6352821"/>
            <a:ext cx="9153000" cy="533700"/>
          </a:xfrm>
          <a:prstGeom prst="rect">
            <a:avLst/>
          </a:prstGeom>
          <a:solidFill>
            <a:srgbClr val="0070C0"/>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66" name="Shape 66" descr="small1"/>
          <p:cNvPicPr preferRelativeResize="0"/>
          <p:nvPr/>
        </p:nvPicPr>
        <p:blipFill rotWithShape="1">
          <a:blip r:embed="rId2">
            <a:alphaModFix/>
          </a:blip>
          <a:srcRect/>
          <a:stretch/>
        </p:blipFill>
        <p:spPr>
          <a:xfrm>
            <a:off x="7745035" y="237228"/>
            <a:ext cx="1322699" cy="588899"/>
          </a:xfrm>
          <a:prstGeom prst="rect">
            <a:avLst/>
          </a:prstGeom>
          <a:noFill/>
          <a:ln>
            <a:noFill/>
          </a:ln>
        </p:spPr>
      </p:pic>
      <p:sp>
        <p:nvSpPr>
          <p:cNvPr id="67" name="Shape 67"/>
          <p:cNvSpPr txBox="1">
            <a:spLocks noGrp="1"/>
          </p:cNvSpPr>
          <p:nvPr>
            <p:ph type="title"/>
          </p:nvPr>
        </p:nvSpPr>
        <p:spPr>
          <a:xfrm>
            <a:off x="369455" y="246063"/>
            <a:ext cx="7269299" cy="516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sldNum" idx="12"/>
          </p:nvPr>
        </p:nvSpPr>
        <p:spPr>
          <a:xfrm>
            <a:off x="8499475" y="6400800"/>
            <a:ext cx="4920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69"/>
        <p:cNvGrpSpPr/>
        <p:nvPr/>
      </p:nvGrpSpPr>
      <p:grpSpPr>
        <a:xfrm>
          <a:off x="0" y="0"/>
          <a:ext cx="0" cy="0"/>
          <a:chOff x="0" y="0"/>
          <a:chExt cx="0" cy="0"/>
        </a:xfrm>
      </p:grpSpPr>
      <p:sp>
        <p:nvSpPr>
          <p:cNvPr id="70" name="Shape 70"/>
          <p:cNvSpPr/>
          <p:nvPr/>
        </p:nvSpPr>
        <p:spPr>
          <a:xfrm>
            <a:off x="0" y="6338710"/>
            <a:ext cx="9153000" cy="533700"/>
          </a:xfrm>
          <a:prstGeom prst="rect">
            <a:avLst/>
          </a:prstGeom>
          <a:solidFill>
            <a:srgbClr val="0070C0"/>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1" name="Shape 71"/>
          <p:cNvSpPr txBox="1">
            <a:spLocks noGrp="1"/>
          </p:cNvSpPr>
          <p:nvPr>
            <p:ph type="title"/>
          </p:nvPr>
        </p:nvSpPr>
        <p:spPr>
          <a:xfrm>
            <a:off x="727075" y="4430708"/>
            <a:ext cx="7772400" cy="1361999"/>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2" name="Shape 72"/>
          <p:cNvSpPr txBox="1">
            <a:spLocks noGrp="1"/>
          </p:cNvSpPr>
          <p:nvPr>
            <p:ph type="sldNum" idx="12"/>
          </p:nvPr>
        </p:nvSpPr>
        <p:spPr>
          <a:xfrm>
            <a:off x="8499475" y="6400800"/>
            <a:ext cx="4920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
        <p:nvSpPr>
          <p:cNvPr id="73" name="Shape 73"/>
          <p:cNvSpPr/>
          <p:nvPr/>
        </p:nvSpPr>
        <p:spPr>
          <a:xfrm>
            <a:off x="0" y="0"/>
            <a:ext cx="9144000" cy="959999"/>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74" name="Shape 74" descr="small1"/>
          <p:cNvPicPr preferRelativeResize="0"/>
          <p:nvPr/>
        </p:nvPicPr>
        <p:blipFill rotWithShape="1">
          <a:blip r:embed="rId2">
            <a:alphaModFix/>
          </a:blip>
          <a:srcRect/>
          <a:stretch/>
        </p:blipFill>
        <p:spPr>
          <a:xfrm>
            <a:off x="7745035" y="237228"/>
            <a:ext cx="1322699" cy="5888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75"/>
        <p:cNvGrpSpPr/>
        <p:nvPr/>
      </p:nvGrpSpPr>
      <p:grpSpPr>
        <a:xfrm>
          <a:off x="0" y="0"/>
          <a:ext cx="0" cy="0"/>
          <a:chOff x="0" y="0"/>
          <a:chExt cx="0" cy="0"/>
        </a:xfrm>
      </p:grpSpPr>
      <p:sp>
        <p:nvSpPr>
          <p:cNvPr id="76" name="Shape 76"/>
          <p:cNvSpPr/>
          <p:nvPr/>
        </p:nvSpPr>
        <p:spPr>
          <a:xfrm>
            <a:off x="0" y="6352821"/>
            <a:ext cx="9153000" cy="533700"/>
          </a:xfrm>
          <a:prstGeom prst="rect">
            <a:avLst/>
          </a:prstGeom>
          <a:solidFill>
            <a:srgbClr val="0070C0"/>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77" name="Shape 77"/>
          <p:cNvPicPr preferRelativeResize="0"/>
          <p:nvPr/>
        </p:nvPicPr>
        <p:blipFill/>
        <p:spPr>
          <a:xfrm>
            <a:off x="0" y="0"/>
            <a:ext cx="119100" cy="119100"/>
          </a:xfrm>
          <a:prstGeom prst="rect">
            <a:avLst/>
          </a:prstGeom>
          <a:solidFill>
            <a:srgbClr val="FFFFFF"/>
          </a:solidFill>
          <a:ln>
            <a:noFill/>
          </a:ln>
        </p:spPr>
      </p:pic>
      <p:sp>
        <p:nvSpPr>
          <p:cNvPr id="78" name="Shape 78"/>
          <p:cNvSpPr txBox="1">
            <a:spLocks noGrp="1"/>
          </p:cNvSpPr>
          <p:nvPr>
            <p:ph type="body" idx="1"/>
          </p:nvPr>
        </p:nvSpPr>
        <p:spPr>
          <a:xfrm>
            <a:off x="457200" y="1109430"/>
            <a:ext cx="4040099" cy="639900"/>
          </a:xfrm>
          <a:prstGeom prst="rect">
            <a:avLst/>
          </a:prstGeom>
          <a:noFill/>
          <a:ln>
            <a:noFill/>
          </a:ln>
        </p:spPr>
        <p:txBody>
          <a:bodyPr lIns="91425" tIns="91425" rIns="91425" bIns="91425" anchor="b" anchorCtr="0"/>
          <a:lstStyle>
            <a:lvl1pPr marL="0" lvl="0" indent="0" rtl="0">
              <a:spcBef>
                <a:spcPts val="0"/>
              </a:spcBef>
              <a:buClr>
                <a:srgbClr val="000000"/>
              </a:buClr>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79" name="Shape 79"/>
          <p:cNvSpPr txBox="1">
            <a:spLocks noGrp="1"/>
          </p:cNvSpPr>
          <p:nvPr>
            <p:ph type="body" idx="2"/>
          </p:nvPr>
        </p:nvSpPr>
        <p:spPr>
          <a:xfrm>
            <a:off x="457200" y="1891860"/>
            <a:ext cx="4040099" cy="4389299"/>
          </a:xfrm>
          <a:prstGeom prst="rect">
            <a:avLst/>
          </a:prstGeom>
          <a:noFill/>
          <a:ln>
            <a:noFill/>
          </a:ln>
        </p:spPr>
        <p:txBody>
          <a:bodyPr lIns="91425" tIns="91425" rIns="91425" bIns="91425" anchor="t" anchorCtr="0"/>
          <a:lstStyle>
            <a:lvl1pPr marL="368300" lvl="0" indent="-368300" rtl="0">
              <a:spcBef>
                <a:spcPts val="0"/>
              </a:spcBef>
              <a:defRPr/>
            </a:lvl1pPr>
            <a:lvl2pPr marL="636587" lvl="1" indent="-280987" rtl="0">
              <a:spcBef>
                <a:spcPts val="0"/>
              </a:spcBef>
              <a:defRPr/>
            </a:lvl2pPr>
            <a:lvl3pPr marL="915987" lvl="2" indent="-242887" rtl="0">
              <a:spcBef>
                <a:spcPts val="0"/>
              </a:spcBef>
              <a:defRPr/>
            </a:lvl3pPr>
            <a:lvl4pPr marL="1196975" lvl="3" indent="-130175" rtl="0">
              <a:spcBef>
                <a:spcPts val="0"/>
              </a:spcBef>
              <a:buClr>
                <a:srgbClr val="FF9900"/>
              </a:buClr>
              <a:buFont typeface="Courier New"/>
              <a:buChar char="o"/>
              <a:defRPr/>
            </a:lvl4pPr>
            <a:lvl5pPr marL="1479550" lvl="4" indent="-133350" rtl="0">
              <a:spcBef>
                <a:spcPts val="0"/>
              </a:spcBef>
              <a:buClr>
                <a:srgbClr val="FF9900"/>
              </a:buClr>
              <a:buFont typeface="Noto Symbo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0" name="Shape 80"/>
          <p:cNvSpPr txBox="1">
            <a:spLocks noGrp="1"/>
          </p:cNvSpPr>
          <p:nvPr>
            <p:ph type="body" idx="3"/>
          </p:nvPr>
        </p:nvSpPr>
        <p:spPr>
          <a:xfrm>
            <a:off x="4645025" y="1109430"/>
            <a:ext cx="4041900" cy="639900"/>
          </a:xfrm>
          <a:prstGeom prst="rect">
            <a:avLst/>
          </a:prstGeom>
          <a:noFill/>
          <a:ln>
            <a:noFill/>
          </a:ln>
        </p:spPr>
        <p:txBody>
          <a:bodyPr lIns="91425" tIns="91425" rIns="91425" bIns="91425" anchor="b" anchorCtr="0"/>
          <a:lstStyle>
            <a:lvl1pPr marL="0" lvl="0" indent="0" rtl="0">
              <a:spcBef>
                <a:spcPts val="0"/>
              </a:spcBef>
              <a:buClr>
                <a:srgbClr val="000000"/>
              </a:buClr>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81" name="Shape 81"/>
          <p:cNvSpPr/>
          <p:nvPr/>
        </p:nvSpPr>
        <p:spPr>
          <a:xfrm>
            <a:off x="0" y="0"/>
            <a:ext cx="9144000" cy="959999"/>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82" name="Shape 82" descr="small1"/>
          <p:cNvPicPr preferRelativeResize="0"/>
          <p:nvPr/>
        </p:nvPicPr>
        <p:blipFill rotWithShape="1">
          <a:blip r:embed="rId2">
            <a:alphaModFix/>
          </a:blip>
          <a:srcRect/>
          <a:stretch/>
        </p:blipFill>
        <p:spPr>
          <a:xfrm>
            <a:off x="7745035" y="237228"/>
            <a:ext cx="1322699" cy="588899"/>
          </a:xfrm>
          <a:prstGeom prst="rect">
            <a:avLst/>
          </a:prstGeom>
          <a:noFill/>
          <a:ln>
            <a:noFill/>
          </a:ln>
        </p:spPr>
      </p:pic>
      <p:sp>
        <p:nvSpPr>
          <p:cNvPr id="83" name="Shape 83"/>
          <p:cNvSpPr txBox="1">
            <a:spLocks noGrp="1"/>
          </p:cNvSpPr>
          <p:nvPr>
            <p:ph type="sldNum" idx="12"/>
          </p:nvPr>
        </p:nvSpPr>
        <p:spPr>
          <a:xfrm>
            <a:off x="8499475" y="6400800"/>
            <a:ext cx="4920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
        <p:nvSpPr>
          <p:cNvPr id="84" name="Shape 84"/>
          <p:cNvSpPr txBox="1">
            <a:spLocks noGrp="1"/>
          </p:cNvSpPr>
          <p:nvPr>
            <p:ph type="title"/>
          </p:nvPr>
        </p:nvSpPr>
        <p:spPr>
          <a:xfrm>
            <a:off x="369455" y="246063"/>
            <a:ext cx="7269299" cy="516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5" name="Shape 85"/>
          <p:cNvSpPr txBox="1">
            <a:spLocks noGrp="1"/>
          </p:cNvSpPr>
          <p:nvPr>
            <p:ph type="body" idx="4"/>
          </p:nvPr>
        </p:nvSpPr>
        <p:spPr>
          <a:xfrm>
            <a:off x="4649787" y="1891860"/>
            <a:ext cx="4040099" cy="4389299"/>
          </a:xfrm>
          <a:prstGeom prst="rect">
            <a:avLst/>
          </a:prstGeom>
          <a:noFill/>
          <a:ln>
            <a:noFill/>
          </a:ln>
        </p:spPr>
        <p:txBody>
          <a:bodyPr lIns="91425" tIns="91425" rIns="91425" bIns="91425" anchor="t" anchorCtr="0"/>
          <a:lstStyle>
            <a:lvl1pPr marL="368300" lvl="0" indent="-368300" rtl="0">
              <a:spcBef>
                <a:spcPts val="0"/>
              </a:spcBef>
              <a:defRPr/>
            </a:lvl1pPr>
            <a:lvl2pPr marL="636587" lvl="1" indent="-280987" rtl="0">
              <a:spcBef>
                <a:spcPts val="0"/>
              </a:spcBef>
              <a:defRPr/>
            </a:lvl2pPr>
            <a:lvl3pPr marL="915987" lvl="2" indent="-242887" rtl="0">
              <a:spcBef>
                <a:spcPts val="0"/>
              </a:spcBef>
              <a:defRPr/>
            </a:lvl3pPr>
            <a:lvl4pPr marL="1196975" lvl="3" indent="-130175" rtl="0">
              <a:spcBef>
                <a:spcPts val="0"/>
              </a:spcBef>
              <a:buClr>
                <a:srgbClr val="FF9900"/>
              </a:buClr>
              <a:buFont typeface="Courier New"/>
              <a:buChar char="o"/>
              <a:defRPr/>
            </a:lvl4pPr>
            <a:lvl5pPr marL="1479550" lvl="4" indent="-133350" rtl="0">
              <a:spcBef>
                <a:spcPts val="0"/>
              </a:spcBef>
              <a:buClr>
                <a:srgbClr val="FF9900"/>
              </a:buClr>
              <a:buFont typeface="Noto Symbo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Shape 102"/>
        <p:cNvGrpSpPr/>
        <p:nvPr/>
      </p:nvGrpSpPr>
      <p:grpSpPr>
        <a:xfrm>
          <a:off x="0" y="0"/>
          <a:ext cx="0" cy="0"/>
          <a:chOff x="0" y="0"/>
          <a:chExt cx="0" cy="0"/>
        </a:xfrm>
      </p:grpSpPr>
      <p:pic>
        <p:nvPicPr>
          <p:cNvPr id="103" name="Shape 103"/>
          <p:cNvPicPr preferRelativeResize="0"/>
          <p:nvPr/>
        </p:nvPicPr>
        <p:blipFill/>
        <p:spPr>
          <a:xfrm>
            <a:off x="0" y="0"/>
            <a:ext cx="119100" cy="119100"/>
          </a:xfrm>
          <a:prstGeom prst="rect">
            <a:avLst/>
          </a:prstGeom>
          <a:solidFill>
            <a:srgbClr val="FFFFFF"/>
          </a:solidFill>
          <a:ln>
            <a:noFill/>
          </a:ln>
        </p:spPr>
      </p:pic>
      <p:sp>
        <p:nvSpPr>
          <p:cNvPr id="104" name="Shape 104"/>
          <p:cNvSpPr/>
          <p:nvPr/>
        </p:nvSpPr>
        <p:spPr>
          <a:xfrm>
            <a:off x="0" y="0"/>
            <a:ext cx="9144000" cy="959999"/>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05" name="Shape 105" descr="small1"/>
          <p:cNvPicPr preferRelativeResize="0"/>
          <p:nvPr/>
        </p:nvPicPr>
        <p:blipFill rotWithShape="1">
          <a:blip r:embed="rId2">
            <a:alphaModFix/>
          </a:blip>
          <a:srcRect/>
          <a:stretch/>
        </p:blipFill>
        <p:spPr>
          <a:xfrm>
            <a:off x="7745035" y="237228"/>
            <a:ext cx="1322699" cy="588899"/>
          </a:xfrm>
          <a:prstGeom prst="rect">
            <a:avLst/>
          </a:prstGeom>
          <a:noFill/>
          <a:ln>
            <a:noFill/>
          </a:ln>
        </p:spPr>
      </p:pic>
      <p:sp>
        <p:nvSpPr>
          <p:cNvPr id="106" name="Shape 106"/>
          <p:cNvSpPr txBox="1">
            <a:spLocks noGrp="1"/>
          </p:cNvSpPr>
          <p:nvPr>
            <p:ph type="title"/>
          </p:nvPr>
        </p:nvSpPr>
        <p:spPr>
          <a:xfrm>
            <a:off x="369455" y="246063"/>
            <a:ext cx="7269299" cy="516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7" name="Shape 107"/>
          <p:cNvSpPr/>
          <p:nvPr/>
        </p:nvSpPr>
        <p:spPr>
          <a:xfrm>
            <a:off x="0" y="6352821"/>
            <a:ext cx="9153000" cy="533700"/>
          </a:xfrm>
          <a:prstGeom prst="rect">
            <a:avLst/>
          </a:prstGeom>
          <a:solidFill>
            <a:srgbClr val="0070C0"/>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Shape 108"/>
          <p:cNvSpPr txBox="1">
            <a:spLocks noGrp="1"/>
          </p:cNvSpPr>
          <p:nvPr>
            <p:ph type="sldNum" idx="12"/>
          </p:nvPr>
        </p:nvSpPr>
        <p:spPr>
          <a:xfrm>
            <a:off x="8499475" y="6400800"/>
            <a:ext cx="4920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9"/>
        <p:cNvGrpSpPr/>
        <p:nvPr/>
      </p:nvGrpSpPr>
      <p:grpSpPr>
        <a:xfrm>
          <a:off x="0" y="0"/>
          <a:ext cx="0" cy="0"/>
          <a:chOff x="0" y="0"/>
          <a:chExt cx="0" cy="0"/>
        </a:xfrm>
      </p:grpSpPr>
      <p:sp>
        <p:nvSpPr>
          <p:cNvPr id="110" name="Shape 110"/>
          <p:cNvSpPr/>
          <p:nvPr/>
        </p:nvSpPr>
        <p:spPr>
          <a:xfrm>
            <a:off x="0" y="6352821"/>
            <a:ext cx="9153000" cy="533700"/>
          </a:xfrm>
          <a:prstGeom prst="rect">
            <a:avLst/>
          </a:prstGeom>
          <a:solidFill>
            <a:srgbClr val="0070C0"/>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111" name="Shape 111"/>
          <p:cNvPicPr preferRelativeResize="0"/>
          <p:nvPr/>
        </p:nvPicPr>
        <p:blipFill/>
        <p:spPr>
          <a:xfrm>
            <a:off x="0" y="0"/>
            <a:ext cx="119100" cy="119100"/>
          </a:xfrm>
          <a:prstGeom prst="rect">
            <a:avLst/>
          </a:prstGeom>
          <a:solidFill>
            <a:srgbClr val="FFFFFF"/>
          </a:solidFill>
          <a:ln>
            <a:noFill/>
          </a:ln>
        </p:spPr>
      </p:pic>
      <p:sp>
        <p:nvSpPr>
          <p:cNvPr id="112" name="Shape 112"/>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3" name="Shape 113"/>
          <p:cNvSpPr txBox="1">
            <a:spLocks noGrp="1"/>
          </p:cNvSpPr>
          <p:nvPr>
            <p:ph type="body" idx="1"/>
          </p:nvPr>
        </p:nvSpPr>
        <p:spPr>
          <a:xfrm>
            <a:off x="3575050" y="273050"/>
            <a:ext cx="5111699" cy="58526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4" name="Shape 114"/>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15" name="Shape 115"/>
          <p:cNvSpPr/>
          <p:nvPr/>
        </p:nvSpPr>
        <p:spPr>
          <a:xfrm>
            <a:off x="0" y="0"/>
            <a:ext cx="9144000" cy="959999"/>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16" name="Shape 116" descr="small1"/>
          <p:cNvPicPr preferRelativeResize="0"/>
          <p:nvPr/>
        </p:nvPicPr>
        <p:blipFill rotWithShape="1">
          <a:blip r:embed="rId2">
            <a:alphaModFix/>
          </a:blip>
          <a:srcRect/>
          <a:stretch/>
        </p:blipFill>
        <p:spPr>
          <a:xfrm>
            <a:off x="7745035" y="237228"/>
            <a:ext cx="1322699" cy="588899"/>
          </a:xfrm>
          <a:prstGeom prst="rect">
            <a:avLst/>
          </a:prstGeom>
          <a:noFill/>
          <a:ln>
            <a:noFill/>
          </a:ln>
        </p:spPr>
      </p:pic>
      <p:sp>
        <p:nvSpPr>
          <p:cNvPr id="117" name="Shape 117"/>
          <p:cNvSpPr txBox="1">
            <a:spLocks noGrp="1"/>
          </p:cNvSpPr>
          <p:nvPr>
            <p:ph type="sldNum" idx="12"/>
          </p:nvPr>
        </p:nvSpPr>
        <p:spPr>
          <a:xfrm>
            <a:off x="8499475" y="6400800"/>
            <a:ext cx="4920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
        <p:nvSpPr>
          <p:cNvPr id="118" name="Shape 118"/>
          <p:cNvSpPr txBox="1">
            <a:spLocks noGrp="1"/>
          </p:cNvSpPr>
          <p:nvPr>
            <p:ph type="ftr" idx="11"/>
          </p:nvPr>
        </p:nvSpPr>
        <p:spPr>
          <a:xfrm>
            <a:off x="140679" y="6400800"/>
            <a:ext cx="8358899" cy="4572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9"/>
        <p:cNvGrpSpPr/>
        <p:nvPr/>
      </p:nvGrpSpPr>
      <p:grpSpPr>
        <a:xfrm>
          <a:off x="0" y="0"/>
          <a:ext cx="0" cy="0"/>
          <a:chOff x="0" y="0"/>
          <a:chExt cx="0" cy="0"/>
        </a:xfrm>
      </p:grpSpPr>
      <p:sp>
        <p:nvSpPr>
          <p:cNvPr id="120" name="Shape 120"/>
          <p:cNvSpPr/>
          <p:nvPr/>
        </p:nvSpPr>
        <p:spPr>
          <a:xfrm>
            <a:off x="0" y="6352821"/>
            <a:ext cx="9153000" cy="533700"/>
          </a:xfrm>
          <a:prstGeom prst="rect">
            <a:avLst/>
          </a:prstGeom>
          <a:solidFill>
            <a:srgbClr val="0070C0"/>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121" name="Shape 121"/>
          <p:cNvPicPr preferRelativeResize="0"/>
          <p:nvPr/>
        </p:nvPicPr>
        <p:blipFill/>
        <p:spPr>
          <a:xfrm>
            <a:off x="0" y="0"/>
            <a:ext cx="119100" cy="119100"/>
          </a:xfrm>
          <a:prstGeom prst="rect">
            <a:avLst/>
          </a:prstGeom>
          <a:solidFill>
            <a:srgbClr val="FFFFFF"/>
          </a:solidFill>
          <a:ln>
            <a:noFill/>
          </a:ln>
        </p:spPr>
      </p:pic>
      <p:sp>
        <p:nvSpPr>
          <p:cNvPr id="122" name="Shape 122"/>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3" name="Shape 123"/>
          <p:cNvSpPr>
            <a:spLocks noGrp="1"/>
          </p:cNvSpPr>
          <p:nvPr>
            <p:ph type="pic" idx="2"/>
          </p:nvPr>
        </p:nvSpPr>
        <p:spPr>
          <a:xfrm>
            <a:off x="1792288" y="612775"/>
            <a:ext cx="5486399" cy="4114800"/>
          </a:xfrm>
          <a:prstGeom prst="rect">
            <a:avLst/>
          </a:prstGeom>
          <a:noFill/>
          <a:ln>
            <a:noFill/>
          </a:ln>
        </p:spPr>
      </p:sp>
      <p:sp>
        <p:nvSpPr>
          <p:cNvPr id="124" name="Shape 124"/>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25" name="Shape 125"/>
          <p:cNvSpPr/>
          <p:nvPr/>
        </p:nvSpPr>
        <p:spPr>
          <a:xfrm>
            <a:off x="0" y="0"/>
            <a:ext cx="9144000" cy="959999"/>
          </a:xfrm>
          <a:prstGeom prst="rect">
            <a:avLst/>
          </a:prstGeom>
          <a:solidFill>
            <a:srgbClr val="FFDA91">
              <a:alpha val="49800"/>
            </a:srgbClr>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26" name="Shape 126" descr="small1"/>
          <p:cNvPicPr preferRelativeResize="0"/>
          <p:nvPr/>
        </p:nvPicPr>
        <p:blipFill rotWithShape="1">
          <a:blip r:embed="rId2">
            <a:alphaModFix/>
          </a:blip>
          <a:srcRect/>
          <a:stretch/>
        </p:blipFill>
        <p:spPr>
          <a:xfrm>
            <a:off x="7745035" y="237228"/>
            <a:ext cx="1322699" cy="588899"/>
          </a:xfrm>
          <a:prstGeom prst="rect">
            <a:avLst/>
          </a:prstGeom>
          <a:noFill/>
          <a:ln>
            <a:noFill/>
          </a:ln>
        </p:spPr>
      </p:pic>
      <p:sp>
        <p:nvSpPr>
          <p:cNvPr id="127" name="Shape 127"/>
          <p:cNvSpPr txBox="1">
            <a:spLocks noGrp="1"/>
          </p:cNvSpPr>
          <p:nvPr>
            <p:ph type="sldNum" idx="12"/>
          </p:nvPr>
        </p:nvSpPr>
        <p:spPr>
          <a:xfrm>
            <a:off x="8499475" y="6400800"/>
            <a:ext cx="4920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
        <p:nvSpPr>
          <p:cNvPr id="128" name="Shape 128"/>
          <p:cNvSpPr txBox="1">
            <a:spLocks noGrp="1"/>
          </p:cNvSpPr>
          <p:nvPr>
            <p:ph type="ftr" idx="11"/>
          </p:nvPr>
        </p:nvSpPr>
        <p:spPr>
          <a:xfrm>
            <a:off x="140679" y="6400800"/>
            <a:ext cx="8358899" cy="4572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03C033E-E057-9449-8AB4-0973E4D5500E}"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807B-2147-2043-A06C-BFB83FB79E4B}" type="slidenum">
              <a:rPr lang="en-US" smtClean="0"/>
              <a:t>‹#›</a:t>
            </a:fld>
            <a:endParaRPr lang="en-US"/>
          </a:p>
        </p:txBody>
      </p:sp>
    </p:spTree>
    <p:extLst>
      <p:ext uri="{BB962C8B-B14F-4D97-AF65-F5344CB8AC3E}">
        <p14:creationId xmlns:p14="http://schemas.microsoft.com/office/powerpoint/2010/main" val="206291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39725" y="206375"/>
            <a:ext cx="6934199" cy="600000"/>
          </a:xfrm>
          <a:prstGeom prst="rect">
            <a:avLst/>
          </a:prstGeom>
          <a:noFill/>
          <a:ln>
            <a:noFill/>
          </a:ln>
        </p:spPr>
        <p:txBody>
          <a:bodyPr lIns="91425" tIns="91425" rIns="91425" bIns="91425" anchor="ctr" anchorCtr="0"/>
          <a:lstStyle>
            <a:lvl1pPr marL="0" marR="0" lvl="0" indent="0" algn="l"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52" name="Shape 52"/>
          <p:cNvSpPr txBox="1">
            <a:spLocks noGrp="1"/>
          </p:cNvSpPr>
          <p:nvPr>
            <p:ph type="body" idx="1"/>
          </p:nvPr>
        </p:nvSpPr>
        <p:spPr>
          <a:xfrm>
            <a:off x="0" y="927100"/>
            <a:ext cx="9144000" cy="5931300"/>
          </a:xfrm>
          <a:prstGeom prst="rect">
            <a:avLst/>
          </a:prstGeom>
          <a:noFill/>
          <a:ln>
            <a:noFill/>
          </a:ln>
        </p:spPr>
        <p:txBody>
          <a:bodyPr lIns="91425" tIns="91425" rIns="91425" bIns="91425" anchor="t" anchorCtr="0"/>
          <a:lstStyle>
            <a:lvl1pPr marL="776287" marR="0" lvl="0" indent="-280987" algn="l" rtl="0">
              <a:spcBef>
                <a:spcPts val="280"/>
              </a:spcBef>
              <a:spcAft>
                <a:spcPts val="0"/>
              </a:spcAft>
              <a:buClr>
                <a:srgbClr val="FF9933"/>
              </a:buClr>
              <a:buFont typeface="Arial"/>
              <a:buChar char="="/>
              <a:defRPr/>
            </a:lvl1pPr>
            <a:lvl2pPr marL="1346200" marR="0" lvl="1" indent="-203200" algn="l" rtl="0">
              <a:spcBef>
                <a:spcPts val="240"/>
              </a:spcBef>
              <a:spcAft>
                <a:spcPts val="0"/>
              </a:spcAft>
              <a:buClr>
                <a:srgbClr val="FF9933"/>
              </a:buClr>
              <a:buFont typeface="Arial"/>
              <a:buChar char="&lt;"/>
              <a:defRPr/>
            </a:lvl2pPr>
            <a:lvl3pPr marL="1782762" marR="0" lvl="2" indent="-30162" algn="l" rtl="0">
              <a:spcBef>
                <a:spcPts val="200"/>
              </a:spcBef>
              <a:spcAft>
                <a:spcPts val="0"/>
              </a:spcAft>
              <a:buClr>
                <a:srgbClr val="FF9933"/>
              </a:buClr>
              <a:buFont typeface="Arial"/>
              <a:buChar char="="/>
              <a:defRPr/>
            </a:lvl3pPr>
            <a:lvl4pPr marL="2189162" marR="0" lvl="3" indent="-106362" algn="l" rtl="0">
              <a:spcBef>
                <a:spcPts val="400"/>
              </a:spcBef>
              <a:spcAft>
                <a:spcPts val="0"/>
              </a:spcAft>
              <a:buClr>
                <a:schemeClr val="dk1"/>
              </a:buClr>
              <a:buFont typeface="Times New Roman"/>
              <a:buChar char="•"/>
              <a:defRPr/>
            </a:lvl4pPr>
            <a:lvl5pPr marL="2519362" marR="0" lvl="4" indent="-106362" algn="l" rtl="0">
              <a:spcBef>
                <a:spcPts val="400"/>
              </a:spcBef>
              <a:spcAft>
                <a:spcPts val="0"/>
              </a:spcAft>
              <a:buClr>
                <a:schemeClr val="dk1"/>
              </a:buClr>
              <a:buFont typeface="Times New Roman"/>
              <a:buChar char="•"/>
              <a:defRPr/>
            </a:lvl5pPr>
            <a:lvl6pPr marL="2976562" marR="0" lvl="5" indent="-106362" algn="l" rtl="0">
              <a:spcBef>
                <a:spcPts val="400"/>
              </a:spcBef>
              <a:spcAft>
                <a:spcPts val="0"/>
              </a:spcAft>
              <a:buClr>
                <a:schemeClr val="dk1"/>
              </a:buClr>
              <a:buFont typeface="Times New Roman"/>
              <a:buChar char="•"/>
              <a:defRPr/>
            </a:lvl6pPr>
            <a:lvl7pPr marL="3433762" marR="0" lvl="6" indent="-106362" algn="l" rtl="0">
              <a:spcBef>
                <a:spcPts val="400"/>
              </a:spcBef>
              <a:spcAft>
                <a:spcPts val="0"/>
              </a:spcAft>
              <a:buClr>
                <a:schemeClr val="dk1"/>
              </a:buClr>
              <a:buFont typeface="Times New Roman"/>
              <a:buChar char="•"/>
              <a:defRPr/>
            </a:lvl7pPr>
            <a:lvl8pPr marL="3890962" marR="0" lvl="7" indent="-106362" algn="l" rtl="0">
              <a:spcBef>
                <a:spcPts val="400"/>
              </a:spcBef>
              <a:spcAft>
                <a:spcPts val="0"/>
              </a:spcAft>
              <a:buClr>
                <a:schemeClr val="dk1"/>
              </a:buClr>
              <a:buFont typeface="Times New Roman"/>
              <a:buChar char="•"/>
              <a:defRPr/>
            </a:lvl8pPr>
            <a:lvl9pPr marL="4348162" marR="0" lvl="8" indent="-106362" algn="l" rtl="0">
              <a:spcBef>
                <a:spcPts val="400"/>
              </a:spcBef>
              <a:spcAft>
                <a:spcPts val="0"/>
              </a:spcAft>
              <a:buClr>
                <a:schemeClr val="dk1"/>
              </a:buClr>
              <a:buFont typeface="Times New Roman"/>
              <a:buChar char="•"/>
              <a:defRPr/>
            </a:lvl9pPr>
          </a:lstStyle>
          <a:p>
            <a:endParaRPr/>
          </a:p>
        </p:txBody>
      </p:sp>
      <p:sp>
        <p:nvSpPr>
          <p:cNvPr id="53" name="Shape 53"/>
          <p:cNvSpPr txBox="1">
            <a:spLocks noGrp="1"/>
          </p:cNvSpPr>
          <p:nvPr>
            <p:ph type="ftr" idx="11"/>
          </p:nvPr>
        </p:nvSpPr>
        <p:spPr>
          <a:xfrm>
            <a:off x="0" y="6400800"/>
            <a:ext cx="8458200"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4" name="Shape 54"/>
          <p:cNvSpPr txBox="1">
            <a:spLocks noGrp="1"/>
          </p:cNvSpPr>
          <p:nvPr>
            <p:ph type="sldNum" idx="12"/>
          </p:nvPr>
        </p:nvSpPr>
        <p:spPr>
          <a:xfrm>
            <a:off x="8499475" y="6400800"/>
            <a:ext cx="492000" cy="4572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000" b="0" i="0" u="none" strike="noStrike" cap="none">
                <a:solidFill>
                  <a:srgbClr val="FFFFFF"/>
                </a:solidFill>
                <a:latin typeface="Arial"/>
                <a:ea typeface="Arial"/>
                <a:cs typeface="Arial"/>
                <a:sym typeface="Arial"/>
              </a:rPr>
              <a:t>‹#›</a:t>
            </a:fld>
            <a:endParaRPr lang="en" sz="10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5" r:id="rId5"/>
    <p:sldLayoutId id="2147483666" r:id="rId6"/>
    <p:sldLayoutId id="2147483667" r:id="rId7"/>
    <p:sldLayoutId id="21474836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57960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q=http://www.safeguardyoungpeople.org/&amp;sa=D&amp;sntz=1&amp;usg=AFQjCNG6ZxM74nlSH5nWN-ubYYTkIAR6Zg" TargetMode="External"/><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685799" y="1075763"/>
            <a:ext cx="8098971" cy="2124899"/>
          </a:xfrm>
          <a:prstGeom prst="rect">
            <a:avLst/>
          </a:prstGeom>
          <a:noFill/>
          <a:ln>
            <a:noFill/>
          </a:ln>
        </p:spPr>
        <p:txBody>
          <a:bodyPr lIns="91400" tIns="45700" rIns="91400" bIns="45700" anchor="ctr" anchorCtr="0">
            <a:noAutofit/>
          </a:bodyPr>
          <a:lstStyle/>
          <a:p>
            <a:pPr lvl="0" algn="l">
              <a:buClr>
                <a:schemeClr val="dk1"/>
              </a:buClr>
              <a:buSzPct val="36666"/>
            </a:pPr>
            <a:r>
              <a:rPr lang="en-US" sz="3000" b="1" dirty="0" smtClean="0">
                <a:solidFill>
                  <a:schemeClr val="tx1"/>
                </a:solidFill>
              </a:rPr>
              <a:t/>
            </a:r>
            <a:br>
              <a:rPr lang="en-US" sz="3000" b="1" dirty="0" smtClean="0">
                <a:solidFill>
                  <a:schemeClr val="tx1"/>
                </a:solidFill>
              </a:rPr>
            </a:br>
            <a:r>
              <a:rPr lang="en-US" sz="3000" b="1" dirty="0" smtClean="0">
                <a:solidFill>
                  <a:schemeClr val="tx1"/>
                </a:solidFill>
              </a:rPr>
              <a:t/>
            </a:r>
            <a:br>
              <a:rPr lang="en-US" sz="3000" b="1" dirty="0" smtClean="0">
                <a:solidFill>
                  <a:schemeClr val="tx1"/>
                </a:solidFill>
              </a:rPr>
            </a:br>
            <a:r>
              <a:rPr lang="en-US" sz="3400" b="1" dirty="0" smtClean="0">
                <a:solidFill>
                  <a:schemeClr val="tx1"/>
                </a:solidFill>
              </a:rPr>
              <a:t>Integrating SRHR/HIV/TB and SGBV</a:t>
            </a:r>
            <a:r>
              <a:rPr lang="en-US" sz="3400" b="1" dirty="0" smtClean="0"/>
              <a:t/>
            </a:r>
            <a:br>
              <a:rPr lang="en-US" sz="3400" b="1" dirty="0" smtClean="0"/>
            </a:br>
            <a:r>
              <a:rPr lang="en-US" sz="3400" b="1" dirty="0" smtClean="0"/>
              <a:t/>
            </a:r>
            <a:br>
              <a:rPr lang="en-US" sz="3400" b="1" dirty="0" smtClean="0"/>
            </a:br>
            <a:r>
              <a:rPr lang="en-US" sz="3000" b="1" dirty="0"/>
              <a:t/>
            </a:r>
            <a:br>
              <a:rPr lang="en-US" sz="3000" b="1" dirty="0"/>
            </a:br>
            <a:r>
              <a:rPr lang="en-US" sz="3000" b="1" dirty="0" smtClean="0"/>
              <a:t/>
            </a:r>
            <a:br>
              <a:rPr lang="en-US" sz="3000" b="1" dirty="0" smtClean="0"/>
            </a:br>
            <a:r>
              <a:rPr lang="en-US" sz="3000" b="1" dirty="0" smtClean="0"/>
              <a:t/>
            </a:r>
            <a:br>
              <a:rPr lang="en-US" sz="3000" b="1" dirty="0" smtClean="0"/>
            </a:br>
            <a:r>
              <a:rPr lang="en-US" sz="3000" b="1" dirty="0"/>
              <a:t/>
            </a:r>
            <a:br>
              <a:rPr lang="en-US" sz="3000" b="1" dirty="0"/>
            </a:br>
            <a:r>
              <a:rPr lang="en-US" sz="3000" b="1" dirty="0"/>
              <a:t/>
            </a:r>
            <a:br>
              <a:rPr lang="en-US" sz="3000" b="1" dirty="0"/>
            </a:br>
            <a:r>
              <a:rPr lang="en-US" sz="3000" b="1" dirty="0" smtClean="0"/>
              <a:t/>
            </a:r>
            <a:br>
              <a:rPr lang="en-US" sz="3000" b="1" dirty="0" smtClean="0"/>
            </a:br>
            <a:r>
              <a:rPr lang="en-US" sz="2000" i="1" dirty="0" smtClean="0"/>
              <a:t>Delivering </a:t>
            </a:r>
            <a:r>
              <a:rPr lang="en-US" sz="2000" i="1" dirty="0"/>
              <a:t>a world where every pregnancy </a:t>
            </a:r>
            <a:r>
              <a:rPr lang="en-US" sz="2000" i="1" dirty="0" smtClean="0"/>
              <a:t>is wanted, every </a:t>
            </a:r>
            <a:r>
              <a:rPr lang="en-US" sz="2000" i="1" dirty="0"/>
              <a:t>childbirth is safe and </a:t>
            </a:r>
            <a:r>
              <a:rPr lang="en-US" sz="2000" i="1" dirty="0" smtClean="0"/>
              <a:t>every young </a:t>
            </a:r>
            <a:r>
              <a:rPr lang="en-US" sz="2000" i="1" dirty="0"/>
              <a:t>person's potential fulfilled. </a:t>
            </a:r>
            <a:endParaRPr sz="2000" b="1" i="1" dirty="0"/>
          </a:p>
        </p:txBody>
      </p:sp>
      <p:sp>
        <p:nvSpPr>
          <p:cNvPr id="135" name="Shape 135"/>
          <p:cNvSpPr txBox="1">
            <a:spLocks noGrp="1"/>
          </p:cNvSpPr>
          <p:nvPr>
            <p:ph type="subTitle" idx="1"/>
          </p:nvPr>
        </p:nvSpPr>
        <p:spPr>
          <a:xfrm>
            <a:off x="288472" y="5176157"/>
            <a:ext cx="6802800" cy="1110342"/>
          </a:xfrm>
          <a:prstGeom prst="rect">
            <a:avLst/>
          </a:prstGeom>
          <a:noFill/>
          <a:ln>
            <a:noFill/>
          </a:ln>
        </p:spPr>
        <p:txBody>
          <a:bodyPr lIns="91400" tIns="45700" rIns="91400" bIns="45700" anchor="t" anchorCtr="0">
            <a:noAutofit/>
          </a:bodyPr>
          <a:lstStyle/>
          <a:p>
            <a:pPr lvl="0" rtl="0">
              <a:lnSpc>
                <a:spcPct val="115000"/>
              </a:lnSpc>
              <a:spcBef>
                <a:spcPts val="0"/>
              </a:spcBef>
              <a:buClr>
                <a:schemeClr val="dk1"/>
              </a:buClr>
              <a:buSzPct val="61111"/>
              <a:buFont typeface="Arial"/>
              <a:buNone/>
            </a:pPr>
            <a:r>
              <a:rPr lang="en-US" sz="1800" b="1" dirty="0" smtClean="0">
                <a:solidFill>
                  <a:schemeClr val="dk1"/>
                </a:solidFill>
                <a:latin typeface="Times New Roman"/>
                <a:ea typeface="Times New Roman"/>
                <a:cs typeface="Times New Roman"/>
                <a:sym typeface="Times New Roman"/>
              </a:rPr>
              <a:t>Richard Delate </a:t>
            </a:r>
          </a:p>
          <a:p>
            <a:pPr lvl="0" rtl="0">
              <a:lnSpc>
                <a:spcPct val="115000"/>
              </a:lnSpc>
              <a:spcBef>
                <a:spcPts val="0"/>
              </a:spcBef>
              <a:buClr>
                <a:schemeClr val="dk1"/>
              </a:buClr>
              <a:buSzPct val="61111"/>
              <a:buFont typeface="Arial"/>
              <a:buNone/>
            </a:pPr>
            <a:r>
              <a:rPr lang="en-US" sz="1800" b="1" dirty="0" smtClean="0">
                <a:solidFill>
                  <a:schemeClr val="dk1"/>
                </a:solidFill>
                <a:latin typeface="Times New Roman"/>
                <a:ea typeface="Times New Roman"/>
                <a:cs typeface="Times New Roman"/>
                <a:sym typeface="Times New Roman"/>
              </a:rPr>
              <a:t>HIV/SRHR Programme Specialist </a:t>
            </a:r>
          </a:p>
          <a:p>
            <a:pPr lvl="0" rtl="0">
              <a:lnSpc>
                <a:spcPct val="115000"/>
              </a:lnSpc>
              <a:spcBef>
                <a:spcPts val="0"/>
              </a:spcBef>
              <a:buClr>
                <a:schemeClr val="dk1"/>
              </a:buClr>
              <a:buSzPct val="61111"/>
              <a:buFont typeface="Arial"/>
              <a:buNone/>
            </a:pPr>
            <a:r>
              <a:rPr lang="en-US" sz="1800" b="1" dirty="0" smtClean="0">
                <a:solidFill>
                  <a:schemeClr val="dk1"/>
                </a:solidFill>
                <a:latin typeface="Times New Roman"/>
                <a:ea typeface="Times New Roman"/>
                <a:cs typeface="Times New Roman"/>
                <a:sym typeface="Times New Roman"/>
              </a:rPr>
              <a:t>01 February 2016 </a:t>
            </a:r>
            <a:endParaRPr sz="1800" b="1" dirty="0">
              <a:solidFill>
                <a:schemeClr val="dk1"/>
              </a:solidFill>
              <a:latin typeface="Times New Roman"/>
              <a:ea typeface="Times New Roman"/>
              <a:cs typeface="Times New Roman"/>
              <a:sym typeface="Times New Roman"/>
            </a:endParaRPr>
          </a:p>
        </p:txBody>
      </p:sp>
      <p:sp>
        <p:nvSpPr>
          <p:cNvPr id="2" name="TextBox 1"/>
          <p:cNvSpPr txBox="1"/>
          <p:nvPr/>
        </p:nvSpPr>
        <p:spPr>
          <a:xfrm>
            <a:off x="571500" y="4163786"/>
            <a:ext cx="184731" cy="307777"/>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492578" y="918480"/>
            <a:ext cx="4027713" cy="3020785"/>
          </a:xfrm>
          <a:prstGeom prst="rect">
            <a:avLst/>
          </a:prstGeom>
        </p:spPr>
      </p:pic>
      <p:pic>
        <p:nvPicPr>
          <p:cNvPr id="6" name="Picture 5"/>
          <p:cNvPicPr>
            <a:picLocks noChangeAspect="1"/>
          </p:cNvPicPr>
          <p:nvPr/>
        </p:nvPicPr>
        <p:blipFill>
          <a:blip r:embed="rId4"/>
          <a:stretch>
            <a:fillRect/>
          </a:stretch>
        </p:blipFill>
        <p:spPr>
          <a:xfrm>
            <a:off x="4520291" y="906234"/>
            <a:ext cx="4060372" cy="304527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GB" sz="2000" b="1" dirty="0"/>
              <a:t>S</a:t>
            </a:r>
            <a:r>
              <a:rPr lang="en-GB" sz="2000" b="1" dirty="0" smtClean="0"/>
              <a:t>taff </a:t>
            </a:r>
            <a:r>
              <a:rPr lang="en-GB" sz="2000" b="1" dirty="0"/>
              <a:t>rotation and shortages </a:t>
            </a:r>
            <a:r>
              <a:rPr lang="en-GB" sz="2000" dirty="0" smtClean="0"/>
              <a:t>and </a:t>
            </a:r>
            <a:r>
              <a:rPr lang="en-GB" sz="2000" b="1" dirty="0"/>
              <a:t>perceived increased workloads </a:t>
            </a:r>
            <a:r>
              <a:rPr lang="en-GB" sz="2000" dirty="0"/>
              <a:t>(because of integration) can </a:t>
            </a:r>
            <a:r>
              <a:rPr lang="en-GB" sz="2000" dirty="0" smtClean="0"/>
              <a:t>undermine the integration. </a:t>
            </a:r>
          </a:p>
          <a:p>
            <a:pPr marL="0" indent="0">
              <a:buNone/>
            </a:pPr>
            <a:endParaRPr lang="en-GB" sz="2000" dirty="0"/>
          </a:p>
          <a:p>
            <a:pPr marL="0" indent="0">
              <a:buNone/>
            </a:pPr>
            <a:r>
              <a:rPr lang="en-GB" sz="2000" b="1" dirty="0"/>
              <a:t>L</a:t>
            </a:r>
            <a:r>
              <a:rPr lang="en-GB" sz="2000" b="1" dirty="0" smtClean="0"/>
              <a:t>abelling </a:t>
            </a:r>
            <a:r>
              <a:rPr lang="en-GB" sz="2000" b="1" dirty="0"/>
              <a:t>of </a:t>
            </a:r>
            <a:r>
              <a:rPr lang="en-GB" sz="2000" b="1" dirty="0" smtClean="0"/>
              <a:t>services </a:t>
            </a:r>
            <a:r>
              <a:rPr lang="en-GB" sz="2000" dirty="0" smtClean="0"/>
              <a:t>(HCT/FP </a:t>
            </a:r>
            <a:r>
              <a:rPr lang="en-GB" sz="2000" dirty="0" err="1" smtClean="0"/>
              <a:t>etc</a:t>
            </a:r>
            <a:r>
              <a:rPr lang="en-GB" sz="2000" dirty="0" smtClean="0"/>
              <a:t>) is a </a:t>
            </a:r>
            <a:r>
              <a:rPr lang="en-GB" sz="2000" dirty="0"/>
              <a:t>deterrent for people to access services, owing to perceived stigma and discrimination</a:t>
            </a:r>
            <a:r>
              <a:rPr lang="en-GB" sz="2000" dirty="0" smtClean="0"/>
              <a:t>.</a:t>
            </a:r>
          </a:p>
          <a:p>
            <a:pPr marL="0" indent="0">
              <a:buNone/>
            </a:pPr>
            <a:endParaRPr lang="en-GB" sz="2000" dirty="0"/>
          </a:p>
          <a:p>
            <a:pPr marL="0" indent="0">
              <a:buNone/>
            </a:pPr>
            <a:r>
              <a:rPr lang="en-GB" sz="2000" b="1" dirty="0"/>
              <a:t>Men and boys </a:t>
            </a:r>
            <a:r>
              <a:rPr lang="en-GB" sz="2000" dirty="0" smtClean="0"/>
              <a:t>largely </a:t>
            </a:r>
            <a:r>
              <a:rPr lang="en-GB" sz="2000" dirty="0"/>
              <a:t>underserved </a:t>
            </a:r>
            <a:r>
              <a:rPr lang="en-GB" sz="2000" dirty="0" smtClean="0"/>
              <a:t>owing </a:t>
            </a:r>
            <a:r>
              <a:rPr lang="en-GB" sz="2000" dirty="0"/>
              <a:t>to health care worker attitudes, </a:t>
            </a:r>
            <a:r>
              <a:rPr lang="en-GB" sz="2000" dirty="0" smtClean="0"/>
              <a:t>men’s attitudes towards services </a:t>
            </a:r>
            <a:r>
              <a:rPr lang="en-GB" sz="2000" dirty="0"/>
              <a:t>and </a:t>
            </a:r>
            <a:r>
              <a:rPr lang="en-GB" sz="2000" dirty="0" smtClean="0"/>
              <a:t>masculinity. </a:t>
            </a:r>
            <a:r>
              <a:rPr lang="en-GB" sz="2000" dirty="0"/>
              <a:t>L</a:t>
            </a:r>
            <a:r>
              <a:rPr lang="en-GB" sz="2000" dirty="0" smtClean="0"/>
              <a:t>ack </a:t>
            </a:r>
            <a:r>
              <a:rPr lang="en-GB" sz="2000" dirty="0"/>
              <a:t>of male involvement </a:t>
            </a:r>
            <a:r>
              <a:rPr lang="en-GB" sz="2000" dirty="0" smtClean="0"/>
              <a:t>barrier for partners </a:t>
            </a:r>
            <a:r>
              <a:rPr lang="en-GB" sz="2000" dirty="0"/>
              <a:t>to access </a:t>
            </a:r>
            <a:r>
              <a:rPr lang="en-GB" sz="2000" dirty="0" smtClean="0"/>
              <a:t>services</a:t>
            </a:r>
            <a:r>
              <a:rPr lang="en-GB" sz="2000" dirty="0"/>
              <a:t>. </a:t>
            </a:r>
            <a:endParaRPr lang="en-GB" sz="2000" dirty="0" smtClean="0"/>
          </a:p>
          <a:p>
            <a:pPr marL="0" indent="0">
              <a:buNone/>
            </a:pPr>
            <a:endParaRPr lang="en-GB" sz="2000" dirty="0"/>
          </a:p>
          <a:p>
            <a:pPr marL="0" indent="0">
              <a:buNone/>
            </a:pPr>
            <a:r>
              <a:rPr lang="en-GB" sz="2000" b="1" dirty="0"/>
              <a:t>Wider social and cultural beliefs </a:t>
            </a:r>
            <a:r>
              <a:rPr lang="en-GB" sz="2000" dirty="0"/>
              <a:t>relating to the SRH of young people, adolescents, PLHIV and key populations undermine service delivery by health </a:t>
            </a:r>
            <a:r>
              <a:rPr lang="en-GB" sz="2000" dirty="0" smtClean="0"/>
              <a:t>care </a:t>
            </a:r>
            <a:r>
              <a:rPr lang="en-GB" sz="2000" dirty="0"/>
              <a:t>workers in spite of training and </a:t>
            </a:r>
            <a:r>
              <a:rPr lang="en-GB" sz="2000" dirty="0" smtClean="0"/>
              <a:t>sensitisation. </a:t>
            </a:r>
          </a:p>
          <a:p>
            <a:pPr marL="0" indent="0">
              <a:buNone/>
            </a:pPr>
            <a:endParaRPr lang="en-GB" sz="2000" dirty="0"/>
          </a:p>
          <a:p>
            <a:pPr marL="0" indent="0">
              <a:buNone/>
            </a:pPr>
            <a:r>
              <a:rPr lang="en-GB" sz="2000" b="1" dirty="0"/>
              <a:t>R</a:t>
            </a:r>
            <a:r>
              <a:rPr lang="en-GB" sz="2000" b="1" dirty="0" smtClean="0"/>
              <a:t>eporting burden</a:t>
            </a:r>
            <a:r>
              <a:rPr lang="en-GB" sz="2000" dirty="0"/>
              <a:t> </a:t>
            </a:r>
            <a:r>
              <a:rPr lang="en-GB" sz="2000" dirty="0" smtClean="0"/>
              <a:t>lack </a:t>
            </a:r>
            <a:r>
              <a:rPr lang="en-GB" sz="2000" dirty="0"/>
              <a:t>of harmonisation of linkage indicators into national </a:t>
            </a:r>
            <a:r>
              <a:rPr lang="en-GB" sz="2000" dirty="0" smtClean="0"/>
              <a:t>M&amp;E systems </a:t>
            </a:r>
            <a:r>
              <a:rPr lang="en-GB" sz="2000" dirty="0"/>
              <a:t>and a lack of analysis of collected </a:t>
            </a:r>
            <a:r>
              <a:rPr lang="en-GB" sz="2000" dirty="0" smtClean="0"/>
              <a:t>data. </a:t>
            </a:r>
            <a:endParaRPr lang="en-US" sz="2000" dirty="0"/>
          </a:p>
        </p:txBody>
      </p:sp>
      <p:sp>
        <p:nvSpPr>
          <p:cNvPr id="3" name="Title 2"/>
          <p:cNvSpPr>
            <a:spLocks noGrp="1"/>
          </p:cNvSpPr>
          <p:nvPr>
            <p:ph type="title"/>
          </p:nvPr>
        </p:nvSpPr>
        <p:spPr/>
        <p:txBody>
          <a:bodyPr/>
          <a:lstStyle/>
          <a:p>
            <a:r>
              <a:rPr lang="en-US" sz="3000" b="1" dirty="0" smtClean="0"/>
              <a:t>CHALLENGES TO INTEGRATION </a:t>
            </a:r>
            <a:endParaRPr lang="en-US" sz="3000" b="1" dirty="0"/>
          </a:p>
        </p:txBody>
      </p:sp>
    </p:spTree>
    <p:extLst>
      <p:ext uri="{BB962C8B-B14F-4D97-AF65-F5344CB8AC3E}">
        <p14:creationId xmlns:p14="http://schemas.microsoft.com/office/powerpoint/2010/main" val="1302676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69455" y="974361"/>
            <a:ext cx="8377500" cy="5350147"/>
          </a:xfrm>
        </p:spPr>
        <p:txBody>
          <a:bodyPr/>
          <a:lstStyle/>
          <a:p>
            <a:pPr marL="0" indent="0">
              <a:buNone/>
            </a:pPr>
            <a:r>
              <a:rPr lang="en-US" sz="2000" dirty="0" smtClean="0"/>
              <a:t>Institutional strengthening to ensure adolescent health and youth friendly SRHR friendly are part of the process of scaling up the provision of integrated SRHR/HIV services. </a:t>
            </a:r>
          </a:p>
          <a:p>
            <a:pPr>
              <a:buFont typeface="Wingdings" charset="2"/>
              <a:buChar char="Ø"/>
            </a:pPr>
            <a:r>
              <a:rPr lang="en-US" sz="1800" dirty="0" smtClean="0"/>
              <a:t>Remove legal and policy </a:t>
            </a:r>
            <a:r>
              <a:rPr lang="en-US" sz="1800" b="1" dirty="0" smtClean="0"/>
              <a:t>barriers</a:t>
            </a:r>
            <a:r>
              <a:rPr lang="en-US" sz="1800" dirty="0" smtClean="0"/>
              <a:t> for young people to access SRHR/HIV and SGBV services, for example, age of consent. </a:t>
            </a:r>
          </a:p>
          <a:p>
            <a:pPr>
              <a:buFont typeface="Wingdings" charset="2"/>
              <a:buChar char="Ø"/>
            </a:pPr>
            <a:r>
              <a:rPr lang="en-US" sz="1800" dirty="0" smtClean="0"/>
              <a:t>Integrate SRHR/HIV into </a:t>
            </a:r>
            <a:r>
              <a:rPr lang="en-US" sz="1800" b="1" dirty="0" smtClean="0"/>
              <a:t>pre-service curricula </a:t>
            </a:r>
            <a:r>
              <a:rPr lang="en-US" sz="1800" dirty="0" smtClean="0"/>
              <a:t>and capacity building plans for continuous professional development for HCWs. </a:t>
            </a:r>
          </a:p>
          <a:p>
            <a:pPr>
              <a:buFont typeface="Wingdings" charset="2"/>
              <a:buChar char="Ø"/>
            </a:pPr>
            <a:r>
              <a:rPr lang="en-US" sz="1800" dirty="0"/>
              <a:t>Improve </a:t>
            </a:r>
            <a:r>
              <a:rPr lang="en-US" sz="1800" b="1" dirty="0"/>
              <a:t>health </a:t>
            </a:r>
            <a:r>
              <a:rPr lang="en-US" sz="1800" b="1" dirty="0" smtClean="0"/>
              <a:t>profiling </a:t>
            </a:r>
            <a:r>
              <a:rPr lang="en-US" sz="1800" dirty="0" smtClean="0"/>
              <a:t>(risk assessment) </a:t>
            </a:r>
            <a:r>
              <a:rPr lang="en-US" sz="1800" dirty="0"/>
              <a:t>of clients to ensure that they receive a comprehensive set of SRHR/HIV and SGBV services. </a:t>
            </a:r>
            <a:endParaRPr lang="en-US" sz="1800" dirty="0" smtClean="0"/>
          </a:p>
          <a:p>
            <a:pPr>
              <a:buFont typeface="Wingdings" charset="2"/>
              <a:buChar char="Ø"/>
            </a:pPr>
            <a:r>
              <a:rPr lang="en-US" sz="1800" dirty="0" smtClean="0"/>
              <a:t>Ensure that all youth receive </a:t>
            </a:r>
            <a:r>
              <a:rPr lang="en-US" sz="1800" b="1" dirty="0" smtClean="0"/>
              <a:t>comprehensive sexuality education </a:t>
            </a:r>
            <a:r>
              <a:rPr lang="en-US" sz="1800" dirty="0" smtClean="0"/>
              <a:t>that includes referral to SRHR/HIV services. </a:t>
            </a:r>
          </a:p>
          <a:p>
            <a:pPr>
              <a:buFont typeface="Wingdings" charset="2"/>
              <a:buChar char="Ø"/>
            </a:pPr>
            <a:r>
              <a:rPr lang="en-US" sz="1800" dirty="0" smtClean="0"/>
              <a:t>Strengthening </a:t>
            </a:r>
            <a:r>
              <a:rPr lang="en-US" sz="1800" b="1" dirty="0" smtClean="0"/>
              <a:t>demand creation </a:t>
            </a:r>
            <a:r>
              <a:rPr lang="en-US" sz="1800" dirty="0" smtClean="0"/>
              <a:t>to support programme implementation, communities and integrated health care services. </a:t>
            </a:r>
          </a:p>
          <a:p>
            <a:pPr>
              <a:buFont typeface="Wingdings" charset="2"/>
              <a:buChar char="Ø"/>
            </a:pPr>
            <a:r>
              <a:rPr lang="en-US" sz="1800" dirty="0" smtClean="0"/>
              <a:t>Strengthen the </a:t>
            </a:r>
            <a:r>
              <a:rPr lang="en-US" sz="1800" b="1" dirty="0" smtClean="0"/>
              <a:t>provision/referral</a:t>
            </a:r>
            <a:r>
              <a:rPr lang="en-US" sz="1800" dirty="0" smtClean="0"/>
              <a:t> from and to social and non-facility based health-related services within communities through working with traditional leaders, community leaders</a:t>
            </a:r>
          </a:p>
          <a:p>
            <a:pPr>
              <a:buFont typeface="Wingdings" charset="2"/>
              <a:buChar char="Ø"/>
            </a:pPr>
            <a:endParaRPr lang="en-US" sz="2000" dirty="0"/>
          </a:p>
        </p:txBody>
      </p:sp>
      <p:sp>
        <p:nvSpPr>
          <p:cNvPr id="3" name="Title 2"/>
          <p:cNvSpPr>
            <a:spLocks noGrp="1"/>
          </p:cNvSpPr>
          <p:nvPr>
            <p:ph type="title"/>
          </p:nvPr>
        </p:nvSpPr>
        <p:spPr/>
        <p:txBody>
          <a:bodyPr/>
          <a:lstStyle/>
          <a:p>
            <a:r>
              <a:rPr lang="en-US" sz="3000" b="1" dirty="0" smtClean="0"/>
              <a:t>Key Recommendations </a:t>
            </a:r>
            <a:endParaRPr lang="en-US" sz="3000" b="1" dirty="0"/>
          </a:p>
        </p:txBody>
      </p:sp>
    </p:spTree>
    <p:extLst>
      <p:ext uri="{BB962C8B-B14F-4D97-AF65-F5344CB8AC3E}">
        <p14:creationId xmlns:p14="http://schemas.microsoft.com/office/powerpoint/2010/main" val="184506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3088937"/>
          </a:xfrm>
        </p:spPr>
        <p:txBody>
          <a:bodyPr>
            <a:normAutofit fontScale="90000"/>
          </a:bodyPr>
          <a:lstStyle/>
          <a:p>
            <a:r>
              <a:rPr lang="en-US" sz="2000" b="1" dirty="0"/>
              <a:t>BENEFITS OF INTEGRATING HIV AND SRH SERVICES </a:t>
            </a:r>
            <a:r>
              <a:rPr lang="en-US" sz="2000" b="1" dirty="0" smtClean="0"/>
              <a:t/>
            </a:r>
            <a:br>
              <a:rPr lang="en-US" sz="2000" b="1" dirty="0" smtClean="0"/>
            </a:br>
            <a:r>
              <a:rPr lang="en-US" sz="3600" b="1" dirty="0" smtClean="0"/>
              <a:t>Case Study: NAMIBIA </a:t>
            </a:r>
            <a:br>
              <a:rPr lang="en-US" sz="3600" b="1" dirty="0" smtClean="0"/>
            </a:br>
            <a:r>
              <a:rPr lang="en-US" sz="2000" b="1" dirty="0" smtClean="0"/>
              <a:t>A PEOPLE-CENTRE </a:t>
            </a:r>
            <a:r>
              <a:rPr lang="en-US" sz="2000" b="1" dirty="0"/>
              <a:t>INTEGRATED APPROACH </a:t>
            </a:r>
            <a:br>
              <a:rPr lang="en-US" sz="2000" b="1" dirty="0"/>
            </a:br>
            <a:r>
              <a:rPr lang="en-US" sz="2000" b="1" dirty="0"/>
              <a:t/>
            </a:r>
            <a:br>
              <a:rPr lang="en-US" sz="2000" b="1" dirty="0"/>
            </a:br>
            <a:r>
              <a:rPr lang="en-US" sz="2000" b="1" dirty="0"/>
              <a:t/>
            </a:r>
            <a:br>
              <a:rPr lang="en-US" sz="2000" b="1" dirty="0"/>
            </a:br>
            <a:r>
              <a:rPr lang="en-US" sz="2000" b="1" dirty="0"/>
              <a:t/>
            </a:r>
            <a:br>
              <a:rPr lang="en-US" sz="2000" b="1" dirty="0"/>
            </a:br>
            <a:r>
              <a:rPr lang="en-US" sz="2000" b="1" dirty="0" err="1"/>
              <a:t>Ms</a:t>
            </a:r>
            <a:r>
              <a:rPr lang="en-US" sz="2000" b="1" dirty="0"/>
              <a:t> .D. Diergaardt (MOHSS) / L. Amkongo (UNFPA)</a:t>
            </a:r>
            <a:br>
              <a:rPr lang="en-US" sz="2000" b="1" dirty="0"/>
            </a:br>
            <a:r>
              <a:rPr lang="en-US" sz="2000" b="1" dirty="0"/>
              <a:t/>
            </a:r>
            <a:br>
              <a:rPr lang="en-US" sz="2000" b="1" dirty="0"/>
            </a:br>
            <a:r>
              <a:rPr lang="en-ZA" sz="2000" b="1" dirty="0"/>
              <a:t>HIV prevention and Sexual and Reproductive Health and Rights for Adolescent Girls and Young Women Regional Meeting </a:t>
            </a:r>
            <a:br>
              <a:rPr lang="en-ZA" sz="2000" b="1" dirty="0"/>
            </a:br>
            <a:r>
              <a:rPr lang="en-US" sz="2000" b="1" dirty="0"/>
              <a:t> Windhoek Namibia</a:t>
            </a:r>
            <a:br>
              <a:rPr lang="en-US" sz="2000" b="1" dirty="0"/>
            </a:br>
            <a:r>
              <a:rPr lang="en-US" sz="2000" b="1" dirty="0"/>
              <a:t/>
            </a:r>
            <a:br>
              <a:rPr lang="en-US" sz="2000" b="1" dirty="0"/>
            </a:br>
            <a:r>
              <a:rPr lang="en-US" sz="2000" b="1" dirty="0"/>
              <a:t>01 February 2017</a:t>
            </a:r>
            <a:br>
              <a:rPr lang="en-US" sz="2000" b="1" dirty="0"/>
            </a:br>
            <a:r>
              <a:rPr lang="en-US" sz="2000" b="1" dirty="0"/>
              <a:t/>
            </a:r>
            <a:br>
              <a:rPr lang="en-US" sz="2000" b="1" dirty="0"/>
            </a:br>
            <a:r>
              <a:rPr lang="en-US" sz="2000" b="1" dirty="0"/>
              <a:t/>
            </a:r>
            <a:br>
              <a:rPr lang="en-US" sz="2000" b="1" dirty="0"/>
            </a:br>
            <a:r>
              <a:rPr lang="en-US" sz="2000" b="1" dirty="0"/>
              <a:t/>
            </a:r>
            <a:br>
              <a:rPr lang="en-US" sz="2000" b="1" dirty="0"/>
            </a:br>
            <a:endParaRPr lang="en-US" sz="2000" dirty="0"/>
          </a:p>
        </p:txBody>
      </p:sp>
      <p:pic>
        <p:nvPicPr>
          <p:cNvPr id="4" name="Picture 3" descr="Republic of Namibia Coat of Arms.jpg"/>
          <p:cNvPicPr/>
          <p:nvPr/>
        </p:nvPicPr>
        <p:blipFill>
          <a:blip r:embed="rId3" cstate="print"/>
          <a:srcRect/>
          <a:stretch>
            <a:fillRect/>
          </a:stretch>
        </p:blipFill>
        <p:spPr bwMode="auto">
          <a:xfrm>
            <a:off x="627723" y="267037"/>
            <a:ext cx="2095500" cy="1186157"/>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0806" y="267038"/>
            <a:ext cx="1998199" cy="126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71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70" y="0"/>
            <a:ext cx="8229600" cy="906308"/>
          </a:xfrm>
        </p:spPr>
        <p:txBody>
          <a:bodyPr/>
          <a:lstStyle/>
          <a:p>
            <a:r>
              <a:rPr lang="en-US" dirty="0"/>
              <a:t>Background</a:t>
            </a:r>
          </a:p>
        </p:txBody>
      </p:sp>
      <p:sp>
        <p:nvSpPr>
          <p:cNvPr id="3" name="Content Placeholder 2"/>
          <p:cNvSpPr>
            <a:spLocks noGrp="1"/>
          </p:cNvSpPr>
          <p:nvPr>
            <p:ph idx="1"/>
          </p:nvPr>
        </p:nvSpPr>
        <p:spPr>
          <a:xfrm>
            <a:off x="457200" y="995320"/>
            <a:ext cx="8313938" cy="5862680"/>
          </a:xfrm>
        </p:spPr>
        <p:txBody>
          <a:bodyPr/>
          <a:lstStyle/>
          <a:p>
            <a:pPr algn="just"/>
            <a:r>
              <a:rPr lang="en-US" sz="2000" b="0" dirty="0"/>
              <a:t>Namibia has a generalized HIV epidemic with a </a:t>
            </a:r>
            <a:r>
              <a:rPr lang="en-US" sz="2000" dirty="0"/>
              <a:t>HIV prevalence of 17.2% </a:t>
            </a:r>
            <a:r>
              <a:rPr lang="en-US" sz="2000" b="0" dirty="0"/>
              <a:t>and high antiretroviral (</a:t>
            </a:r>
            <a:r>
              <a:rPr lang="en-US" sz="2000" dirty="0"/>
              <a:t>ARV) coverage over (90%).</a:t>
            </a:r>
            <a:endParaRPr lang="en-ZA" sz="2000" dirty="0"/>
          </a:p>
          <a:p>
            <a:pPr algn="just"/>
            <a:r>
              <a:rPr lang="en-US" sz="2000" b="0" dirty="0"/>
              <a:t>There is high </a:t>
            </a:r>
            <a:r>
              <a:rPr lang="en-US" sz="2000" dirty="0"/>
              <a:t>coverage of Antenatal Care (97%), skilled deliveries (88%) </a:t>
            </a:r>
            <a:r>
              <a:rPr lang="en-US" sz="2000" b="0" dirty="0"/>
              <a:t>and</a:t>
            </a:r>
            <a:r>
              <a:rPr lang="en-US" sz="2000" dirty="0"/>
              <a:t> prevalence of modern contraceptive use (50%). </a:t>
            </a:r>
          </a:p>
          <a:p>
            <a:pPr algn="just"/>
            <a:r>
              <a:rPr lang="en-US" sz="2000" b="0" dirty="0"/>
              <a:t>Maternal mortality (385/100,000), teenage pregnancy ( 19%) and unmet need of Family Planning (FP) (12%)  </a:t>
            </a:r>
          </a:p>
          <a:p>
            <a:pPr algn="just"/>
            <a:r>
              <a:rPr lang="en-US" sz="2000" b="0" dirty="0"/>
              <a:t>HIV and SRH services were </a:t>
            </a:r>
            <a:r>
              <a:rPr lang="en-US" sz="2000" dirty="0"/>
              <a:t>provided in silos </a:t>
            </a:r>
            <a:r>
              <a:rPr lang="en-US" sz="2000" b="0" dirty="0"/>
              <a:t>(HIV clinic, FP services,  Malaria, TB clinic)</a:t>
            </a:r>
          </a:p>
          <a:p>
            <a:pPr algn="just"/>
            <a:r>
              <a:rPr lang="en-US" sz="2000" b="0" dirty="0"/>
              <a:t>Seven (7)  health facilities implementing the model &amp;  2 new across the country </a:t>
            </a:r>
          </a:p>
          <a:p>
            <a:pPr algn="just"/>
            <a:r>
              <a:rPr lang="en-US" sz="2000" b="0" dirty="0"/>
              <a:t>The country has adapted the </a:t>
            </a:r>
            <a:r>
              <a:rPr lang="en-US" sz="2000" dirty="0"/>
              <a:t>“ one stop shop” approach (“ one provider”, “one client”,  “ one room”)</a:t>
            </a:r>
          </a:p>
          <a:p>
            <a:pPr algn="just"/>
            <a:r>
              <a:rPr lang="en-US" sz="2000" b="0" dirty="0"/>
              <a:t> Namibia has a conducive policy environment  &amp; guidance in place </a:t>
            </a:r>
          </a:p>
          <a:p>
            <a:pPr algn="just">
              <a:buNone/>
            </a:pPr>
            <a:endParaRPr lang="en-US" dirty="0"/>
          </a:p>
          <a:p>
            <a:pPr algn="just">
              <a:buNone/>
            </a:pPr>
            <a:endParaRPr lang="en-US" dirty="0"/>
          </a:p>
        </p:txBody>
      </p:sp>
    </p:spTree>
    <p:extLst>
      <p:ext uri="{BB962C8B-B14F-4D97-AF65-F5344CB8AC3E}">
        <p14:creationId xmlns:p14="http://schemas.microsoft.com/office/powerpoint/2010/main" val="9188667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6"/>
          <p:cNvSpPr>
            <a:spLocks noGrp="1"/>
          </p:cNvSpPr>
          <p:nvPr>
            <p:ph type="ctrTitle"/>
          </p:nvPr>
        </p:nvSpPr>
        <p:spPr>
          <a:xfrm>
            <a:off x="179388" y="188913"/>
            <a:ext cx="6408737" cy="966787"/>
          </a:xfrm>
        </p:spPr>
        <p:txBody>
          <a:bodyPr/>
          <a:lstStyle/>
          <a:p>
            <a:r>
              <a:rPr lang="en-ZA" altLang="en-US" sz="2800" b="1"/>
              <a:t>PILOT HEALTH FACILITIES</a:t>
            </a:r>
          </a:p>
        </p:txBody>
      </p:sp>
      <p:pic>
        <p:nvPicPr>
          <p:cNvPr id="18435" name="Picture 2" descr="A wonderful map of Nami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039018"/>
            <a:ext cx="484505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lowchart: Connector 26"/>
          <p:cNvSpPr/>
          <p:nvPr/>
        </p:nvSpPr>
        <p:spPr>
          <a:xfrm>
            <a:off x="3419475" y="3573463"/>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5" name="Flowchart: Connector 34"/>
          <p:cNvSpPr/>
          <p:nvPr/>
        </p:nvSpPr>
        <p:spPr>
          <a:xfrm>
            <a:off x="2555875" y="1946275"/>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6" name="Flowchart: Connector 35"/>
          <p:cNvSpPr/>
          <p:nvPr/>
        </p:nvSpPr>
        <p:spPr>
          <a:xfrm>
            <a:off x="5105400" y="1989138"/>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7" name="Flowchart: Connector 36"/>
          <p:cNvSpPr/>
          <p:nvPr/>
        </p:nvSpPr>
        <p:spPr>
          <a:xfrm>
            <a:off x="2771775" y="3284538"/>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8" name="Flowchart: Connector 37"/>
          <p:cNvSpPr/>
          <p:nvPr/>
        </p:nvSpPr>
        <p:spPr>
          <a:xfrm>
            <a:off x="2771775" y="3716338"/>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9" name="Flowchart: Connector 38"/>
          <p:cNvSpPr/>
          <p:nvPr/>
        </p:nvSpPr>
        <p:spPr>
          <a:xfrm>
            <a:off x="2916238" y="3644900"/>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0" name="Flowchart: Connector 39"/>
          <p:cNvSpPr/>
          <p:nvPr/>
        </p:nvSpPr>
        <p:spPr>
          <a:xfrm>
            <a:off x="3059113" y="3716338"/>
            <a:ext cx="114300" cy="114300"/>
          </a:xfrm>
          <a:prstGeom prst="flowChartConnector">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 name="Snip Single Corner Rectangle 40"/>
          <p:cNvSpPr/>
          <p:nvPr/>
        </p:nvSpPr>
        <p:spPr>
          <a:xfrm>
            <a:off x="5629275" y="4167265"/>
            <a:ext cx="3179762" cy="2248407"/>
          </a:xfrm>
          <a:prstGeom prst="snip1Rect">
            <a:avLst/>
          </a:prstGeom>
          <a:solidFill>
            <a:srgbClr val="FFC9C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ZA" sz="2000" b="1" dirty="0">
                <a:solidFill>
                  <a:schemeClr val="tx1"/>
                </a:solidFill>
              </a:rPr>
              <a:t>1-Hakahana </a:t>
            </a:r>
            <a:r>
              <a:rPr lang="en-ZA" sz="1800" b="1" dirty="0">
                <a:solidFill>
                  <a:schemeClr val="tx1"/>
                </a:solidFill>
              </a:rPr>
              <a:t>(Windhoek)</a:t>
            </a:r>
          </a:p>
          <a:p>
            <a:pPr>
              <a:defRPr/>
            </a:pPr>
            <a:r>
              <a:rPr lang="en-ZA" sz="2000" b="1" dirty="0">
                <a:solidFill>
                  <a:schemeClr val="tx1"/>
                </a:solidFill>
              </a:rPr>
              <a:t>2-Khomasdal </a:t>
            </a:r>
            <a:r>
              <a:rPr lang="en-ZA" sz="1600" b="1" dirty="0">
                <a:solidFill>
                  <a:schemeClr val="tx1"/>
                </a:solidFill>
              </a:rPr>
              <a:t>(Windhoek)</a:t>
            </a:r>
          </a:p>
          <a:p>
            <a:pPr>
              <a:defRPr/>
            </a:pPr>
            <a:r>
              <a:rPr lang="en-ZA" sz="2000" b="1" dirty="0">
                <a:solidFill>
                  <a:schemeClr val="tx1"/>
                </a:solidFill>
              </a:rPr>
              <a:t>3-NAPPA (Windhoek)</a:t>
            </a:r>
          </a:p>
          <a:p>
            <a:pPr>
              <a:defRPr/>
            </a:pPr>
            <a:r>
              <a:rPr lang="en-ZA" sz="2000" b="1" dirty="0">
                <a:solidFill>
                  <a:schemeClr val="tx1"/>
                </a:solidFill>
              </a:rPr>
              <a:t>4-Epako (</a:t>
            </a:r>
            <a:r>
              <a:rPr lang="en-ZA" sz="2000" b="1" dirty="0" err="1">
                <a:solidFill>
                  <a:schemeClr val="tx1"/>
                </a:solidFill>
              </a:rPr>
              <a:t>Gobabis</a:t>
            </a:r>
            <a:r>
              <a:rPr lang="en-ZA" sz="2000" b="1" dirty="0">
                <a:solidFill>
                  <a:schemeClr val="tx1"/>
                </a:solidFill>
              </a:rPr>
              <a:t>)</a:t>
            </a:r>
          </a:p>
          <a:p>
            <a:pPr>
              <a:defRPr/>
            </a:pPr>
            <a:r>
              <a:rPr lang="en-ZA" sz="2000" b="1" dirty="0">
                <a:solidFill>
                  <a:schemeClr val="tx1"/>
                </a:solidFill>
              </a:rPr>
              <a:t>5-Nau </a:t>
            </a:r>
            <a:r>
              <a:rPr lang="en-ZA" sz="2000" b="1" dirty="0" err="1">
                <a:solidFill>
                  <a:schemeClr val="tx1"/>
                </a:solidFill>
              </a:rPr>
              <a:t>Aib</a:t>
            </a:r>
            <a:r>
              <a:rPr lang="en-ZA" sz="2000" b="1" dirty="0">
                <a:solidFill>
                  <a:schemeClr val="tx1"/>
                </a:solidFill>
              </a:rPr>
              <a:t> (</a:t>
            </a:r>
            <a:r>
              <a:rPr lang="en-ZA" sz="2000" b="1" dirty="0" err="1">
                <a:solidFill>
                  <a:schemeClr val="tx1"/>
                </a:solidFill>
              </a:rPr>
              <a:t>Okahandja</a:t>
            </a:r>
            <a:r>
              <a:rPr lang="en-ZA" sz="2000" b="1" dirty="0">
                <a:solidFill>
                  <a:schemeClr val="tx1"/>
                </a:solidFill>
              </a:rPr>
              <a:t>)</a:t>
            </a:r>
          </a:p>
          <a:p>
            <a:pPr>
              <a:defRPr/>
            </a:pPr>
            <a:r>
              <a:rPr lang="en-ZA" sz="2000" b="1" dirty="0">
                <a:solidFill>
                  <a:schemeClr val="tx1"/>
                </a:solidFill>
              </a:rPr>
              <a:t>6-Okankolo (</a:t>
            </a:r>
            <a:r>
              <a:rPr lang="en-ZA" sz="2000" b="1" dirty="0" err="1">
                <a:solidFill>
                  <a:schemeClr val="tx1"/>
                </a:solidFill>
              </a:rPr>
              <a:t>Oshikoto</a:t>
            </a:r>
            <a:r>
              <a:rPr lang="en-ZA" sz="2000" b="1" dirty="0">
                <a:solidFill>
                  <a:schemeClr val="tx1"/>
                </a:solidFill>
              </a:rPr>
              <a:t>)</a:t>
            </a:r>
          </a:p>
          <a:p>
            <a:pPr>
              <a:defRPr/>
            </a:pPr>
            <a:r>
              <a:rPr lang="en-ZA" sz="2000" b="1" dirty="0">
                <a:solidFill>
                  <a:schemeClr val="tx1"/>
                </a:solidFill>
              </a:rPr>
              <a:t>7-Kanono (Caprivi)</a:t>
            </a:r>
          </a:p>
        </p:txBody>
      </p:sp>
      <p:sp>
        <p:nvSpPr>
          <p:cNvPr id="2" name="TextBox 1"/>
          <p:cNvSpPr txBox="1"/>
          <p:nvPr/>
        </p:nvSpPr>
        <p:spPr>
          <a:xfrm>
            <a:off x="5538787" y="672306"/>
            <a:ext cx="3270250" cy="3308598"/>
          </a:xfrm>
          <a:prstGeom prst="rect">
            <a:avLst/>
          </a:prstGeom>
          <a:noFill/>
        </p:spPr>
        <p:txBody>
          <a:bodyPr wrap="square" rtlCol="0">
            <a:spAutoFit/>
          </a:bodyPr>
          <a:lstStyle/>
          <a:p>
            <a:r>
              <a:rPr lang="en-US" sz="1900" b="1" dirty="0" smtClean="0">
                <a:solidFill>
                  <a:schemeClr val="tx1"/>
                </a:solidFill>
              </a:rPr>
              <a:t>The Model: Clients assigned to a health care worker in a health facility that speaks their language. From that point on the client is always seen by the same health care provider in the facility who provides a comprehensive package of SRHR/HIV services. </a:t>
            </a:r>
            <a:endParaRPr lang="en-US" sz="1900" b="1" dirty="0">
              <a:solidFill>
                <a:schemeClr val="tx1"/>
              </a:solidFill>
            </a:endParaRPr>
          </a:p>
        </p:txBody>
      </p:sp>
    </p:spTree>
    <p:extLst>
      <p:ext uri="{BB962C8B-B14F-4D97-AF65-F5344CB8AC3E}">
        <p14:creationId xmlns:p14="http://schemas.microsoft.com/office/powerpoint/2010/main" val="56696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6406"/>
          </a:xfrm>
        </p:spPr>
        <p:txBody>
          <a:bodyPr/>
          <a:lstStyle/>
          <a:p>
            <a:r>
              <a:rPr lang="en-US" dirty="0"/>
              <a:t> Methodology  </a:t>
            </a:r>
          </a:p>
        </p:txBody>
      </p:sp>
      <p:sp>
        <p:nvSpPr>
          <p:cNvPr id="3" name="Content Placeholder 2"/>
          <p:cNvSpPr>
            <a:spLocks noGrp="1"/>
          </p:cNvSpPr>
          <p:nvPr>
            <p:ph idx="1"/>
          </p:nvPr>
        </p:nvSpPr>
        <p:spPr>
          <a:xfrm>
            <a:off x="457200" y="971044"/>
            <a:ext cx="8352064" cy="5591597"/>
          </a:xfrm>
        </p:spPr>
        <p:txBody>
          <a:bodyPr/>
          <a:lstStyle/>
          <a:p>
            <a:pPr marL="0" indent="0" algn="just">
              <a:buNone/>
            </a:pPr>
            <a:r>
              <a:rPr lang="en-US" dirty="0"/>
              <a:t>. </a:t>
            </a:r>
            <a:r>
              <a:rPr lang="en-US" u="sng" dirty="0"/>
              <a:t>Pre and Post Integration assessment</a:t>
            </a:r>
            <a:endParaRPr lang="en-US" u="sng" dirty="0">
              <a:solidFill>
                <a:srgbClr val="532E63"/>
              </a:solidFill>
            </a:endParaRPr>
          </a:p>
          <a:p>
            <a:pPr algn="just"/>
            <a:r>
              <a:rPr lang="en-US" dirty="0">
                <a:solidFill>
                  <a:srgbClr val="532E63"/>
                </a:solidFill>
              </a:rPr>
              <a:t>Data collected in the 7 pilot facilities for 1 week in 2012  &amp; 2013 for Pre-baseline assessment and post  assessment done in 2015)</a:t>
            </a:r>
          </a:p>
          <a:p>
            <a:pPr algn="just"/>
            <a:r>
              <a:rPr lang="en-US" dirty="0">
                <a:solidFill>
                  <a:srgbClr val="532E63"/>
                </a:solidFill>
              </a:rPr>
              <a:t>Structured observations of client -provider interactions</a:t>
            </a:r>
          </a:p>
          <a:p>
            <a:pPr algn="just"/>
            <a:r>
              <a:rPr lang="en-US" b="1" dirty="0">
                <a:solidFill>
                  <a:srgbClr val="532E63"/>
                </a:solidFill>
              </a:rPr>
              <a:t>Client flow analysis ( tracked  using a tool)</a:t>
            </a:r>
          </a:p>
          <a:p>
            <a:pPr algn="just"/>
            <a:r>
              <a:rPr lang="en-US" b="1" dirty="0">
                <a:solidFill>
                  <a:srgbClr val="532E63"/>
                </a:solidFill>
              </a:rPr>
              <a:t> Pre-baseline  assessment </a:t>
            </a:r>
            <a:r>
              <a:rPr lang="en-US" dirty="0">
                <a:solidFill>
                  <a:srgbClr val="532E63"/>
                </a:solidFill>
              </a:rPr>
              <a:t>-</a:t>
            </a:r>
            <a:r>
              <a:rPr lang="en-US" b="1" dirty="0">
                <a:solidFill>
                  <a:srgbClr val="532E63"/>
                </a:solidFill>
              </a:rPr>
              <a:t> 105 first antenatal care (ANC) clients tracked, and  for post-implementation assessment -5,452  clients  and 98 first ANC’s </a:t>
            </a:r>
          </a:p>
          <a:p>
            <a:pPr algn="just"/>
            <a:r>
              <a:rPr lang="en-US" b="1" dirty="0">
                <a:solidFill>
                  <a:srgbClr val="532E63"/>
                </a:solidFill>
              </a:rPr>
              <a:t>Client exit interviews.</a:t>
            </a:r>
          </a:p>
          <a:p>
            <a:pPr algn="just"/>
            <a:r>
              <a:rPr lang="en-US" b="1" dirty="0">
                <a:solidFill>
                  <a:srgbClr val="532E63"/>
                </a:solidFill>
              </a:rPr>
              <a:t> Data collected was compared against routine programme data (District Health information system , Electronic patient monitoring data , Electronic TB Register).</a:t>
            </a:r>
            <a:endParaRPr lang="en-US" sz="1100" dirty="0">
              <a:solidFill>
                <a:srgbClr val="532E63"/>
              </a:solidFill>
            </a:endParaRPr>
          </a:p>
          <a:p>
            <a:pPr marL="0" lvl="0" indent="0">
              <a:spcBef>
                <a:spcPts val="0"/>
              </a:spcBef>
              <a:buNone/>
            </a:pPr>
            <a:endParaRPr lang="en-US" dirty="0">
              <a:solidFill>
                <a:srgbClr val="532E63"/>
              </a:solidFill>
            </a:endParaRPr>
          </a:p>
        </p:txBody>
      </p:sp>
    </p:spTree>
    <p:extLst>
      <p:ext uri="{BB962C8B-B14F-4D97-AF65-F5344CB8AC3E}">
        <p14:creationId xmlns:p14="http://schemas.microsoft.com/office/powerpoint/2010/main" val="29531382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31345" cy="900295"/>
          </a:xfrm>
        </p:spPr>
        <p:txBody>
          <a:bodyPr/>
          <a:lstStyle/>
          <a:p>
            <a:r>
              <a:rPr lang="en-US" sz="2800" dirty="0"/>
              <a:t>Results Waiting Times  for First ANCs in facility</a:t>
            </a:r>
          </a:p>
        </p:txBody>
      </p:sp>
      <p:pic>
        <p:nvPicPr>
          <p:cNvPr id="5" name="Imagen 7"/>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75050" y="1149069"/>
            <a:ext cx="5111750" cy="5008970"/>
          </a:xfrm>
          <a:prstGeom prst="rect">
            <a:avLst/>
          </a:prstGeom>
          <a:noFill/>
        </p:spPr>
      </p:pic>
      <p:sp>
        <p:nvSpPr>
          <p:cNvPr id="4" name="Text Placeholder 3"/>
          <p:cNvSpPr>
            <a:spLocks noGrp="1"/>
          </p:cNvSpPr>
          <p:nvPr>
            <p:ph type="body" sz="half" idx="2"/>
          </p:nvPr>
        </p:nvSpPr>
        <p:spPr/>
        <p:txBody>
          <a:bodyPr/>
          <a:lstStyle/>
          <a:p>
            <a:r>
              <a:rPr lang="en-ZA" sz="2400" u="sng" dirty="0">
                <a:solidFill>
                  <a:schemeClr val="tx1"/>
                </a:solidFill>
              </a:rPr>
              <a:t>Waiting times </a:t>
            </a:r>
            <a:r>
              <a:rPr lang="en-ZA" sz="2400" dirty="0">
                <a:solidFill>
                  <a:schemeClr val="tx1"/>
                </a:solidFill>
              </a:rPr>
              <a:t>at health facility (waiting to be seen) </a:t>
            </a:r>
            <a:r>
              <a:rPr lang="en-ZA" sz="2400" b="1" dirty="0" smtClean="0">
                <a:solidFill>
                  <a:schemeClr val="tx1"/>
                </a:solidFill>
              </a:rPr>
              <a:t>reduced by 1 hour 40 minutes</a:t>
            </a:r>
            <a:r>
              <a:rPr lang="en-ZA" sz="2400" dirty="0" smtClean="0">
                <a:solidFill>
                  <a:schemeClr val="tx1"/>
                </a:solidFill>
              </a:rPr>
              <a:t>.</a:t>
            </a:r>
            <a:endParaRPr lang="en-ZA" sz="2400" dirty="0">
              <a:solidFill>
                <a:schemeClr val="tx1"/>
              </a:solidFill>
            </a:endParaRPr>
          </a:p>
          <a:p>
            <a:endParaRPr lang="en-ZA" sz="2400" dirty="0">
              <a:solidFill>
                <a:schemeClr val="tx1"/>
              </a:solidFill>
            </a:endParaRPr>
          </a:p>
          <a:p>
            <a:r>
              <a:rPr lang="en-ZA" sz="2400" dirty="0" smtClean="0">
                <a:solidFill>
                  <a:schemeClr val="tx1"/>
                </a:solidFill>
              </a:rPr>
              <a:t>A reduction </a:t>
            </a:r>
            <a:r>
              <a:rPr lang="en-ZA" sz="2400" dirty="0">
                <a:solidFill>
                  <a:schemeClr val="tx1"/>
                </a:solidFill>
              </a:rPr>
              <a:t>of 35.1%  on waiting times</a:t>
            </a:r>
          </a:p>
          <a:p>
            <a:endParaRPr lang="en-GB" sz="2400" dirty="0"/>
          </a:p>
          <a:p>
            <a:endParaRPr lang="en-US" dirty="0"/>
          </a:p>
        </p:txBody>
      </p:sp>
      <p:sp>
        <p:nvSpPr>
          <p:cNvPr id="3" name="Text Placeholder 2"/>
          <p:cNvSpPr>
            <a:spLocks noGrp="1"/>
          </p:cNvSpPr>
          <p:nvPr>
            <p:ph type="body" sz="quarter" idx="11"/>
          </p:nvPr>
        </p:nvSpPr>
        <p:spPr/>
        <p:txBody>
          <a:bodyPr/>
          <a:lstStyle/>
          <a:p>
            <a:r>
              <a:rPr lang="en-US" dirty="0"/>
              <a:t>Figure 1: Total time in the clinic to get a first ANC service</a:t>
            </a:r>
          </a:p>
          <a:p>
            <a:endParaRPr lang="en-US" dirty="0"/>
          </a:p>
        </p:txBody>
      </p:sp>
    </p:spTree>
    <p:extLst>
      <p:ext uri="{BB962C8B-B14F-4D97-AF65-F5344CB8AC3E}">
        <p14:creationId xmlns:p14="http://schemas.microsoft.com/office/powerpoint/2010/main" val="176619130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34241" cy="536154"/>
          </a:xfrm>
        </p:spPr>
        <p:txBody>
          <a:bodyPr/>
          <a:lstStyle/>
          <a:p>
            <a:pPr algn="ctr"/>
            <a:r>
              <a:rPr lang="en-US" dirty="0"/>
              <a:t>Results: Nurse Productivity for first ANC</a:t>
            </a:r>
          </a:p>
        </p:txBody>
      </p:sp>
      <p:pic>
        <p:nvPicPr>
          <p:cNvPr id="5" name="Imagen 24"/>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75050" y="1165253"/>
            <a:ext cx="5111750" cy="4903774"/>
          </a:xfrm>
          <a:prstGeom prst="rect">
            <a:avLst/>
          </a:prstGeom>
          <a:noFill/>
        </p:spPr>
      </p:pic>
      <p:sp>
        <p:nvSpPr>
          <p:cNvPr id="8" name="Rectangle 7"/>
          <p:cNvSpPr/>
          <p:nvPr/>
        </p:nvSpPr>
        <p:spPr>
          <a:xfrm>
            <a:off x="457200" y="1431926"/>
            <a:ext cx="2739153" cy="3631763"/>
          </a:xfrm>
          <a:prstGeom prst="rect">
            <a:avLst/>
          </a:prstGeom>
        </p:spPr>
        <p:txBody>
          <a:bodyPr wrap="square">
            <a:spAutoFit/>
          </a:bodyPr>
          <a:lstStyle/>
          <a:p>
            <a:r>
              <a:rPr lang="en-GB" sz="2400" dirty="0" smtClean="0">
                <a:latin typeface="Calibri" charset="0"/>
                <a:ea typeface="Calibri" charset="0"/>
                <a:cs typeface="Calibri" charset="0"/>
              </a:rPr>
              <a:t>Health Care worker </a:t>
            </a:r>
            <a:r>
              <a:rPr lang="en-GB" sz="2400" u="sng" dirty="0" smtClean="0">
                <a:latin typeface="Calibri" charset="0"/>
                <a:ea typeface="Calibri" charset="0"/>
                <a:cs typeface="Calibri" charset="0"/>
              </a:rPr>
              <a:t>productivity increased by53.6%. </a:t>
            </a:r>
          </a:p>
          <a:p>
            <a:endParaRPr lang="en-GB" sz="2400" dirty="0">
              <a:latin typeface="Calibri" charset="0"/>
              <a:ea typeface="Calibri" charset="0"/>
              <a:cs typeface="Calibri" charset="0"/>
            </a:endParaRPr>
          </a:p>
          <a:p>
            <a:r>
              <a:rPr lang="en-GB" sz="2400" dirty="0" smtClean="0">
                <a:latin typeface="Calibri" charset="0"/>
                <a:ea typeface="Calibri" charset="0"/>
                <a:cs typeface="Calibri" charset="0"/>
              </a:rPr>
              <a:t>Productivity </a:t>
            </a:r>
            <a:r>
              <a:rPr lang="en-GB" sz="2400" dirty="0">
                <a:latin typeface="Calibri" charset="0"/>
                <a:ea typeface="Calibri" charset="0"/>
                <a:cs typeface="Calibri" charset="0"/>
              </a:rPr>
              <a:t>was measured by the number of antenatal clients, per nurse, per hour .</a:t>
            </a:r>
          </a:p>
          <a:p>
            <a:endParaRPr lang="en-GB" dirty="0">
              <a:latin typeface="Calibri" charset="0"/>
              <a:ea typeface="Calibri" charset="0"/>
              <a:cs typeface="Calibri" charset="0"/>
            </a:endParaRPr>
          </a:p>
        </p:txBody>
      </p:sp>
    </p:spTree>
    <p:extLst>
      <p:ext uri="{BB962C8B-B14F-4D97-AF65-F5344CB8AC3E}">
        <p14:creationId xmlns:p14="http://schemas.microsoft.com/office/powerpoint/2010/main" val="20625890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04173" cy="617074"/>
          </a:xfrm>
        </p:spPr>
        <p:txBody>
          <a:bodyPr/>
          <a:lstStyle/>
          <a:p>
            <a:r>
              <a:rPr lang="en-US" dirty="0"/>
              <a:t>Results Services Utilization : Uptake of First ANCs </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382471" y="1165253"/>
            <a:ext cx="5300283" cy="50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half" idx="2"/>
          </p:nvPr>
        </p:nvSpPr>
        <p:spPr/>
        <p:txBody>
          <a:bodyPr/>
          <a:lstStyle/>
          <a:p>
            <a:pPr>
              <a:spcBef>
                <a:spcPts val="0"/>
              </a:spcBef>
              <a:defRPr/>
            </a:pPr>
            <a:r>
              <a:rPr lang="en-ZA" sz="2000" dirty="0">
                <a:solidFill>
                  <a:schemeClr val="tx1"/>
                </a:solidFill>
              </a:rPr>
              <a:t>The number of first antenatal care clients per month </a:t>
            </a:r>
            <a:r>
              <a:rPr lang="en-ZA" sz="2000" u="sng" dirty="0">
                <a:solidFill>
                  <a:schemeClr val="tx1"/>
                </a:solidFill>
              </a:rPr>
              <a:t>increased </a:t>
            </a:r>
            <a:r>
              <a:rPr lang="en-ZA" sz="2000" u="sng" dirty="0" smtClean="0">
                <a:solidFill>
                  <a:schemeClr val="tx1"/>
                </a:solidFill>
              </a:rPr>
              <a:t>by 4</a:t>
            </a:r>
            <a:r>
              <a:rPr lang="en-ZA" sz="2000" u="sng" dirty="0">
                <a:solidFill>
                  <a:schemeClr val="tx1"/>
                </a:solidFill>
              </a:rPr>
              <a:t>. 5 %. t</a:t>
            </a:r>
            <a:r>
              <a:rPr lang="en-ZA" sz="2000" u="sng" dirty="0" smtClean="0">
                <a:solidFill>
                  <a:schemeClr val="tx1"/>
                </a:solidFill>
              </a:rPr>
              <a:t>hrough making services available </a:t>
            </a:r>
            <a:r>
              <a:rPr lang="en-ZA" sz="2000" u="sng" dirty="0">
                <a:solidFill>
                  <a:schemeClr val="tx1"/>
                </a:solidFill>
              </a:rPr>
              <a:t>daily</a:t>
            </a:r>
          </a:p>
          <a:p>
            <a:pPr>
              <a:spcBef>
                <a:spcPts val="0"/>
              </a:spcBef>
              <a:defRPr/>
            </a:pPr>
            <a:endParaRPr lang="en-ZA" sz="2000" dirty="0">
              <a:solidFill>
                <a:schemeClr val="tx1"/>
              </a:solidFill>
            </a:endParaRPr>
          </a:p>
          <a:p>
            <a:pPr>
              <a:spcBef>
                <a:spcPts val="0"/>
              </a:spcBef>
              <a:defRPr/>
            </a:pPr>
            <a:r>
              <a:rPr lang="en-ZA" sz="2000" dirty="0" err="1">
                <a:solidFill>
                  <a:schemeClr val="tx1"/>
                </a:solidFill>
              </a:rPr>
              <a:t>Kanono</a:t>
            </a:r>
            <a:r>
              <a:rPr lang="en-ZA" sz="2000" dirty="0">
                <a:solidFill>
                  <a:schemeClr val="tx1"/>
                </a:solidFill>
              </a:rPr>
              <a:t> and </a:t>
            </a:r>
            <a:r>
              <a:rPr lang="en-ZA" sz="2000" dirty="0" err="1">
                <a:solidFill>
                  <a:schemeClr val="tx1"/>
                </a:solidFill>
              </a:rPr>
              <a:t>Nau-Aib</a:t>
            </a:r>
            <a:r>
              <a:rPr lang="en-ZA" sz="2000" dirty="0">
                <a:solidFill>
                  <a:schemeClr val="tx1"/>
                </a:solidFill>
              </a:rPr>
              <a:t> had the highest increase with 60.4 % and 14.6% respectively.</a:t>
            </a:r>
            <a:endParaRPr lang="en-US" sz="2000" dirty="0">
              <a:solidFill>
                <a:schemeClr val="tx1"/>
              </a:solidFill>
            </a:endParaRPr>
          </a:p>
          <a:p>
            <a:endParaRPr lang="en-GB" sz="2000" dirty="0"/>
          </a:p>
          <a:p>
            <a:endParaRPr lang="en-US" dirty="0"/>
          </a:p>
        </p:txBody>
      </p:sp>
    </p:spTree>
    <p:extLst>
      <p:ext uri="{BB962C8B-B14F-4D97-AF65-F5344CB8AC3E}">
        <p14:creationId xmlns:p14="http://schemas.microsoft.com/office/powerpoint/2010/main" val="20564288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4634" cy="617074"/>
          </a:xfrm>
        </p:spPr>
        <p:txBody>
          <a:bodyPr/>
          <a:lstStyle/>
          <a:p>
            <a:r>
              <a:rPr lang="en-US" dirty="0"/>
              <a:t>Results: Service Utilization: First Family Planning Before and After</a:t>
            </a:r>
          </a:p>
        </p:txBody>
      </p:sp>
      <p:pic>
        <p:nvPicPr>
          <p:cNvPr id="5" name="Imagen 26"/>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261090" y="1003412"/>
            <a:ext cx="5425710" cy="5008969"/>
          </a:xfrm>
          <a:prstGeom prst="rect">
            <a:avLst/>
          </a:prstGeom>
          <a:noFill/>
        </p:spPr>
      </p:pic>
      <p:sp>
        <p:nvSpPr>
          <p:cNvPr id="3" name="Text Placeholder 2"/>
          <p:cNvSpPr>
            <a:spLocks noGrp="1"/>
          </p:cNvSpPr>
          <p:nvPr>
            <p:ph type="body" sz="half" idx="2"/>
          </p:nvPr>
        </p:nvSpPr>
        <p:spPr>
          <a:xfrm>
            <a:off x="457200" y="1435101"/>
            <a:ext cx="3008313" cy="4860503"/>
          </a:xfrm>
        </p:spPr>
        <p:txBody>
          <a:bodyPr/>
          <a:lstStyle/>
          <a:p>
            <a:pPr>
              <a:spcBef>
                <a:spcPts val="0"/>
              </a:spcBef>
              <a:defRPr/>
            </a:pPr>
            <a:r>
              <a:rPr lang="en-ZA" sz="2400" dirty="0">
                <a:solidFill>
                  <a:schemeClr val="tx1"/>
                </a:solidFill>
                <a:latin typeface="Calibri" charset="0"/>
                <a:ea typeface="Calibri" charset="0"/>
                <a:cs typeface="Calibri" charset="0"/>
              </a:rPr>
              <a:t>The number of </a:t>
            </a:r>
            <a:r>
              <a:rPr lang="en-ZA" sz="2400" u="sng" dirty="0" smtClean="0">
                <a:solidFill>
                  <a:schemeClr val="tx1"/>
                </a:solidFill>
                <a:latin typeface="Calibri" charset="0"/>
                <a:ea typeface="Calibri" charset="0"/>
                <a:cs typeface="Calibri" charset="0"/>
              </a:rPr>
              <a:t>first family </a:t>
            </a:r>
            <a:r>
              <a:rPr lang="en-ZA" sz="2400" u="sng" dirty="0">
                <a:solidFill>
                  <a:schemeClr val="tx1"/>
                </a:solidFill>
                <a:latin typeface="Calibri" charset="0"/>
                <a:ea typeface="Calibri" charset="0"/>
                <a:cs typeface="Calibri" charset="0"/>
              </a:rPr>
              <a:t>planning </a:t>
            </a:r>
            <a:r>
              <a:rPr lang="en-ZA" sz="2400" u="sng" dirty="0" smtClean="0">
                <a:solidFill>
                  <a:schemeClr val="tx1"/>
                </a:solidFill>
                <a:latin typeface="Calibri" charset="0"/>
                <a:ea typeface="Calibri" charset="0"/>
                <a:cs typeface="Calibri" charset="0"/>
              </a:rPr>
              <a:t>visits </a:t>
            </a:r>
            <a:r>
              <a:rPr lang="en-ZA" sz="2400" u="sng" dirty="0">
                <a:solidFill>
                  <a:schemeClr val="tx1"/>
                </a:solidFill>
                <a:latin typeface="Calibri" charset="0"/>
                <a:ea typeface="Calibri" charset="0"/>
                <a:cs typeface="Calibri" charset="0"/>
              </a:rPr>
              <a:t>increased by 14.7% </a:t>
            </a:r>
            <a:r>
              <a:rPr lang="en-ZA" sz="2400" dirty="0">
                <a:solidFill>
                  <a:schemeClr val="tx1"/>
                </a:solidFill>
                <a:latin typeface="Calibri" charset="0"/>
                <a:ea typeface="Calibri" charset="0"/>
                <a:cs typeface="Calibri" charset="0"/>
              </a:rPr>
              <a:t>- </a:t>
            </a:r>
            <a:r>
              <a:rPr lang="en-ZA" sz="2400" dirty="0" smtClean="0">
                <a:solidFill>
                  <a:schemeClr val="tx1"/>
                </a:solidFill>
                <a:latin typeface="Calibri" charset="0"/>
                <a:ea typeface="Calibri" charset="0"/>
                <a:cs typeface="Calibri" charset="0"/>
              </a:rPr>
              <a:t>mostly adolescents </a:t>
            </a:r>
            <a:r>
              <a:rPr lang="en-ZA" sz="2400" dirty="0">
                <a:solidFill>
                  <a:schemeClr val="tx1"/>
                </a:solidFill>
                <a:latin typeface="Calibri" charset="0"/>
                <a:ea typeface="Calibri" charset="0"/>
                <a:cs typeface="Calibri" charset="0"/>
              </a:rPr>
              <a:t>and young girls. </a:t>
            </a:r>
          </a:p>
          <a:p>
            <a:pPr>
              <a:spcBef>
                <a:spcPts val="0"/>
              </a:spcBef>
              <a:defRPr/>
            </a:pPr>
            <a:endParaRPr lang="en-ZA" dirty="0">
              <a:solidFill>
                <a:schemeClr val="tx1"/>
              </a:solidFill>
            </a:endParaRPr>
          </a:p>
          <a:p>
            <a:pPr>
              <a:spcBef>
                <a:spcPts val="0"/>
              </a:spcBef>
              <a:defRPr/>
            </a:pPr>
            <a:endParaRPr lang="en-ZA" dirty="0">
              <a:solidFill>
                <a:schemeClr val="tx1"/>
              </a:solidFill>
            </a:endParaRPr>
          </a:p>
          <a:p>
            <a:pPr>
              <a:spcBef>
                <a:spcPts val="0"/>
              </a:spcBef>
              <a:defRPr/>
            </a:pPr>
            <a:endParaRPr lang="en-ZA" dirty="0">
              <a:solidFill>
                <a:schemeClr val="tx1"/>
              </a:solidFill>
            </a:endParaRPr>
          </a:p>
          <a:p>
            <a:pPr>
              <a:spcBef>
                <a:spcPts val="0"/>
              </a:spcBef>
              <a:defRPr/>
            </a:pPr>
            <a:endParaRPr lang="en-ZA" dirty="0">
              <a:solidFill>
                <a:schemeClr val="tx1"/>
              </a:solidFill>
            </a:endParaRPr>
          </a:p>
          <a:p>
            <a:pPr>
              <a:spcBef>
                <a:spcPts val="0"/>
              </a:spcBef>
              <a:defRPr/>
            </a:pPr>
            <a:r>
              <a:rPr lang="en-ZA" dirty="0">
                <a:solidFill>
                  <a:schemeClr val="tx1"/>
                </a:solidFill>
              </a:rPr>
              <a:t>The highest increase were </a:t>
            </a:r>
            <a:r>
              <a:rPr lang="en-ZA" dirty="0" err="1">
                <a:solidFill>
                  <a:schemeClr val="tx1"/>
                </a:solidFill>
              </a:rPr>
              <a:t>Nau-Aib</a:t>
            </a:r>
            <a:r>
              <a:rPr lang="en-ZA" dirty="0">
                <a:solidFill>
                  <a:schemeClr val="tx1"/>
                </a:solidFill>
              </a:rPr>
              <a:t> (62.2%), </a:t>
            </a:r>
            <a:r>
              <a:rPr lang="en-ZA" dirty="0" err="1">
                <a:solidFill>
                  <a:schemeClr val="tx1"/>
                </a:solidFill>
              </a:rPr>
              <a:t>Kanono</a:t>
            </a:r>
            <a:r>
              <a:rPr lang="en-ZA" dirty="0">
                <a:solidFill>
                  <a:schemeClr val="tx1"/>
                </a:solidFill>
              </a:rPr>
              <a:t> (30.1%) and </a:t>
            </a:r>
            <a:r>
              <a:rPr lang="en-ZA" dirty="0" err="1">
                <a:solidFill>
                  <a:schemeClr val="tx1"/>
                </a:solidFill>
              </a:rPr>
              <a:t>Khomasdal</a:t>
            </a:r>
            <a:r>
              <a:rPr lang="en-ZA" dirty="0">
                <a:solidFill>
                  <a:schemeClr val="tx1"/>
                </a:solidFill>
              </a:rPr>
              <a:t> (28.4%). Only </a:t>
            </a:r>
            <a:r>
              <a:rPr lang="en-ZA" dirty="0" err="1">
                <a:solidFill>
                  <a:schemeClr val="tx1"/>
                </a:solidFill>
              </a:rPr>
              <a:t>Hakahana</a:t>
            </a:r>
            <a:r>
              <a:rPr lang="en-ZA" dirty="0">
                <a:solidFill>
                  <a:schemeClr val="tx1"/>
                </a:solidFill>
              </a:rPr>
              <a:t> reduced the number of first visits (-11.1%).</a:t>
            </a:r>
            <a:endParaRPr lang="en-US" dirty="0">
              <a:solidFill>
                <a:schemeClr val="tx1"/>
              </a:solidFill>
            </a:endParaRPr>
          </a:p>
          <a:p>
            <a:endParaRPr lang="en-GB" dirty="0"/>
          </a:p>
          <a:p>
            <a:endParaRPr lang="en-US" dirty="0"/>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317937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127" y="197077"/>
            <a:ext cx="7269299" cy="516000"/>
          </a:xfrm>
        </p:spPr>
        <p:txBody>
          <a:bodyPr/>
          <a:lstStyle/>
          <a:p>
            <a:r>
              <a:rPr lang="en-US" sz="3000" b="1" dirty="0" smtClean="0"/>
              <a:t>SRHR/HIV </a:t>
            </a:r>
            <a:r>
              <a:rPr lang="en-US" sz="3000" b="1" dirty="0"/>
              <a:t>-</a:t>
            </a:r>
            <a:r>
              <a:rPr lang="en-US" sz="3000" b="1" dirty="0" smtClean="0"/>
              <a:t> Adolescents - Women </a:t>
            </a:r>
            <a:r>
              <a:rPr lang="en-US" sz="3000" b="1" dirty="0"/>
              <a:t/>
            </a:r>
            <a:br>
              <a:rPr lang="en-US" sz="3000" b="1" dirty="0"/>
            </a:br>
            <a:r>
              <a:rPr lang="en-US" sz="3000" b="1" dirty="0" smtClean="0"/>
              <a:t>At </a:t>
            </a:r>
            <a:r>
              <a:rPr lang="en-US" sz="3000" b="1" dirty="0" err="1" smtClean="0"/>
              <a:t>centre</a:t>
            </a:r>
            <a:r>
              <a:rPr lang="en-US" sz="3000" b="1" dirty="0" smtClean="0"/>
              <a:t> of UNFPA’s work</a:t>
            </a:r>
            <a:endParaRPr lang="en-US" sz="3000" b="1" dirty="0"/>
          </a:p>
        </p:txBody>
      </p:sp>
      <p:pic>
        <p:nvPicPr>
          <p:cNvPr id="4" name="Picture 4" descr="Presentation for consultation on UNFPA HIV Strategic Framework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43" y="1273628"/>
            <a:ext cx="8360228" cy="47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4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4634" cy="617074"/>
          </a:xfrm>
        </p:spPr>
        <p:txBody>
          <a:bodyPr/>
          <a:lstStyle/>
          <a:p>
            <a:r>
              <a:rPr lang="en-US" dirty="0"/>
              <a:t>Results: Service Utilization: Services Utilization : TB cure rate </a:t>
            </a:r>
          </a:p>
        </p:txBody>
      </p:sp>
      <p:sp>
        <p:nvSpPr>
          <p:cNvPr id="3" name="Text Placeholder 2"/>
          <p:cNvSpPr>
            <a:spLocks noGrp="1"/>
          </p:cNvSpPr>
          <p:nvPr>
            <p:ph type="body" sz="half" idx="2"/>
          </p:nvPr>
        </p:nvSpPr>
        <p:spPr>
          <a:xfrm>
            <a:off x="457200" y="1435101"/>
            <a:ext cx="3008313" cy="4860503"/>
          </a:xfrm>
        </p:spPr>
        <p:txBody>
          <a:bodyPr/>
          <a:lstStyle/>
          <a:p>
            <a:pPr lvl="0">
              <a:spcBef>
                <a:spcPts val="0"/>
              </a:spcBef>
              <a:defRPr/>
            </a:pPr>
            <a:r>
              <a:rPr lang="en-US" sz="2400" dirty="0">
                <a:solidFill>
                  <a:schemeClr val="tx1"/>
                </a:solidFill>
              </a:rPr>
              <a:t>There was no real change in the TB cure rate which remained the same before and after integration. </a:t>
            </a:r>
          </a:p>
          <a:p>
            <a:pPr>
              <a:spcBef>
                <a:spcPts val="0"/>
              </a:spcBef>
              <a:defRPr/>
            </a:pPr>
            <a:endParaRPr lang="en-ZA" dirty="0">
              <a:solidFill>
                <a:schemeClr val="tx1"/>
              </a:solidFill>
            </a:endParaRPr>
          </a:p>
          <a:p>
            <a:pPr>
              <a:spcBef>
                <a:spcPts val="0"/>
              </a:spcBef>
              <a:defRPr/>
            </a:pPr>
            <a:endParaRPr lang="en-ZA" dirty="0">
              <a:solidFill>
                <a:schemeClr val="tx1"/>
              </a:solidFill>
            </a:endParaRPr>
          </a:p>
          <a:p>
            <a:pPr>
              <a:spcBef>
                <a:spcPts val="0"/>
              </a:spcBef>
              <a:defRPr/>
            </a:pPr>
            <a:endParaRPr lang="en-ZA" dirty="0">
              <a:solidFill>
                <a:schemeClr val="tx1"/>
              </a:solidFill>
            </a:endParaRPr>
          </a:p>
          <a:p>
            <a:pPr>
              <a:spcBef>
                <a:spcPts val="0"/>
              </a:spcBef>
              <a:defRPr/>
            </a:pPr>
            <a:endParaRPr lang="en-ZA" dirty="0">
              <a:solidFill>
                <a:schemeClr val="tx1"/>
              </a:solidFill>
            </a:endParaRPr>
          </a:p>
          <a:p>
            <a:endParaRPr lang="en-US" dirty="0"/>
          </a:p>
        </p:txBody>
      </p:sp>
      <p:sp>
        <p:nvSpPr>
          <p:cNvPr id="6" name="Text Placeholder 5"/>
          <p:cNvSpPr>
            <a:spLocks noGrp="1"/>
          </p:cNvSpPr>
          <p:nvPr>
            <p:ph type="body" sz="quarter" idx="11"/>
          </p:nvPr>
        </p:nvSpPr>
        <p:spPr/>
        <p:txBody>
          <a:bodyPr/>
          <a:lstStyle/>
          <a:p>
            <a:endParaRPr lang="en-US" dirty="0"/>
          </a:p>
        </p:txBody>
      </p:sp>
      <p:pic>
        <p:nvPicPr>
          <p:cNvPr id="7" name="Imagen 45"/>
          <p:cNvPicPr>
            <a:picLocks noGrp="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575931" y="1555229"/>
            <a:ext cx="4313237" cy="3255963"/>
          </a:xfrm>
          <a:prstGeom prst="rect">
            <a:avLst/>
          </a:prstGeom>
          <a:noFill/>
        </p:spPr>
      </p:pic>
    </p:spTree>
    <p:extLst>
      <p:ext uri="{BB962C8B-B14F-4D97-AF65-F5344CB8AC3E}">
        <p14:creationId xmlns:p14="http://schemas.microsoft.com/office/powerpoint/2010/main" val="29698345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br>
              <a:rPr lang="en-US" dirty="0"/>
            </a:br>
            <a:r>
              <a:rPr lang="en-US" dirty="0"/>
              <a:t>Service Utilization:  Number of Routine refills or ARVs per month</a:t>
            </a:r>
          </a:p>
        </p:txBody>
      </p:sp>
      <p:pic>
        <p:nvPicPr>
          <p:cNvPr id="5" name="Imagen 17"/>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97049" y="1778000"/>
            <a:ext cx="4087392" cy="2569148"/>
          </a:xfrm>
          <a:prstGeom prst="rect">
            <a:avLst/>
          </a:prstGeom>
          <a:noFill/>
        </p:spPr>
      </p:pic>
      <p:sp>
        <p:nvSpPr>
          <p:cNvPr id="6" name="Text Placeholder 5"/>
          <p:cNvSpPr txBox="1">
            <a:spLocks/>
          </p:cNvSpPr>
          <p:nvPr/>
        </p:nvSpPr>
        <p:spPr>
          <a:xfrm>
            <a:off x="369455" y="1543987"/>
            <a:ext cx="4040099" cy="419752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ZA" sz="2400" dirty="0" smtClean="0"/>
              <a:t>Number of patients collecting time routine refills  per month  </a:t>
            </a:r>
            <a:r>
              <a:rPr lang="en-ZA" sz="2400" u="sng" dirty="0" smtClean="0"/>
              <a:t>increased  (18%) </a:t>
            </a:r>
            <a:r>
              <a:rPr lang="en-ZA" sz="2400" dirty="0" smtClean="0"/>
              <a:t>attributed to the removal of disease labels from doors, and integrating HIV services into SRH services. </a:t>
            </a:r>
            <a:endParaRPr lang="en-US" sz="2400" dirty="0">
              <a:solidFill>
                <a:schemeClr val="bg2">
                  <a:lumMod val="60000"/>
                  <a:lumOff val="40000"/>
                </a:schemeClr>
              </a:solidFill>
            </a:endParaRPr>
          </a:p>
        </p:txBody>
      </p:sp>
    </p:spTree>
    <p:extLst>
      <p:ext uri="{BB962C8B-B14F-4D97-AF65-F5344CB8AC3E}">
        <p14:creationId xmlns:p14="http://schemas.microsoft.com/office/powerpoint/2010/main" val="11281705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 </a:t>
            </a:r>
          </a:p>
        </p:txBody>
      </p:sp>
      <p:sp>
        <p:nvSpPr>
          <p:cNvPr id="4" name="Content Placeholder 3"/>
          <p:cNvSpPr>
            <a:spLocks noGrp="1"/>
          </p:cNvSpPr>
          <p:nvPr>
            <p:ph idx="1"/>
          </p:nvPr>
        </p:nvSpPr>
        <p:spPr>
          <a:xfrm>
            <a:off x="457200" y="1274324"/>
            <a:ext cx="8229600" cy="4999476"/>
          </a:xfrm>
        </p:spPr>
        <p:txBody>
          <a:bodyPr/>
          <a:lstStyle/>
          <a:p>
            <a:r>
              <a:rPr lang="en-US" dirty="0"/>
              <a:t>Improved </a:t>
            </a:r>
            <a:r>
              <a:rPr lang="en-US" dirty="0" err="1" smtClean="0"/>
              <a:t>acess</a:t>
            </a:r>
            <a:r>
              <a:rPr lang="en-US" dirty="0" smtClean="0"/>
              <a:t> </a:t>
            </a:r>
            <a:r>
              <a:rPr lang="en-US" b="0" dirty="0"/>
              <a:t>to services ( all services provided from Monday to Friday)</a:t>
            </a:r>
          </a:p>
          <a:p>
            <a:r>
              <a:rPr lang="en-US" b="0" dirty="0"/>
              <a:t>The new model </a:t>
            </a:r>
            <a:r>
              <a:rPr lang="en-US" dirty="0"/>
              <a:t>focus on the “persons” </a:t>
            </a:r>
            <a:r>
              <a:rPr lang="en-US" b="0" dirty="0"/>
              <a:t>not diseases</a:t>
            </a:r>
          </a:p>
          <a:p>
            <a:r>
              <a:rPr lang="en-US" dirty="0"/>
              <a:t>Improved nurse productivity</a:t>
            </a:r>
            <a:r>
              <a:rPr lang="en-US" b="0" dirty="0"/>
              <a:t> and </a:t>
            </a:r>
            <a:r>
              <a:rPr lang="en-US" dirty="0"/>
              <a:t>workload distribution</a:t>
            </a:r>
            <a:r>
              <a:rPr lang="en-US" b="0" dirty="0"/>
              <a:t>.</a:t>
            </a:r>
          </a:p>
          <a:p>
            <a:r>
              <a:rPr lang="en-US" dirty="0"/>
              <a:t>Reduced patient waiting times</a:t>
            </a:r>
          </a:p>
          <a:p>
            <a:r>
              <a:rPr lang="en-US" b="0" dirty="0"/>
              <a:t>Improved  provider – client </a:t>
            </a:r>
            <a:r>
              <a:rPr lang="en-US" dirty="0"/>
              <a:t>communication</a:t>
            </a:r>
            <a:r>
              <a:rPr lang="en-US" b="0" dirty="0"/>
              <a:t> and minimized stigma</a:t>
            </a:r>
          </a:p>
          <a:p>
            <a:r>
              <a:rPr lang="en-US" dirty="0"/>
              <a:t>Improved uptake of services </a:t>
            </a:r>
            <a:r>
              <a:rPr lang="en-US" b="0" dirty="0"/>
              <a:t>such as  first ANCs, HIV, TB and  first Family Planning </a:t>
            </a:r>
          </a:p>
          <a:p>
            <a:r>
              <a:rPr lang="en-US" b="0" dirty="0"/>
              <a:t>The </a:t>
            </a:r>
            <a:r>
              <a:rPr lang="en-US" dirty="0"/>
              <a:t>patient centered approach improved many  health outcomes</a:t>
            </a:r>
            <a:r>
              <a:rPr lang="en-US" b="0" dirty="0"/>
              <a:t> for clients in Namibia and  this approach can be replicated in other countries. </a:t>
            </a:r>
          </a:p>
          <a:p>
            <a:endParaRPr lang="en-US" dirty="0"/>
          </a:p>
        </p:txBody>
      </p:sp>
    </p:spTree>
    <p:extLst>
      <p:ext uri="{BB962C8B-B14F-4D97-AF65-F5344CB8AC3E}">
        <p14:creationId xmlns:p14="http://schemas.microsoft.com/office/powerpoint/2010/main" val="1286320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01"/>
          </a:xfrm>
        </p:spPr>
        <p:txBody>
          <a:bodyPr/>
          <a:lstStyle/>
          <a:p>
            <a:r>
              <a:rPr lang="en-US" dirty="0" smtClean="0"/>
              <a:t/>
            </a:r>
            <a:br>
              <a:rPr lang="en-US" dirty="0" smtClean="0"/>
            </a:br>
            <a:r>
              <a:rPr lang="en-US" dirty="0"/>
              <a:t/>
            </a:r>
            <a:br>
              <a:rPr lang="en-US" dirty="0"/>
            </a:br>
            <a:r>
              <a:rPr lang="en-US" dirty="0" smtClean="0"/>
              <a:t>Conclusions</a:t>
            </a:r>
            <a:endParaRPr lang="en-US" dirty="0"/>
          </a:p>
        </p:txBody>
      </p:sp>
      <p:sp>
        <p:nvSpPr>
          <p:cNvPr id="4" name="Content Placeholder 3"/>
          <p:cNvSpPr>
            <a:spLocks noGrp="1"/>
          </p:cNvSpPr>
          <p:nvPr>
            <p:ph idx="1"/>
          </p:nvPr>
        </p:nvSpPr>
        <p:spPr>
          <a:xfrm>
            <a:off x="457200" y="1009934"/>
            <a:ext cx="8229600" cy="5595582"/>
          </a:xfrm>
        </p:spPr>
        <p:txBody>
          <a:bodyPr/>
          <a:lstStyle/>
          <a:p>
            <a:pPr lvl="0"/>
            <a:r>
              <a:rPr lang="en-US" sz="2100" dirty="0">
                <a:solidFill>
                  <a:schemeClr val="bg2">
                    <a:lumMod val="50000"/>
                  </a:schemeClr>
                </a:solidFill>
              </a:rPr>
              <a:t>This Model be replicated</a:t>
            </a:r>
            <a:r>
              <a:rPr lang="en-ZA" sz="2100" dirty="0">
                <a:solidFill>
                  <a:schemeClr val="bg2">
                    <a:lumMod val="50000"/>
                  </a:schemeClr>
                </a:solidFill>
                <a:latin typeface="Calibri"/>
              </a:rPr>
              <a:t> </a:t>
            </a:r>
            <a:endParaRPr lang="en-ZA" sz="2100" dirty="0" smtClean="0">
              <a:solidFill>
                <a:schemeClr val="bg2">
                  <a:lumMod val="50000"/>
                </a:schemeClr>
              </a:solidFill>
              <a:latin typeface="Calibri"/>
            </a:endParaRPr>
          </a:p>
          <a:p>
            <a:pPr lvl="1"/>
            <a:r>
              <a:rPr lang="en-ZA" sz="1700" dirty="0" smtClean="0">
                <a:solidFill>
                  <a:schemeClr val="bg2">
                    <a:lumMod val="50000"/>
                  </a:schemeClr>
                </a:solidFill>
                <a:latin typeface="Calibri"/>
              </a:rPr>
              <a:t>Reorganization </a:t>
            </a:r>
            <a:r>
              <a:rPr lang="en-ZA" sz="1700" dirty="0">
                <a:solidFill>
                  <a:schemeClr val="bg2">
                    <a:lumMod val="50000"/>
                  </a:schemeClr>
                </a:solidFill>
                <a:latin typeface="Calibri"/>
              </a:rPr>
              <a:t>of  facility  (space, staff distribution, numbering rooms</a:t>
            </a:r>
            <a:r>
              <a:rPr lang="en-ZA" sz="1700" dirty="0" smtClean="0">
                <a:solidFill>
                  <a:schemeClr val="bg2">
                    <a:lumMod val="50000"/>
                  </a:schemeClr>
                </a:solidFill>
                <a:latin typeface="Calibri"/>
              </a:rPr>
              <a:t>)</a:t>
            </a:r>
          </a:p>
          <a:p>
            <a:pPr lvl="1"/>
            <a:r>
              <a:rPr lang="en-ZA" sz="1700" dirty="0" smtClean="0">
                <a:solidFill>
                  <a:schemeClr val="bg2">
                    <a:lumMod val="50000"/>
                  </a:schemeClr>
                </a:solidFill>
                <a:latin typeface="Calibri"/>
              </a:rPr>
              <a:t>Client </a:t>
            </a:r>
            <a:r>
              <a:rPr lang="en-ZA" sz="1700" dirty="0">
                <a:solidFill>
                  <a:schemeClr val="bg2">
                    <a:lumMod val="50000"/>
                  </a:schemeClr>
                </a:solidFill>
                <a:latin typeface="Calibri"/>
              </a:rPr>
              <a:t>allocation system (  to nurses, using language</a:t>
            </a:r>
            <a:r>
              <a:rPr lang="en-ZA" sz="1700" dirty="0" smtClean="0">
                <a:solidFill>
                  <a:schemeClr val="bg2">
                    <a:lumMod val="50000"/>
                  </a:schemeClr>
                </a:solidFill>
                <a:latin typeface="Calibri"/>
              </a:rPr>
              <a:t>);</a:t>
            </a:r>
          </a:p>
          <a:p>
            <a:pPr lvl="1"/>
            <a:r>
              <a:rPr lang="en-ZA" sz="1700" dirty="0" smtClean="0">
                <a:solidFill>
                  <a:schemeClr val="bg2">
                    <a:lumMod val="50000"/>
                  </a:schemeClr>
                </a:solidFill>
                <a:latin typeface="Calibri"/>
              </a:rPr>
              <a:t>Staff </a:t>
            </a:r>
            <a:r>
              <a:rPr lang="en-ZA" sz="1700" dirty="0">
                <a:solidFill>
                  <a:schemeClr val="bg2">
                    <a:lumMod val="50000"/>
                  </a:schemeClr>
                </a:solidFill>
                <a:latin typeface="Calibri"/>
              </a:rPr>
              <a:t>capacity building  onsite trainings</a:t>
            </a:r>
            <a:r>
              <a:rPr lang="en-ZA" sz="1700" dirty="0" smtClean="0">
                <a:solidFill>
                  <a:schemeClr val="bg2">
                    <a:lumMod val="50000"/>
                  </a:schemeClr>
                </a:solidFill>
                <a:latin typeface="Calibri"/>
              </a:rPr>
              <a:t>)</a:t>
            </a:r>
          </a:p>
          <a:p>
            <a:pPr lvl="1"/>
            <a:r>
              <a:rPr lang="en-ZA" sz="1700" dirty="0" smtClean="0">
                <a:solidFill>
                  <a:schemeClr val="bg2">
                    <a:lumMod val="50000"/>
                  </a:schemeClr>
                </a:solidFill>
                <a:latin typeface="Calibri"/>
              </a:rPr>
              <a:t>Equipment</a:t>
            </a:r>
            <a:r>
              <a:rPr lang="en-ZA" sz="1700" dirty="0">
                <a:solidFill>
                  <a:schemeClr val="bg2">
                    <a:lumMod val="50000"/>
                  </a:schemeClr>
                </a:solidFill>
                <a:latin typeface="Calibri"/>
              </a:rPr>
              <a:t>, drugs, IEC  and registers, </a:t>
            </a:r>
            <a:endParaRPr lang="en-ZA" sz="1700" dirty="0" smtClean="0">
              <a:solidFill>
                <a:schemeClr val="bg2">
                  <a:lumMod val="50000"/>
                </a:schemeClr>
              </a:solidFill>
              <a:latin typeface="Calibri"/>
            </a:endParaRPr>
          </a:p>
          <a:p>
            <a:pPr lvl="1"/>
            <a:r>
              <a:rPr lang="en-ZA" sz="1700" dirty="0" smtClean="0">
                <a:solidFill>
                  <a:schemeClr val="bg2">
                    <a:lumMod val="50000"/>
                  </a:schemeClr>
                </a:solidFill>
                <a:latin typeface="Calibri"/>
              </a:rPr>
              <a:t>Staff </a:t>
            </a:r>
            <a:r>
              <a:rPr lang="en-ZA" sz="1700" dirty="0">
                <a:solidFill>
                  <a:schemeClr val="bg2">
                    <a:lumMod val="50000"/>
                  </a:schemeClr>
                </a:solidFill>
                <a:latin typeface="Calibri"/>
              </a:rPr>
              <a:t>Meetings</a:t>
            </a:r>
          </a:p>
          <a:p>
            <a:pPr lvl="0"/>
            <a:r>
              <a:rPr lang="en-ZA" sz="2100" dirty="0">
                <a:solidFill>
                  <a:schemeClr val="bg2">
                    <a:lumMod val="50000"/>
                  </a:schemeClr>
                </a:solidFill>
                <a:latin typeface="Calibri"/>
              </a:rPr>
              <a:t>Community Mobilisation, </a:t>
            </a:r>
            <a:r>
              <a:rPr lang="en-ZA" sz="2100" b="0" dirty="0">
                <a:solidFill>
                  <a:schemeClr val="bg2">
                    <a:lumMod val="50000"/>
                  </a:schemeClr>
                </a:solidFill>
                <a:latin typeface="Calibri"/>
              </a:rPr>
              <a:t>establishing links with community leaders  </a:t>
            </a:r>
            <a:endParaRPr lang="en-ZA" sz="2100" b="0" dirty="0">
              <a:solidFill>
                <a:schemeClr val="bg2">
                  <a:lumMod val="50000"/>
                </a:schemeClr>
              </a:solidFill>
            </a:endParaRPr>
          </a:p>
          <a:p>
            <a:r>
              <a:rPr lang="en-ZA" sz="2100" b="0" dirty="0">
                <a:solidFill>
                  <a:schemeClr val="bg2">
                    <a:lumMod val="50000"/>
                  </a:schemeClr>
                </a:solidFill>
              </a:rPr>
              <a:t>The organization of services using the ‘one nurse, one patient, one room’ model has the </a:t>
            </a:r>
            <a:r>
              <a:rPr lang="en-ZA" sz="2100" dirty="0">
                <a:solidFill>
                  <a:schemeClr val="bg2">
                    <a:lumMod val="50000"/>
                  </a:schemeClr>
                </a:solidFill>
              </a:rPr>
              <a:t>potential to improve nurse productivity, reduce patient waiting times by half, </a:t>
            </a:r>
            <a:r>
              <a:rPr lang="en-ZA" sz="2100" b="0" dirty="0">
                <a:solidFill>
                  <a:schemeClr val="bg2">
                    <a:lumMod val="50000"/>
                  </a:schemeClr>
                </a:solidFill>
              </a:rPr>
              <a:t>and</a:t>
            </a:r>
            <a:r>
              <a:rPr lang="en-ZA" sz="2100" dirty="0">
                <a:solidFill>
                  <a:schemeClr val="bg2">
                    <a:lumMod val="50000"/>
                  </a:schemeClr>
                </a:solidFill>
              </a:rPr>
              <a:t> reduce stigma and discrimination.   </a:t>
            </a:r>
          </a:p>
          <a:p>
            <a:r>
              <a:rPr lang="en-ZA" sz="2100" b="0" dirty="0">
                <a:solidFill>
                  <a:schemeClr val="bg2">
                    <a:lumMod val="50000"/>
                  </a:schemeClr>
                </a:solidFill>
              </a:rPr>
              <a:t>A time-motion study -suggests  that </a:t>
            </a:r>
            <a:r>
              <a:rPr lang="en-ZA" sz="2100" dirty="0">
                <a:solidFill>
                  <a:schemeClr val="bg2">
                    <a:lumMod val="50000"/>
                  </a:schemeClr>
                </a:solidFill>
              </a:rPr>
              <a:t>improvements in infrastructure, patient flow, and capacity building have the potential to improve efficiencies and the overall quality of care provided to clients</a:t>
            </a:r>
            <a:r>
              <a:rPr lang="en-ZA" sz="2100" b="0" dirty="0">
                <a:solidFill>
                  <a:schemeClr val="bg2">
                    <a:lumMod val="50000"/>
                  </a:schemeClr>
                </a:solidFill>
              </a:rPr>
              <a:t>. </a:t>
            </a:r>
            <a:endParaRPr lang="en-US" sz="2100" b="0" dirty="0">
              <a:solidFill>
                <a:schemeClr val="bg2">
                  <a:lumMod val="50000"/>
                </a:schemeClr>
              </a:solidFill>
            </a:endParaRPr>
          </a:p>
          <a:p>
            <a:r>
              <a:rPr lang="en-ZA" sz="2100" b="0" dirty="0">
                <a:solidFill>
                  <a:schemeClr val="bg2">
                    <a:lumMod val="50000"/>
                  </a:schemeClr>
                </a:solidFill>
              </a:rPr>
              <a:t>Country committed to </a:t>
            </a:r>
            <a:r>
              <a:rPr lang="en-ZA" sz="2100" dirty="0">
                <a:solidFill>
                  <a:schemeClr val="bg2">
                    <a:lumMod val="50000"/>
                  </a:schemeClr>
                </a:solidFill>
              </a:rPr>
              <a:t>Scale up </a:t>
            </a:r>
          </a:p>
          <a:p>
            <a:r>
              <a:rPr lang="en-ZA" sz="2100" dirty="0">
                <a:solidFill>
                  <a:schemeClr val="bg2">
                    <a:lumMod val="50000"/>
                  </a:schemeClr>
                </a:solidFill>
              </a:rPr>
              <a:t>Political commitment</a:t>
            </a:r>
          </a:p>
          <a:p>
            <a:endParaRPr lang="en-US" dirty="0"/>
          </a:p>
        </p:txBody>
      </p:sp>
    </p:spTree>
    <p:extLst>
      <p:ext uri="{BB962C8B-B14F-4D97-AF65-F5344CB8AC3E}">
        <p14:creationId xmlns:p14="http://schemas.microsoft.com/office/powerpoint/2010/main" val="1680311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sz="5400" dirty="0"/>
          </a:p>
          <a:p>
            <a:pPr marL="0" indent="0" algn="ctr">
              <a:buNone/>
            </a:pPr>
            <a:endParaRPr lang="en-US" sz="5400" dirty="0"/>
          </a:p>
          <a:p>
            <a:pPr marL="0" indent="0" algn="ctr">
              <a:buNone/>
            </a:pPr>
            <a:r>
              <a:rPr lang="en-US" sz="5400" dirty="0"/>
              <a:t>                               Thank You</a:t>
            </a:r>
          </a:p>
        </p:txBody>
      </p:sp>
      <p:sp>
        <p:nvSpPr>
          <p:cNvPr id="4" name="Text Placeholder 3"/>
          <p:cNvSpPr>
            <a:spLocks noGrp="1"/>
          </p:cNvSpPr>
          <p:nvPr>
            <p:ph type="body" sz="quarter" idx="11"/>
          </p:nvPr>
        </p:nvSpPr>
        <p:spPr/>
        <p:txBody>
          <a:bodyPr/>
          <a:lstStyle/>
          <a:p>
            <a:endParaRPr lang="en-US" dirty="0"/>
          </a:p>
        </p:txBody>
      </p:sp>
      <p:sp>
        <p:nvSpPr>
          <p:cNvPr id="2" name="Oval Callout 1"/>
          <p:cNvSpPr/>
          <p:nvPr/>
        </p:nvSpPr>
        <p:spPr>
          <a:xfrm>
            <a:off x="1896894" y="836579"/>
            <a:ext cx="4241259" cy="21400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Put People  First!!!</a:t>
            </a:r>
          </a:p>
          <a:p>
            <a:pPr algn="ctr"/>
            <a:r>
              <a:rPr lang="en-US" dirty="0"/>
              <a:t>Arrange your services around the needs of  people – not around diseases ,programs </a:t>
            </a:r>
            <a:r>
              <a:rPr lang="en-US"/>
              <a:t>and  funding  </a:t>
            </a:r>
            <a:r>
              <a:rPr lang="en-US" dirty="0"/>
              <a:t>priorities .</a:t>
            </a:r>
          </a:p>
        </p:txBody>
      </p:sp>
      <p:pic>
        <p:nvPicPr>
          <p:cNvPr id="1029" name="Picture 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1481" y="3256846"/>
            <a:ext cx="3910519" cy="265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948" y="3317132"/>
            <a:ext cx="4635715" cy="2474069"/>
          </a:xfrm>
          <a:prstGeom prst="rect">
            <a:avLst/>
          </a:prstGeom>
          <a:noFill/>
          <a:ln>
            <a:noFill/>
          </a:ln>
        </p:spPr>
      </p:pic>
    </p:spTree>
    <p:extLst>
      <p:ext uri="{BB962C8B-B14F-4D97-AF65-F5344CB8AC3E}">
        <p14:creationId xmlns:p14="http://schemas.microsoft.com/office/powerpoint/2010/main" val="16853096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7943" y="1103313"/>
            <a:ext cx="4245428" cy="2830285"/>
          </a:xfrm>
          <a:prstGeom prst="rect">
            <a:avLst/>
          </a:prstGeom>
        </p:spPr>
      </p:pic>
      <p:sp>
        <p:nvSpPr>
          <p:cNvPr id="4" name="Text Placeholder 3"/>
          <p:cNvSpPr>
            <a:spLocks noGrp="1"/>
          </p:cNvSpPr>
          <p:nvPr>
            <p:ph type="body" idx="4294967295"/>
          </p:nvPr>
        </p:nvSpPr>
        <p:spPr>
          <a:xfrm>
            <a:off x="0" y="1103313"/>
            <a:ext cx="4041775" cy="5175250"/>
          </a:xfrm>
        </p:spPr>
        <p:txBody>
          <a:bodyPr/>
          <a:lstStyle/>
          <a:p>
            <a:pPr marL="0" indent="0">
              <a:buNone/>
            </a:pPr>
            <a:r>
              <a:rPr lang="en-US" sz="2000" dirty="0" smtClean="0"/>
              <a:t>UNFPA supports countries to </a:t>
            </a:r>
            <a:r>
              <a:rPr lang="en-US" sz="2000" dirty="0"/>
              <a:t>scale up </a:t>
            </a:r>
            <a:r>
              <a:rPr lang="en-US" sz="2000" b="1" dirty="0">
                <a:solidFill>
                  <a:srgbClr val="FF0000"/>
                </a:solidFill>
              </a:rPr>
              <a:t>comprehensive sexuality education </a:t>
            </a:r>
            <a:r>
              <a:rPr lang="en-US" sz="2000" dirty="0" smtClean="0"/>
              <a:t>in line with the ESA commitment. </a:t>
            </a:r>
          </a:p>
          <a:p>
            <a:pPr marL="406400" indent="-406400">
              <a:buFont typeface="Wingdings" charset="2"/>
              <a:buChar char="Ø"/>
            </a:pPr>
            <a:r>
              <a:rPr lang="en-US" sz="2000" dirty="0" smtClean="0"/>
              <a:t>pre-service </a:t>
            </a:r>
            <a:r>
              <a:rPr lang="en-US" sz="2000" dirty="0"/>
              <a:t>and in-service teacher training </a:t>
            </a:r>
            <a:r>
              <a:rPr lang="en-US" sz="2000" dirty="0" smtClean="0"/>
              <a:t>module</a:t>
            </a:r>
          </a:p>
          <a:p>
            <a:pPr marL="406400" indent="-406400">
              <a:buFont typeface="Wingdings" charset="2"/>
              <a:buChar char="Ø"/>
            </a:pPr>
            <a:r>
              <a:rPr lang="en-US" sz="2000" dirty="0" smtClean="0"/>
              <a:t>Developing </a:t>
            </a:r>
            <a:r>
              <a:rPr lang="en-US" sz="2000" dirty="0"/>
              <a:t>scripted lesson </a:t>
            </a:r>
            <a:r>
              <a:rPr lang="en-US" sz="2000" dirty="0" smtClean="0"/>
              <a:t>plans. </a:t>
            </a:r>
          </a:p>
          <a:p>
            <a:pPr marL="0" indent="0">
              <a:buNone/>
            </a:pPr>
            <a:endParaRPr lang="en-US" sz="1800" dirty="0"/>
          </a:p>
          <a:p>
            <a:pPr marL="0" indent="0">
              <a:buNone/>
            </a:pPr>
            <a:r>
              <a:rPr lang="en-US" sz="2000" dirty="0" smtClean="0"/>
              <a:t>Assesses the </a:t>
            </a:r>
            <a:r>
              <a:rPr lang="en-US" sz="2000" dirty="0"/>
              <a:t>quality of services </a:t>
            </a:r>
            <a:r>
              <a:rPr lang="en-US" sz="2000" dirty="0" smtClean="0"/>
              <a:t>for young </a:t>
            </a:r>
            <a:r>
              <a:rPr lang="en-US" sz="2000" dirty="0"/>
              <a:t>people and </a:t>
            </a:r>
            <a:r>
              <a:rPr lang="en-US" sz="2000" dirty="0" smtClean="0"/>
              <a:t>advocates for the </a:t>
            </a:r>
            <a:r>
              <a:rPr lang="en-US" sz="2000" dirty="0" smtClean="0">
                <a:solidFill>
                  <a:srgbClr val="FF0000"/>
                </a:solidFill>
              </a:rPr>
              <a:t>scale-up &amp; institutionalization </a:t>
            </a:r>
            <a:r>
              <a:rPr lang="en-US" sz="2000" dirty="0">
                <a:solidFill>
                  <a:srgbClr val="FF0000"/>
                </a:solidFill>
              </a:rPr>
              <a:t>of Adolescent and Youth Friendly Health Services </a:t>
            </a:r>
            <a:r>
              <a:rPr lang="en-US" sz="2000" dirty="0"/>
              <a:t>in pre-and in-service training </a:t>
            </a:r>
            <a:r>
              <a:rPr lang="en-US" sz="2000" dirty="0" smtClean="0"/>
              <a:t>programmes. </a:t>
            </a:r>
          </a:p>
        </p:txBody>
      </p:sp>
      <p:sp>
        <p:nvSpPr>
          <p:cNvPr id="7" name="Rectangle 6"/>
          <p:cNvSpPr/>
          <p:nvPr/>
        </p:nvSpPr>
        <p:spPr>
          <a:xfrm>
            <a:off x="1" y="0"/>
            <a:ext cx="7445828" cy="1015663"/>
          </a:xfrm>
          <a:prstGeom prst="rect">
            <a:avLst/>
          </a:prstGeom>
        </p:spPr>
        <p:txBody>
          <a:bodyPr wrap="square">
            <a:spAutoFit/>
          </a:bodyPr>
          <a:lstStyle/>
          <a:p>
            <a:r>
              <a:rPr lang="en-US" sz="3000" b="1" dirty="0" smtClean="0">
                <a:solidFill>
                  <a:schemeClr val="dk1"/>
                </a:solidFill>
              </a:rPr>
              <a:t>UNFPA &amp; Adolescent </a:t>
            </a:r>
            <a:r>
              <a:rPr lang="en-US" sz="3000" b="1" dirty="0">
                <a:solidFill>
                  <a:schemeClr val="dk1"/>
                </a:solidFill>
              </a:rPr>
              <a:t>Sexual </a:t>
            </a:r>
            <a:r>
              <a:rPr lang="en-US" sz="3000" b="1" dirty="0" smtClean="0">
                <a:solidFill>
                  <a:schemeClr val="dk1"/>
                </a:solidFill>
              </a:rPr>
              <a:t>RH in </a:t>
            </a:r>
          </a:p>
          <a:p>
            <a:r>
              <a:rPr lang="en-US" sz="3000" b="1" dirty="0" smtClean="0">
                <a:solidFill>
                  <a:schemeClr val="dk1"/>
                </a:solidFill>
              </a:rPr>
              <a:t>East &amp; Southern Africa </a:t>
            </a:r>
            <a:endParaRPr lang="en-US" sz="3000" dirty="0"/>
          </a:p>
        </p:txBody>
      </p:sp>
      <p:sp>
        <p:nvSpPr>
          <p:cNvPr id="8" name="TextBox 7"/>
          <p:cNvSpPr txBox="1"/>
          <p:nvPr/>
        </p:nvSpPr>
        <p:spPr>
          <a:xfrm>
            <a:off x="4637314" y="4339571"/>
            <a:ext cx="4376057" cy="1938992"/>
          </a:xfrm>
          <a:prstGeom prst="rect">
            <a:avLst/>
          </a:prstGeom>
          <a:noFill/>
        </p:spPr>
        <p:txBody>
          <a:bodyPr wrap="square" rtlCol="0">
            <a:spAutoFit/>
          </a:bodyPr>
          <a:lstStyle/>
          <a:p>
            <a:r>
              <a:rPr lang="en-US" sz="2000" dirty="0" smtClean="0">
                <a:solidFill>
                  <a:srgbClr val="FF0000"/>
                </a:solidFill>
                <a:hlinkClick r:id="rId3"/>
              </a:rPr>
              <a:t>Our flagship programme - Safeguard </a:t>
            </a:r>
            <a:r>
              <a:rPr lang="en-US" sz="2000" dirty="0">
                <a:solidFill>
                  <a:srgbClr val="FF0000"/>
                </a:solidFill>
                <a:hlinkClick r:id="rId3"/>
              </a:rPr>
              <a:t>Young People</a:t>
            </a:r>
            <a:r>
              <a:rPr lang="en-US" sz="2000" dirty="0">
                <a:solidFill>
                  <a:srgbClr val="FF0000"/>
                </a:solidFill>
              </a:rPr>
              <a:t> (SYP) </a:t>
            </a:r>
            <a:r>
              <a:rPr lang="en-US" sz="2000" dirty="0" smtClean="0">
                <a:solidFill>
                  <a:srgbClr val="FF0000"/>
                </a:solidFill>
              </a:rPr>
              <a:t>identifies and scales </a:t>
            </a:r>
            <a:r>
              <a:rPr lang="en-US" sz="2000" dirty="0">
                <a:solidFill>
                  <a:srgbClr val="FF0000"/>
                </a:solidFill>
              </a:rPr>
              <a:t>up promising </a:t>
            </a:r>
            <a:r>
              <a:rPr lang="en-US" sz="2000" dirty="0" smtClean="0">
                <a:solidFill>
                  <a:srgbClr val="FF0000"/>
                </a:solidFill>
              </a:rPr>
              <a:t>practices engaging young people on SRHR/HIV in </a:t>
            </a:r>
            <a:r>
              <a:rPr lang="en-US" sz="2000" dirty="0">
                <a:solidFill>
                  <a:srgbClr val="FF0000"/>
                </a:solidFill>
              </a:rPr>
              <a:t>8 Southern African countries</a:t>
            </a:r>
          </a:p>
        </p:txBody>
      </p:sp>
    </p:spTree>
    <p:extLst>
      <p:ext uri="{BB962C8B-B14F-4D97-AF65-F5344CB8AC3E}">
        <p14:creationId xmlns:p14="http://schemas.microsoft.com/office/powerpoint/2010/main" val="2122091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83" y="189386"/>
            <a:ext cx="7269299" cy="516000"/>
          </a:xfrm>
        </p:spPr>
        <p:txBody>
          <a:bodyPr/>
          <a:lstStyle/>
          <a:p>
            <a:r>
              <a:rPr lang="en-US" sz="3000" b="1" dirty="0" smtClean="0"/>
              <a:t>Key Concepts: Linkage and Integration </a:t>
            </a:r>
            <a:endParaRPr lang="en-US" sz="3000" b="1" dirty="0"/>
          </a:p>
        </p:txBody>
      </p:sp>
      <p:sp>
        <p:nvSpPr>
          <p:cNvPr id="3" name="Content Placeholder 2"/>
          <p:cNvSpPr>
            <a:spLocks noGrp="1"/>
          </p:cNvSpPr>
          <p:nvPr>
            <p:ph idx="1"/>
          </p:nvPr>
        </p:nvSpPr>
        <p:spPr>
          <a:xfrm>
            <a:off x="369455" y="2992663"/>
            <a:ext cx="8377500" cy="3296063"/>
          </a:xfrm>
        </p:spPr>
        <p:txBody>
          <a:bodyPr>
            <a:normAutofit/>
          </a:bodyPr>
          <a:lstStyle/>
          <a:p>
            <a:pPr marL="0" indent="0">
              <a:buNone/>
            </a:pPr>
            <a:r>
              <a:rPr lang="en-US" sz="2000" b="1" dirty="0" smtClean="0"/>
              <a:t>Linkages:</a:t>
            </a:r>
            <a:r>
              <a:rPr lang="en-US" sz="2000" dirty="0" smtClean="0"/>
              <a:t> The bi-directional synergies between </a:t>
            </a:r>
            <a:r>
              <a:rPr lang="en-US" sz="2000" b="1" dirty="0" smtClean="0">
                <a:solidFill>
                  <a:srgbClr val="FF0000"/>
                </a:solidFill>
              </a:rPr>
              <a:t>laws, policies, programmes, services and advocacy around SRHR/HIV,</a:t>
            </a:r>
            <a:r>
              <a:rPr lang="en-US" sz="2000" dirty="0" smtClean="0"/>
              <a:t> </a:t>
            </a:r>
            <a:r>
              <a:rPr lang="en-US" sz="2000" dirty="0" err="1" smtClean="0"/>
              <a:t>recognising</a:t>
            </a:r>
            <a:r>
              <a:rPr lang="en-US" sz="2000" dirty="0" smtClean="0"/>
              <a:t> that SRH and HIV share root causes in poverty, gender inequality, gender based violence and social </a:t>
            </a:r>
            <a:r>
              <a:rPr lang="en-US" sz="2000" dirty="0" err="1" smtClean="0"/>
              <a:t>marginalisation</a:t>
            </a:r>
            <a:r>
              <a:rPr lang="en-US" sz="2000" dirty="0" smtClean="0"/>
              <a:t>. </a:t>
            </a:r>
          </a:p>
          <a:p>
            <a:endParaRPr lang="en-US" sz="2000" dirty="0"/>
          </a:p>
          <a:p>
            <a:pPr marL="0" indent="0">
              <a:buNone/>
            </a:pPr>
            <a:r>
              <a:rPr lang="en-US" sz="2000" b="1" dirty="0" smtClean="0"/>
              <a:t>Integration: </a:t>
            </a:r>
            <a:r>
              <a:rPr lang="en-US" sz="2000" dirty="0" smtClean="0"/>
              <a:t>The process of bringing together in a holistic manner </a:t>
            </a:r>
            <a:r>
              <a:rPr lang="en-US" sz="2000" dirty="0" err="1" smtClean="0"/>
              <a:t>diferrent</a:t>
            </a:r>
            <a:r>
              <a:rPr lang="en-US" sz="2000" dirty="0" smtClean="0"/>
              <a:t> kinds of related SRH/HIV interventions at the levels of legislation, policy, programming and service delivery to </a:t>
            </a:r>
            <a:r>
              <a:rPr lang="en-US" sz="2000" b="1" dirty="0" smtClean="0">
                <a:solidFill>
                  <a:srgbClr val="FF0000"/>
                </a:solidFill>
              </a:rPr>
              <a:t>ensure access to comprehensive integrated SRHR/HIV/TB and SGBV services</a:t>
            </a:r>
            <a:r>
              <a:rPr lang="en-US" sz="2000" dirty="0" smtClean="0">
                <a:solidFill>
                  <a:srgbClr val="FF0000"/>
                </a:solidFill>
              </a:rPr>
              <a:t> </a:t>
            </a:r>
            <a:r>
              <a:rPr lang="en-US" sz="2000" dirty="0" smtClean="0"/>
              <a:t>in an efficient and effective manner. </a:t>
            </a:r>
          </a:p>
          <a:p>
            <a:endParaRPr lang="en-US" dirty="0"/>
          </a:p>
          <a:p>
            <a:pPr marL="0" indent="0" algn="ctr">
              <a:buNone/>
            </a:pP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2065540" y="1028700"/>
            <a:ext cx="4660900" cy="1833335"/>
          </a:xfrm>
          <a:prstGeom prst="rect">
            <a:avLst/>
          </a:prstGeom>
        </p:spPr>
      </p:pic>
      <p:sp>
        <p:nvSpPr>
          <p:cNvPr id="5" name="TextBox 4"/>
          <p:cNvSpPr txBox="1"/>
          <p:nvPr/>
        </p:nvSpPr>
        <p:spPr>
          <a:xfrm>
            <a:off x="3677533" y="2395343"/>
            <a:ext cx="1661910" cy="400110"/>
          </a:xfrm>
          <a:prstGeom prst="rect">
            <a:avLst/>
          </a:prstGeom>
          <a:noFill/>
        </p:spPr>
        <p:txBody>
          <a:bodyPr wrap="square" rtlCol="0">
            <a:spAutoFit/>
          </a:bodyPr>
          <a:lstStyle/>
          <a:p>
            <a:r>
              <a:rPr lang="en-US" sz="2000" b="1" dirty="0" smtClean="0">
                <a:solidFill>
                  <a:schemeClr val="bg1">
                    <a:lumMod val="50000"/>
                  </a:schemeClr>
                </a:solidFill>
              </a:rPr>
              <a:t>Integration</a:t>
            </a:r>
            <a:r>
              <a:rPr lang="en-US" b="1" dirty="0" smtClean="0">
                <a:solidFill>
                  <a:schemeClr val="bg1">
                    <a:lumMod val="50000"/>
                  </a:schemeClr>
                </a:solidFill>
              </a:rPr>
              <a:t> </a:t>
            </a:r>
            <a:endParaRPr lang="en-US" b="1" dirty="0">
              <a:solidFill>
                <a:schemeClr val="bg1">
                  <a:lumMod val="50000"/>
                </a:schemeClr>
              </a:solidFill>
            </a:endParaRPr>
          </a:p>
        </p:txBody>
      </p:sp>
    </p:spTree>
    <p:extLst>
      <p:ext uri="{BB962C8B-B14F-4D97-AF65-F5344CB8AC3E}">
        <p14:creationId xmlns:p14="http://schemas.microsoft.com/office/powerpoint/2010/main" val="134081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38826" y="180747"/>
            <a:ext cx="7269299" cy="733651"/>
          </a:xfrm>
          <a:prstGeom prst="rect">
            <a:avLst/>
          </a:prstGeom>
          <a:noFill/>
          <a:ln>
            <a:noFill/>
          </a:ln>
        </p:spPr>
        <p:txBody>
          <a:bodyPr lIns="91400" tIns="45700" rIns="91400" bIns="45700" anchor="ctr" anchorCtr="0">
            <a:noAutofit/>
          </a:bodyPr>
          <a:lstStyle/>
          <a:p>
            <a:pPr lvl="0">
              <a:buClr>
                <a:srgbClr val="000000"/>
              </a:buClr>
              <a:buSzPct val="25000"/>
            </a:pPr>
            <a:r>
              <a:rPr lang="en-US" sz="2800" b="1" dirty="0" smtClean="0">
                <a:solidFill>
                  <a:schemeClr val="dk1"/>
                </a:solidFill>
              </a:rPr>
              <a:t>The UNFPA/UNAIDS </a:t>
            </a:r>
            <a:br>
              <a:rPr lang="en-US" sz="2800" b="1" dirty="0" smtClean="0">
                <a:solidFill>
                  <a:schemeClr val="dk1"/>
                </a:solidFill>
              </a:rPr>
            </a:br>
            <a:r>
              <a:rPr lang="en-US" sz="2800" b="1" dirty="0" smtClean="0">
                <a:solidFill>
                  <a:schemeClr val="dk1"/>
                </a:solidFill>
              </a:rPr>
              <a:t>SRHR/HIV Linkages Project 2011 </a:t>
            </a:r>
            <a:r>
              <a:rPr lang="mr-IN" sz="2800" b="1" dirty="0" smtClean="0">
                <a:solidFill>
                  <a:schemeClr val="dk1"/>
                </a:solidFill>
              </a:rPr>
              <a:t>–</a:t>
            </a:r>
            <a:r>
              <a:rPr lang="en-US" sz="2800" b="1" dirty="0" smtClean="0">
                <a:solidFill>
                  <a:schemeClr val="dk1"/>
                </a:solidFill>
              </a:rPr>
              <a:t> 2015  </a:t>
            </a:r>
            <a:endParaRPr lang="en" sz="2800" b="1" dirty="0">
              <a:solidFill>
                <a:schemeClr val="dk1"/>
              </a:solidFill>
            </a:endParaRPr>
          </a:p>
        </p:txBody>
      </p:sp>
      <p:pic>
        <p:nvPicPr>
          <p:cNvPr id="5" name="Picture 4"/>
          <p:cNvPicPr/>
          <p:nvPr/>
        </p:nvPicPr>
        <p:blipFill>
          <a:blip r:embed="rId3"/>
          <a:stretch>
            <a:fillRect/>
          </a:stretch>
        </p:blipFill>
        <p:spPr>
          <a:xfrm>
            <a:off x="369455" y="1191986"/>
            <a:ext cx="8398988" cy="466997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9679" y="4776828"/>
            <a:ext cx="2056162" cy="776656"/>
            <a:chOff x="1385787" y="4520082"/>
            <a:chExt cx="2197149" cy="878859"/>
          </a:xfrm>
        </p:grpSpPr>
        <p:sp>
          <p:nvSpPr>
            <p:cNvPr id="12" name="Chevron 11"/>
            <p:cNvSpPr/>
            <p:nvPr/>
          </p:nvSpPr>
          <p:spPr>
            <a:xfrm>
              <a:off x="1385787" y="4520082"/>
              <a:ext cx="2197149" cy="878859"/>
            </a:xfrm>
            <a:prstGeom prst="chevron">
              <a:avLst/>
            </a:prstGeom>
            <a:solidFill>
              <a:schemeClr val="accent2"/>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Chevron 4"/>
            <p:cNvSpPr/>
            <p:nvPr/>
          </p:nvSpPr>
          <p:spPr>
            <a:xfrm>
              <a:off x="1825217" y="4520082"/>
              <a:ext cx="1318290" cy="878859"/>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42863" tIns="21431" rIns="0" bIns="21431" numCol="1" spcCol="1270" anchor="ctr" anchorCtr="0">
              <a:noAutofit/>
            </a:bodyPr>
            <a:lstStyle/>
            <a:p>
              <a:pPr algn="ctr" defTabSz="1500188">
                <a:lnSpc>
                  <a:spcPct val="90000"/>
                </a:lnSpc>
                <a:spcBef>
                  <a:spcPct val="0"/>
                </a:spcBef>
                <a:spcAft>
                  <a:spcPct val="35000"/>
                </a:spcAft>
              </a:pPr>
              <a:r>
                <a:rPr lang="en-US" sz="3375" kern="1200" dirty="0"/>
                <a:t>SGBV </a:t>
              </a:r>
            </a:p>
          </p:txBody>
        </p:sp>
      </p:grpSp>
      <p:grpSp>
        <p:nvGrpSpPr>
          <p:cNvPr id="3" name="Group 2"/>
          <p:cNvGrpSpPr/>
          <p:nvPr/>
        </p:nvGrpSpPr>
        <p:grpSpPr>
          <a:xfrm>
            <a:off x="2803219" y="4797361"/>
            <a:ext cx="1901027" cy="788165"/>
            <a:chOff x="3260067" y="4576035"/>
            <a:chExt cx="1823634" cy="729453"/>
          </a:xfrm>
        </p:grpSpPr>
        <p:sp>
          <p:nvSpPr>
            <p:cNvPr id="10" name="Chevron 9"/>
            <p:cNvSpPr/>
            <p:nvPr/>
          </p:nvSpPr>
          <p:spPr>
            <a:xfrm>
              <a:off x="3260067" y="4576035"/>
              <a:ext cx="1823634" cy="729453"/>
            </a:xfrm>
            <a:prstGeom prst="chevron">
              <a:avLst/>
            </a:prstGeom>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sp>
        <p:sp>
          <p:nvSpPr>
            <p:cNvPr id="11" name="Chevron 6"/>
            <p:cNvSpPr/>
            <p:nvPr/>
          </p:nvSpPr>
          <p:spPr>
            <a:xfrm>
              <a:off x="3624794" y="4576035"/>
              <a:ext cx="1094181" cy="729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43" tIns="17621" rIns="0" bIns="17621" numCol="1" spcCol="1270" anchor="ctr" anchorCtr="0">
              <a:noAutofit/>
            </a:bodyPr>
            <a:lstStyle/>
            <a:p>
              <a:pPr algn="ctr" defTabSz="1233488">
                <a:lnSpc>
                  <a:spcPct val="90000"/>
                </a:lnSpc>
                <a:spcBef>
                  <a:spcPct val="0"/>
                </a:spcBef>
                <a:spcAft>
                  <a:spcPct val="35000"/>
                </a:spcAft>
              </a:pPr>
              <a:r>
                <a:rPr lang="en-US" sz="2400" kern="1200" dirty="0"/>
                <a:t>SRHR</a:t>
              </a:r>
            </a:p>
          </p:txBody>
        </p:sp>
      </p:grpSp>
      <p:grpSp>
        <p:nvGrpSpPr>
          <p:cNvPr id="4" name="Group 3"/>
          <p:cNvGrpSpPr/>
          <p:nvPr/>
        </p:nvGrpSpPr>
        <p:grpSpPr>
          <a:xfrm>
            <a:off x="4420798" y="4776828"/>
            <a:ext cx="1744994" cy="846775"/>
            <a:chOff x="4828119" y="4576035"/>
            <a:chExt cx="1823634" cy="729453"/>
          </a:xfrm>
        </p:grpSpPr>
        <p:sp>
          <p:nvSpPr>
            <p:cNvPr id="8" name="Chevron 7"/>
            <p:cNvSpPr/>
            <p:nvPr/>
          </p:nvSpPr>
          <p:spPr>
            <a:xfrm>
              <a:off x="4828119" y="4576035"/>
              <a:ext cx="1823634" cy="729453"/>
            </a:xfrm>
            <a:prstGeom prst="chevron">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 name="Chevron 8"/>
            <p:cNvSpPr/>
            <p:nvPr/>
          </p:nvSpPr>
          <p:spPr>
            <a:xfrm>
              <a:off x="5192846" y="4576035"/>
              <a:ext cx="1094181" cy="729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43" tIns="17621" rIns="0" bIns="17621" numCol="1" spcCol="1270" anchor="ctr" anchorCtr="0">
              <a:noAutofit/>
            </a:bodyPr>
            <a:lstStyle/>
            <a:p>
              <a:pPr algn="ctr" defTabSz="1233488">
                <a:lnSpc>
                  <a:spcPct val="90000"/>
                </a:lnSpc>
                <a:spcBef>
                  <a:spcPct val="0"/>
                </a:spcBef>
                <a:spcAft>
                  <a:spcPct val="35000"/>
                </a:spcAft>
              </a:pPr>
              <a:r>
                <a:rPr lang="en-US" sz="2775" kern="1200" dirty="0"/>
                <a:t>HIV </a:t>
              </a:r>
            </a:p>
          </p:txBody>
        </p:sp>
      </p:grpSp>
      <p:grpSp>
        <p:nvGrpSpPr>
          <p:cNvPr id="5" name="Group 4"/>
          <p:cNvGrpSpPr/>
          <p:nvPr/>
        </p:nvGrpSpPr>
        <p:grpSpPr>
          <a:xfrm>
            <a:off x="5941621" y="4818274"/>
            <a:ext cx="1958981" cy="782762"/>
            <a:chOff x="6339502" y="4473213"/>
            <a:chExt cx="2197149" cy="878859"/>
          </a:xfrm>
        </p:grpSpPr>
        <p:sp>
          <p:nvSpPr>
            <p:cNvPr id="6" name="Chevron 5"/>
            <p:cNvSpPr/>
            <p:nvPr/>
          </p:nvSpPr>
          <p:spPr>
            <a:xfrm>
              <a:off x="6339502" y="4473213"/>
              <a:ext cx="2197149" cy="878859"/>
            </a:xfrm>
            <a:prstGeom prst="chevron">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 name="Chevron 10"/>
            <p:cNvSpPr/>
            <p:nvPr/>
          </p:nvSpPr>
          <p:spPr>
            <a:xfrm>
              <a:off x="6778932" y="4473213"/>
              <a:ext cx="1318290" cy="878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863" tIns="21431" rIns="0" bIns="21431" numCol="1" spcCol="1270" anchor="ctr" anchorCtr="0">
              <a:noAutofit/>
            </a:bodyPr>
            <a:lstStyle/>
            <a:p>
              <a:pPr algn="ctr" defTabSz="1500188">
                <a:lnSpc>
                  <a:spcPct val="90000"/>
                </a:lnSpc>
                <a:spcBef>
                  <a:spcPct val="0"/>
                </a:spcBef>
                <a:spcAft>
                  <a:spcPct val="35000"/>
                </a:spcAft>
              </a:pPr>
              <a:r>
                <a:rPr lang="en-US" sz="2400" kern="1200" dirty="0"/>
                <a:t>TB</a:t>
              </a:r>
              <a:r>
                <a:rPr lang="en-US" sz="3375" kern="1200" dirty="0"/>
                <a:t>   </a:t>
              </a:r>
            </a:p>
          </p:txBody>
        </p:sp>
      </p:grpSp>
      <p:grpSp>
        <p:nvGrpSpPr>
          <p:cNvPr id="14" name="Group 13"/>
          <p:cNvGrpSpPr/>
          <p:nvPr/>
        </p:nvGrpSpPr>
        <p:grpSpPr>
          <a:xfrm>
            <a:off x="1003253" y="2167231"/>
            <a:ext cx="2102588" cy="775600"/>
            <a:chOff x="1633098" y="12727"/>
            <a:chExt cx="2197149" cy="878859"/>
          </a:xfrm>
        </p:grpSpPr>
        <p:sp>
          <p:nvSpPr>
            <p:cNvPr id="24" name="Chevron 23"/>
            <p:cNvSpPr/>
            <p:nvPr/>
          </p:nvSpPr>
          <p:spPr>
            <a:xfrm>
              <a:off x="1633098" y="12727"/>
              <a:ext cx="2197149" cy="878859"/>
            </a:xfrm>
            <a:prstGeom prst="chevron">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Chevron 4"/>
            <p:cNvSpPr/>
            <p:nvPr/>
          </p:nvSpPr>
          <p:spPr>
            <a:xfrm>
              <a:off x="2072528" y="12727"/>
              <a:ext cx="1318290" cy="878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863" tIns="21431" rIns="0" bIns="21431" numCol="1" spcCol="1270" anchor="ctr" anchorCtr="0">
              <a:noAutofit/>
            </a:bodyPr>
            <a:lstStyle/>
            <a:p>
              <a:pPr algn="ctr" defTabSz="1500188">
                <a:lnSpc>
                  <a:spcPct val="90000"/>
                </a:lnSpc>
                <a:spcBef>
                  <a:spcPct val="0"/>
                </a:spcBef>
                <a:spcAft>
                  <a:spcPct val="35000"/>
                </a:spcAft>
              </a:pPr>
              <a:r>
                <a:rPr lang="en-US" sz="3375" kern="1200" dirty="0"/>
                <a:t>SRHR</a:t>
              </a:r>
            </a:p>
          </p:txBody>
        </p:sp>
      </p:grpSp>
      <p:grpSp>
        <p:nvGrpSpPr>
          <p:cNvPr id="15" name="Group 14"/>
          <p:cNvGrpSpPr/>
          <p:nvPr/>
        </p:nvGrpSpPr>
        <p:grpSpPr>
          <a:xfrm>
            <a:off x="2823809" y="2205342"/>
            <a:ext cx="1669709" cy="740654"/>
            <a:chOff x="3524731" y="97373"/>
            <a:chExt cx="1823634" cy="729453"/>
          </a:xfrm>
        </p:grpSpPr>
        <p:sp>
          <p:nvSpPr>
            <p:cNvPr id="22" name="Chevron 21"/>
            <p:cNvSpPr/>
            <p:nvPr/>
          </p:nvSpPr>
          <p:spPr>
            <a:xfrm>
              <a:off x="3524731" y="97373"/>
              <a:ext cx="1823634" cy="729453"/>
            </a:xfrm>
            <a:prstGeom prst="chevron">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3" name="Chevron 6"/>
            <p:cNvSpPr/>
            <p:nvPr/>
          </p:nvSpPr>
          <p:spPr>
            <a:xfrm>
              <a:off x="3889458" y="97373"/>
              <a:ext cx="1094181" cy="729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43" tIns="17621" rIns="0" bIns="17621" numCol="1" spcCol="1270" anchor="ctr" anchorCtr="0">
              <a:noAutofit/>
            </a:bodyPr>
            <a:lstStyle/>
            <a:p>
              <a:pPr algn="ctr" defTabSz="1233488">
                <a:lnSpc>
                  <a:spcPct val="90000"/>
                </a:lnSpc>
                <a:spcBef>
                  <a:spcPct val="0"/>
                </a:spcBef>
                <a:spcAft>
                  <a:spcPct val="35000"/>
                </a:spcAft>
              </a:pPr>
              <a:r>
                <a:rPr lang="en-US" sz="2775" kern="1200" dirty="0"/>
                <a:t>HIV</a:t>
              </a:r>
            </a:p>
          </p:txBody>
        </p:sp>
      </p:grpSp>
      <p:grpSp>
        <p:nvGrpSpPr>
          <p:cNvPr id="16" name="Group 15"/>
          <p:cNvGrpSpPr/>
          <p:nvPr/>
        </p:nvGrpSpPr>
        <p:grpSpPr>
          <a:xfrm>
            <a:off x="4314661" y="2189278"/>
            <a:ext cx="1746865" cy="724462"/>
            <a:chOff x="5073160" y="107316"/>
            <a:chExt cx="1823634" cy="729453"/>
          </a:xfrm>
        </p:grpSpPr>
        <p:sp>
          <p:nvSpPr>
            <p:cNvPr id="20" name="Chevron 19"/>
            <p:cNvSpPr/>
            <p:nvPr/>
          </p:nvSpPr>
          <p:spPr>
            <a:xfrm>
              <a:off x="5073160" y="107316"/>
              <a:ext cx="1823634" cy="729453"/>
            </a:xfrm>
            <a:prstGeom prst="chevron">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1" name="Chevron 8"/>
            <p:cNvSpPr/>
            <p:nvPr/>
          </p:nvSpPr>
          <p:spPr>
            <a:xfrm>
              <a:off x="5437887" y="107316"/>
              <a:ext cx="1094181" cy="729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43" tIns="17621" rIns="0" bIns="17621" numCol="1" spcCol="1270" anchor="ctr" anchorCtr="0">
              <a:noAutofit/>
            </a:bodyPr>
            <a:lstStyle/>
            <a:p>
              <a:pPr algn="ctr" defTabSz="1233488">
                <a:lnSpc>
                  <a:spcPct val="90000"/>
                </a:lnSpc>
                <a:spcBef>
                  <a:spcPct val="0"/>
                </a:spcBef>
                <a:spcAft>
                  <a:spcPct val="35000"/>
                </a:spcAft>
              </a:pPr>
              <a:r>
                <a:rPr lang="en-US" sz="2400" kern="1200" dirty="0"/>
                <a:t>TB</a:t>
              </a:r>
              <a:r>
                <a:rPr lang="en-US" sz="2775" kern="1200" dirty="0"/>
                <a:t> </a:t>
              </a:r>
            </a:p>
          </p:txBody>
        </p:sp>
      </p:grpSp>
      <p:grpSp>
        <p:nvGrpSpPr>
          <p:cNvPr id="17" name="Group 16"/>
          <p:cNvGrpSpPr/>
          <p:nvPr/>
        </p:nvGrpSpPr>
        <p:grpSpPr>
          <a:xfrm>
            <a:off x="5838946" y="2221937"/>
            <a:ext cx="2075360" cy="721441"/>
            <a:chOff x="6592768" y="44875"/>
            <a:chExt cx="2197149" cy="878859"/>
          </a:xfrm>
        </p:grpSpPr>
        <p:sp>
          <p:nvSpPr>
            <p:cNvPr id="18" name="Chevron 17"/>
            <p:cNvSpPr/>
            <p:nvPr/>
          </p:nvSpPr>
          <p:spPr>
            <a:xfrm>
              <a:off x="6592768" y="44875"/>
              <a:ext cx="2197149" cy="878859"/>
            </a:xfrm>
            <a:prstGeom prst="chevron">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Chevron 10"/>
            <p:cNvSpPr/>
            <p:nvPr/>
          </p:nvSpPr>
          <p:spPr>
            <a:xfrm>
              <a:off x="7032198" y="44875"/>
              <a:ext cx="1318290" cy="878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863" tIns="21431" rIns="0" bIns="21431" numCol="1" spcCol="1270" anchor="ctr" anchorCtr="0">
              <a:noAutofit/>
            </a:bodyPr>
            <a:lstStyle/>
            <a:p>
              <a:pPr algn="ctr" defTabSz="1500188">
                <a:lnSpc>
                  <a:spcPct val="90000"/>
                </a:lnSpc>
                <a:spcBef>
                  <a:spcPct val="0"/>
                </a:spcBef>
                <a:spcAft>
                  <a:spcPct val="35000"/>
                </a:spcAft>
              </a:pPr>
              <a:r>
                <a:rPr lang="en-US" sz="2400" kern="1200" dirty="0">
                  <a:solidFill>
                    <a:schemeClr val="tx1"/>
                  </a:solidFill>
                </a:rPr>
                <a:t>SGBV</a:t>
              </a:r>
              <a:r>
                <a:rPr lang="en-US" sz="3375" kern="1200" dirty="0"/>
                <a:t> </a:t>
              </a:r>
            </a:p>
          </p:txBody>
        </p:sp>
      </p:grpSp>
      <p:sp>
        <p:nvSpPr>
          <p:cNvPr id="26" name="Title 25"/>
          <p:cNvSpPr>
            <a:spLocks noGrp="1"/>
          </p:cNvSpPr>
          <p:nvPr>
            <p:ph type="title"/>
          </p:nvPr>
        </p:nvSpPr>
        <p:spPr>
          <a:xfrm>
            <a:off x="259829" y="201704"/>
            <a:ext cx="7886700" cy="580172"/>
          </a:xfrm>
        </p:spPr>
        <p:txBody>
          <a:bodyPr/>
          <a:lstStyle/>
          <a:p>
            <a:r>
              <a:rPr lang="en-US" sz="3000" dirty="0" smtClean="0"/>
              <a:t>Integrating SRHR/HIV/TB and SGBV </a:t>
            </a:r>
            <a:endParaRPr lang="en-US" sz="3000" dirty="0"/>
          </a:p>
        </p:txBody>
      </p:sp>
      <p:grpSp>
        <p:nvGrpSpPr>
          <p:cNvPr id="28" name="Group 27"/>
          <p:cNvGrpSpPr/>
          <p:nvPr/>
        </p:nvGrpSpPr>
        <p:grpSpPr>
          <a:xfrm>
            <a:off x="898768" y="3974138"/>
            <a:ext cx="2207073" cy="755845"/>
            <a:chOff x="1508004" y="2519"/>
            <a:chExt cx="3330813" cy="1332325"/>
          </a:xfrm>
        </p:grpSpPr>
        <p:sp>
          <p:nvSpPr>
            <p:cNvPr id="38" name="Chevron 37"/>
            <p:cNvSpPr/>
            <p:nvPr/>
          </p:nvSpPr>
          <p:spPr>
            <a:xfrm>
              <a:off x="1508004" y="2519"/>
              <a:ext cx="3330813" cy="1332325"/>
            </a:xfrm>
            <a:prstGeom prst="chevron">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Chevron 4"/>
            <p:cNvSpPr/>
            <p:nvPr/>
          </p:nvSpPr>
          <p:spPr>
            <a:xfrm>
              <a:off x="2174167" y="2519"/>
              <a:ext cx="1998488" cy="1332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3" tIns="30956" rIns="0" bIns="30956" numCol="1" spcCol="1270" anchor="ctr" anchorCtr="0">
              <a:noAutofit/>
            </a:bodyPr>
            <a:lstStyle/>
            <a:p>
              <a:pPr algn="ctr" defTabSz="2166938">
                <a:lnSpc>
                  <a:spcPct val="90000"/>
                </a:lnSpc>
                <a:spcBef>
                  <a:spcPct val="0"/>
                </a:spcBef>
                <a:spcAft>
                  <a:spcPct val="35000"/>
                </a:spcAft>
              </a:pPr>
              <a:r>
                <a:rPr lang="en-US" sz="3375" kern="1200" dirty="0"/>
                <a:t>TB</a:t>
              </a:r>
              <a:r>
                <a:rPr lang="en-US" sz="4875" kern="1200" dirty="0"/>
                <a:t>  </a:t>
              </a:r>
            </a:p>
          </p:txBody>
        </p:sp>
      </p:grpSp>
      <p:grpSp>
        <p:nvGrpSpPr>
          <p:cNvPr id="29" name="Group 28"/>
          <p:cNvGrpSpPr/>
          <p:nvPr/>
        </p:nvGrpSpPr>
        <p:grpSpPr>
          <a:xfrm>
            <a:off x="2810550" y="3122905"/>
            <a:ext cx="1794100" cy="720296"/>
            <a:chOff x="4405812" y="115767"/>
            <a:chExt cx="2764575" cy="1105830"/>
          </a:xfrm>
        </p:grpSpPr>
        <p:sp>
          <p:nvSpPr>
            <p:cNvPr id="36" name="Chevron 35"/>
            <p:cNvSpPr/>
            <p:nvPr/>
          </p:nvSpPr>
          <p:spPr>
            <a:xfrm>
              <a:off x="4405812" y="115767"/>
              <a:ext cx="2764575" cy="1105830"/>
            </a:xfrm>
            <a:prstGeom prst="chevron">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7" name="Chevron 6"/>
            <p:cNvSpPr/>
            <p:nvPr/>
          </p:nvSpPr>
          <p:spPr>
            <a:xfrm>
              <a:off x="4958727" y="115767"/>
              <a:ext cx="1658745" cy="11058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293" tIns="27146" rIns="0" bIns="27146" numCol="1" spcCol="1270" anchor="ctr" anchorCtr="0">
              <a:noAutofit/>
            </a:bodyPr>
            <a:lstStyle/>
            <a:p>
              <a:pPr algn="ctr" defTabSz="1900238">
                <a:lnSpc>
                  <a:spcPct val="90000"/>
                </a:lnSpc>
                <a:spcBef>
                  <a:spcPct val="0"/>
                </a:spcBef>
                <a:spcAft>
                  <a:spcPct val="35000"/>
                </a:spcAft>
              </a:pPr>
              <a:r>
                <a:rPr lang="en-US" sz="2400" kern="1200" dirty="0" smtClean="0"/>
                <a:t>SRHR</a:t>
              </a:r>
              <a:endParaRPr lang="en-US" sz="2400" kern="1200" dirty="0"/>
            </a:p>
          </p:txBody>
        </p:sp>
      </p:grpSp>
      <p:grpSp>
        <p:nvGrpSpPr>
          <p:cNvPr id="30" name="Group 29"/>
          <p:cNvGrpSpPr/>
          <p:nvPr/>
        </p:nvGrpSpPr>
        <p:grpSpPr>
          <a:xfrm>
            <a:off x="4329931" y="3058538"/>
            <a:ext cx="1960557" cy="792977"/>
            <a:chOff x="6426789" y="15711"/>
            <a:chExt cx="2764575" cy="1216458"/>
          </a:xfrm>
        </p:grpSpPr>
        <p:sp>
          <p:nvSpPr>
            <p:cNvPr id="34" name="Chevron 33"/>
            <p:cNvSpPr/>
            <p:nvPr/>
          </p:nvSpPr>
          <p:spPr>
            <a:xfrm>
              <a:off x="6426789" y="126339"/>
              <a:ext cx="2764575" cy="1105830"/>
            </a:xfrm>
            <a:prstGeom prst="chevron">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35" name="Chevron 8"/>
            <p:cNvSpPr/>
            <p:nvPr/>
          </p:nvSpPr>
          <p:spPr>
            <a:xfrm>
              <a:off x="6974129" y="15711"/>
              <a:ext cx="2020878" cy="12058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293" tIns="27146" rIns="0" bIns="27146" numCol="1" spcCol="1270" anchor="ctr" anchorCtr="0">
              <a:noAutofit/>
            </a:bodyPr>
            <a:lstStyle/>
            <a:p>
              <a:pPr algn="ctr" defTabSz="1900238">
                <a:lnSpc>
                  <a:spcPct val="90000"/>
                </a:lnSpc>
                <a:spcBef>
                  <a:spcPct val="0"/>
                </a:spcBef>
                <a:spcAft>
                  <a:spcPct val="35000"/>
                </a:spcAft>
              </a:pPr>
              <a:r>
                <a:rPr lang="en-US" sz="2400" kern="1200" dirty="0"/>
                <a:t>TB </a:t>
              </a:r>
            </a:p>
          </p:txBody>
        </p:sp>
      </p:grpSp>
      <p:grpSp>
        <p:nvGrpSpPr>
          <p:cNvPr id="31" name="Group 30"/>
          <p:cNvGrpSpPr/>
          <p:nvPr/>
        </p:nvGrpSpPr>
        <p:grpSpPr>
          <a:xfrm>
            <a:off x="5978971" y="3076298"/>
            <a:ext cx="2140943" cy="839230"/>
            <a:chOff x="7725113" y="0"/>
            <a:chExt cx="3330813" cy="1332325"/>
          </a:xfrm>
        </p:grpSpPr>
        <p:sp>
          <p:nvSpPr>
            <p:cNvPr id="32" name="Chevron 31"/>
            <p:cNvSpPr/>
            <p:nvPr/>
          </p:nvSpPr>
          <p:spPr>
            <a:xfrm>
              <a:off x="7725113" y="0"/>
              <a:ext cx="3330813" cy="1332325"/>
            </a:xfrm>
            <a:prstGeom prst="chevron">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3" name="Chevron 10"/>
            <p:cNvSpPr/>
            <p:nvPr/>
          </p:nvSpPr>
          <p:spPr>
            <a:xfrm>
              <a:off x="8391276" y="0"/>
              <a:ext cx="1998488" cy="1332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3" tIns="30956" rIns="0" bIns="30956" numCol="1" spcCol="1270" anchor="ctr" anchorCtr="0">
              <a:noAutofit/>
            </a:bodyPr>
            <a:lstStyle/>
            <a:p>
              <a:pPr algn="ctr" defTabSz="2166938">
                <a:lnSpc>
                  <a:spcPct val="90000"/>
                </a:lnSpc>
                <a:spcBef>
                  <a:spcPct val="0"/>
                </a:spcBef>
                <a:spcAft>
                  <a:spcPct val="35000"/>
                </a:spcAft>
              </a:pPr>
              <a:r>
                <a:rPr lang="en-US" sz="2400" kern="1200" dirty="0"/>
                <a:t>SGBV</a:t>
              </a:r>
              <a:r>
                <a:rPr lang="en-US" sz="4875" kern="1200" dirty="0"/>
                <a:t>  </a:t>
              </a:r>
            </a:p>
          </p:txBody>
        </p:sp>
      </p:grpSp>
      <p:grpSp>
        <p:nvGrpSpPr>
          <p:cNvPr id="52" name="Group 51"/>
          <p:cNvGrpSpPr/>
          <p:nvPr/>
        </p:nvGrpSpPr>
        <p:grpSpPr>
          <a:xfrm>
            <a:off x="898768" y="3076298"/>
            <a:ext cx="2174523" cy="864949"/>
            <a:chOff x="1508004" y="2519"/>
            <a:chExt cx="3330813" cy="1332325"/>
          </a:xfrm>
        </p:grpSpPr>
        <p:sp>
          <p:nvSpPr>
            <p:cNvPr id="53" name="Chevron 52"/>
            <p:cNvSpPr/>
            <p:nvPr/>
          </p:nvSpPr>
          <p:spPr>
            <a:xfrm>
              <a:off x="1508004" y="2519"/>
              <a:ext cx="3330813" cy="1332325"/>
            </a:xfrm>
            <a:prstGeom prst="chevron">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Chevron 4"/>
            <p:cNvSpPr/>
            <p:nvPr/>
          </p:nvSpPr>
          <p:spPr>
            <a:xfrm>
              <a:off x="2174167" y="2519"/>
              <a:ext cx="1998488" cy="1332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3" tIns="30956" rIns="0" bIns="30956" numCol="1" spcCol="1270" anchor="ctr" anchorCtr="0">
              <a:noAutofit/>
            </a:bodyPr>
            <a:lstStyle/>
            <a:p>
              <a:pPr algn="ctr" defTabSz="2166938">
                <a:lnSpc>
                  <a:spcPct val="90000"/>
                </a:lnSpc>
                <a:spcBef>
                  <a:spcPct val="0"/>
                </a:spcBef>
                <a:spcAft>
                  <a:spcPct val="35000"/>
                </a:spcAft>
              </a:pPr>
              <a:r>
                <a:rPr lang="en-US" sz="3375" kern="1200" dirty="0"/>
                <a:t>HIV</a:t>
              </a:r>
              <a:r>
                <a:rPr lang="en-US" sz="4875" kern="1200" dirty="0"/>
                <a:t> </a:t>
              </a:r>
            </a:p>
          </p:txBody>
        </p:sp>
      </p:grpSp>
      <p:grpSp>
        <p:nvGrpSpPr>
          <p:cNvPr id="55" name="Group 54"/>
          <p:cNvGrpSpPr/>
          <p:nvPr/>
        </p:nvGrpSpPr>
        <p:grpSpPr>
          <a:xfrm>
            <a:off x="931318" y="3050579"/>
            <a:ext cx="2174523" cy="864949"/>
            <a:chOff x="1508004" y="2519"/>
            <a:chExt cx="3330813" cy="1332325"/>
          </a:xfrm>
        </p:grpSpPr>
        <p:sp>
          <p:nvSpPr>
            <p:cNvPr id="56" name="Chevron 55"/>
            <p:cNvSpPr/>
            <p:nvPr/>
          </p:nvSpPr>
          <p:spPr>
            <a:xfrm>
              <a:off x="1508004" y="2519"/>
              <a:ext cx="3330813" cy="1332325"/>
            </a:xfrm>
            <a:prstGeom prst="chevron">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7" name="Chevron 4"/>
            <p:cNvSpPr/>
            <p:nvPr/>
          </p:nvSpPr>
          <p:spPr>
            <a:xfrm>
              <a:off x="2174167" y="2519"/>
              <a:ext cx="1998488" cy="1332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3" tIns="30956" rIns="0" bIns="30956" numCol="1" spcCol="1270" anchor="ctr" anchorCtr="0">
              <a:noAutofit/>
            </a:bodyPr>
            <a:lstStyle/>
            <a:p>
              <a:pPr algn="ctr" defTabSz="2166938">
                <a:lnSpc>
                  <a:spcPct val="90000"/>
                </a:lnSpc>
                <a:spcBef>
                  <a:spcPct val="0"/>
                </a:spcBef>
                <a:spcAft>
                  <a:spcPct val="35000"/>
                </a:spcAft>
              </a:pPr>
              <a:r>
                <a:rPr lang="en-US" sz="3375" kern="1200" dirty="0"/>
                <a:t>HIV</a:t>
              </a:r>
              <a:r>
                <a:rPr lang="en-US" sz="4875" kern="1200" dirty="0"/>
                <a:t> </a:t>
              </a:r>
            </a:p>
          </p:txBody>
        </p:sp>
      </p:grpSp>
      <p:grpSp>
        <p:nvGrpSpPr>
          <p:cNvPr id="58" name="Group 57"/>
          <p:cNvGrpSpPr/>
          <p:nvPr/>
        </p:nvGrpSpPr>
        <p:grpSpPr>
          <a:xfrm>
            <a:off x="2823810" y="3986029"/>
            <a:ext cx="1794100" cy="720296"/>
            <a:chOff x="4405812" y="115767"/>
            <a:chExt cx="2764575" cy="1105830"/>
          </a:xfrm>
        </p:grpSpPr>
        <p:sp>
          <p:nvSpPr>
            <p:cNvPr id="59" name="Chevron 58"/>
            <p:cNvSpPr/>
            <p:nvPr/>
          </p:nvSpPr>
          <p:spPr>
            <a:xfrm>
              <a:off x="4405812" y="115767"/>
              <a:ext cx="2764575" cy="1105830"/>
            </a:xfrm>
            <a:prstGeom prst="chevron">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60" name="Chevron 6"/>
            <p:cNvSpPr/>
            <p:nvPr/>
          </p:nvSpPr>
          <p:spPr>
            <a:xfrm>
              <a:off x="4958727" y="115767"/>
              <a:ext cx="1658745" cy="11058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293" tIns="27146" rIns="0" bIns="27146" numCol="1" spcCol="1270" anchor="ctr" anchorCtr="0">
              <a:noAutofit/>
            </a:bodyPr>
            <a:lstStyle/>
            <a:p>
              <a:pPr algn="ctr" defTabSz="1900238">
                <a:lnSpc>
                  <a:spcPct val="90000"/>
                </a:lnSpc>
                <a:spcBef>
                  <a:spcPct val="0"/>
                </a:spcBef>
                <a:spcAft>
                  <a:spcPct val="35000"/>
                </a:spcAft>
              </a:pPr>
              <a:r>
                <a:rPr lang="en-US" sz="2400" kern="1200" dirty="0"/>
                <a:t>HIV</a:t>
              </a:r>
            </a:p>
          </p:txBody>
        </p:sp>
      </p:grpSp>
      <p:grpSp>
        <p:nvGrpSpPr>
          <p:cNvPr id="61" name="Group 60"/>
          <p:cNvGrpSpPr/>
          <p:nvPr/>
        </p:nvGrpSpPr>
        <p:grpSpPr>
          <a:xfrm>
            <a:off x="4361062" y="3910791"/>
            <a:ext cx="1960557" cy="792977"/>
            <a:chOff x="6426789" y="15711"/>
            <a:chExt cx="2764575" cy="1216458"/>
          </a:xfrm>
        </p:grpSpPr>
        <p:sp>
          <p:nvSpPr>
            <p:cNvPr id="62" name="Chevron 61"/>
            <p:cNvSpPr/>
            <p:nvPr/>
          </p:nvSpPr>
          <p:spPr>
            <a:xfrm>
              <a:off x="6426789" y="126339"/>
              <a:ext cx="2764575" cy="1105830"/>
            </a:xfrm>
            <a:prstGeom prst="chevron">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63" name="Chevron 8"/>
            <p:cNvSpPr/>
            <p:nvPr/>
          </p:nvSpPr>
          <p:spPr>
            <a:xfrm>
              <a:off x="6974129" y="15711"/>
              <a:ext cx="2020878" cy="12058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293" tIns="27146" rIns="0" bIns="27146" numCol="1" spcCol="1270" anchor="ctr" anchorCtr="0">
              <a:noAutofit/>
            </a:bodyPr>
            <a:lstStyle/>
            <a:p>
              <a:pPr algn="ctr" defTabSz="1900238">
                <a:lnSpc>
                  <a:spcPct val="90000"/>
                </a:lnSpc>
                <a:spcBef>
                  <a:spcPct val="0"/>
                </a:spcBef>
                <a:spcAft>
                  <a:spcPct val="35000"/>
                </a:spcAft>
              </a:pPr>
              <a:r>
                <a:rPr lang="en-US" sz="2400" kern="1200" dirty="0"/>
                <a:t>SRHR</a:t>
              </a:r>
            </a:p>
          </p:txBody>
        </p:sp>
      </p:grpSp>
      <p:grpSp>
        <p:nvGrpSpPr>
          <p:cNvPr id="64" name="Group 63"/>
          <p:cNvGrpSpPr/>
          <p:nvPr/>
        </p:nvGrpSpPr>
        <p:grpSpPr>
          <a:xfrm>
            <a:off x="6005586" y="3941247"/>
            <a:ext cx="2140943" cy="839230"/>
            <a:chOff x="7725113" y="0"/>
            <a:chExt cx="3330813" cy="1332325"/>
          </a:xfrm>
        </p:grpSpPr>
        <p:sp>
          <p:nvSpPr>
            <p:cNvPr id="65" name="Chevron 64"/>
            <p:cNvSpPr/>
            <p:nvPr/>
          </p:nvSpPr>
          <p:spPr>
            <a:xfrm>
              <a:off x="7725113" y="0"/>
              <a:ext cx="3330813" cy="1332325"/>
            </a:xfrm>
            <a:prstGeom prst="chevron">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6" name="Chevron 10"/>
            <p:cNvSpPr/>
            <p:nvPr/>
          </p:nvSpPr>
          <p:spPr>
            <a:xfrm>
              <a:off x="8391276" y="0"/>
              <a:ext cx="1998488" cy="1332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3" tIns="30956" rIns="0" bIns="30956" numCol="1" spcCol="1270" anchor="ctr" anchorCtr="0">
              <a:noAutofit/>
            </a:bodyPr>
            <a:lstStyle/>
            <a:p>
              <a:pPr algn="ctr" defTabSz="2166938">
                <a:lnSpc>
                  <a:spcPct val="90000"/>
                </a:lnSpc>
                <a:spcBef>
                  <a:spcPct val="0"/>
                </a:spcBef>
                <a:spcAft>
                  <a:spcPct val="35000"/>
                </a:spcAft>
              </a:pPr>
              <a:r>
                <a:rPr lang="en-US" sz="2400" kern="1200" dirty="0"/>
                <a:t>SGBV</a:t>
              </a:r>
              <a:r>
                <a:rPr lang="en-US" sz="4875" kern="1200" dirty="0"/>
                <a:t>  </a:t>
              </a:r>
            </a:p>
          </p:txBody>
        </p:sp>
      </p:grpSp>
      <p:sp>
        <p:nvSpPr>
          <p:cNvPr id="27" name="TextBox 26"/>
          <p:cNvSpPr txBox="1"/>
          <p:nvPr/>
        </p:nvSpPr>
        <p:spPr>
          <a:xfrm>
            <a:off x="411609" y="1066166"/>
            <a:ext cx="7824866" cy="830997"/>
          </a:xfrm>
          <a:prstGeom prst="rect">
            <a:avLst/>
          </a:prstGeom>
          <a:noFill/>
        </p:spPr>
        <p:txBody>
          <a:bodyPr wrap="square" rtlCol="0">
            <a:spAutoFit/>
          </a:bodyPr>
          <a:lstStyle/>
          <a:p>
            <a:r>
              <a:rPr lang="en-US" sz="2400" b="1" dirty="0" smtClean="0"/>
              <a:t>Using every opportunity to prevent, screen/test and ensure access to treatment </a:t>
            </a:r>
            <a:endParaRPr lang="en-US" sz="2400" b="1" dirty="0"/>
          </a:p>
        </p:txBody>
      </p:sp>
    </p:spTree>
    <p:extLst>
      <p:ext uri="{BB962C8B-B14F-4D97-AF65-F5344CB8AC3E}">
        <p14:creationId xmlns:p14="http://schemas.microsoft.com/office/powerpoint/2010/main" val="7026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2"/>
          </p:nvPr>
        </p:nvSpPr>
        <p:spPr>
          <a:xfrm>
            <a:off x="114301" y="996044"/>
            <a:ext cx="4382999" cy="4931229"/>
          </a:xfrm>
        </p:spPr>
        <p:txBody>
          <a:bodyPr/>
          <a:lstStyle/>
          <a:p>
            <a:pPr marL="0" indent="0">
              <a:buNone/>
            </a:pPr>
            <a:r>
              <a:rPr lang="en-US" sz="2000" dirty="0" smtClean="0"/>
              <a:t>7 Countries participated in the Linkages project from 2011 </a:t>
            </a:r>
            <a:r>
              <a:rPr lang="mr-IN" sz="2000" dirty="0" smtClean="0"/>
              <a:t>–</a:t>
            </a:r>
            <a:r>
              <a:rPr lang="en-US" sz="2000" dirty="0" smtClean="0"/>
              <a:t> 2015 funded by the EU Commission  &amp; SIDA. </a:t>
            </a:r>
          </a:p>
          <a:p>
            <a:pPr marL="0" indent="0">
              <a:buNone/>
            </a:pPr>
            <a:endParaRPr lang="en-US" sz="2000" dirty="0"/>
          </a:p>
          <a:p>
            <a:pPr marL="0" indent="0">
              <a:buNone/>
            </a:pPr>
            <a:r>
              <a:rPr lang="en-US" sz="2000" dirty="0" smtClean="0"/>
              <a:t>2015 </a:t>
            </a:r>
            <a:r>
              <a:rPr lang="mr-IN" sz="2000" dirty="0"/>
              <a:t>–</a:t>
            </a:r>
            <a:r>
              <a:rPr lang="en-US" sz="2000" dirty="0"/>
              <a:t> 3 additional countries added </a:t>
            </a:r>
            <a:r>
              <a:rPr lang="mr-IN" sz="2000" dirty="0"/>
              <a:t>–</a:t>
            </a:r>
            <a:r>
              <a:rPr lang="en-US" sz="2000" dirty="0"/>
              <a:t> </a:t>
            </a:r>
            <a:r>
              <a:rPr lang="en-US" sz="2000" dirty="0" smtClean="0"/>
              <a:t>Kenya, South Africa &amp; Uganda</a:t>
            </a:r>
          </a:p>
          <a:p>
            <a:pPr marL="0" indent="0">
              <a:buNone/>
            </a:pPr>
            <a:endParaRPr lang="en-US" sz="2000" dirty="0"/>
          </a:p>
          <a:p>
            <a:pPr marL="0" lvl="1" indent="0">
              <a:buNone/>
            </a:pPr>
            <a:r>
              <a:rPr lang="en-US" sz="2000" dirty="0"/>
              <a:t>Countries </a:t>
            </a:r>
            <a:r>
              <a:rPr lang="en-US" sz="2000" dirty="0" smtClean="0"/>
              <a:t>implement </a:t>
            </a:r>
            <a:r>
              <a:rPr lang="en-US" sz="2000" dirty="0"/>
              <a:t>a mix of models including </a:t>
            </a:r>
            <a:endParaRPr lang="en-US" sz="2000" dirty="0" smtClean="0"/>
          </a:p>
          <a:p>
            <a:pPr marL="285750" lvl="1" indent="-285750">
              <a:buFont typeface="Wingdings" charset="2"/>
              <a:buChar char="Ø"/>
            </a:pPr>
            <a:r>
              <a:rPr lang="en-US" sz="1800" b="1" dirty="0" smtClean="0"/>
              <a:t>one </a:t>
            </a:r>
            <a:r>
              <a:rPr lang="en-US" sz="1800" b="1" dirty="0"/>
              <a:t>stop shop </a:t>
            </a:r>
            <a:r>
              <a:rPr lang="en-US" sz="1800" dirty="0" smtClean="0"/>
              <a:t>(</a:t>
            </a:r>
            <a:r>
              <a:rPr lang="en-US" sz="1800" dirty="0"/>
              <a:t>Kiosk</a:t>
            </a:r>
            <a:r>
              <a:rPr lang="en-US" sz="1800" dirty="0" smtClean="0"/>
              <a:t>) </a:t>
            </a:r>
            <a:r>
              <a:rPr lang="mr-IN" sz="1800" dirty="0" smtClean="0"/>
              <a:t>–</a:t>
            </a:r>
            <a:r>
              <a:rPr lang="en-US" sz="1800" dirty="0" smtClean="0"/>
              <a:t> all services provided on service provider in one room</a:t>
            </a:r>
          </a:p>
          <a:p>
            <a:pPr marL="285750" lvl="1" indent="-285750">
              <a:buFont typeface="Wingdings" charset="2"/>
              <a:buChar char="Ø"/>
            </a:pPr>
            <a:r>
              <a:rPr lang="en-US" sz="1800" b="1" dirty="0" smtClean="0"/>
              <a:t>supermarket </a:t>
            </a:r>
            <a:r>
              <a:rPr lang="en-US" sz="1800" b="1" dirty="0"/>
              <a:t>model </a:t>
            </a:r>
            <a:r>
              <a:rPr lang="mr-IN" sz="1800" dirty="0" smtClean="0"/>
              <a:t>–</a:t>
            </a:r>
            <a:r>
              <a:rPr lang="en-US" sz="1800" dirty="0" smtClean="0"/>
              <a:t> clients are referred (linked) to points </a:t>
            </a:r>
            <a:r>
              <a:rPr lang="en-US" sz="1800" dirty="0"/>
              <a:t>in </a:t>
            </a:r>
            <a:r>
              <a:rPr lang="en-US" sz="1800" dirty="0" smtClean="0"/>
              <a:t>sites.  </a:t>
            </a:r>
          </a:p>
          <a:p>
            <a:pPr marL="285750" lvl="1" indent="-285750">
              <a:buFont typeface="Wingdings" charset="2"/>
              <a:buChar char="Ø"/>
            </a:pPr>
            <a:r>
              <a:rPr lang="en-US" sz="1800" b="1" dirty="0" smtClean="0"/>
              <a:t>mall </a:t>
            </a:r>
            <a:r>
              <a:rPr lang="en-US" sz="1800" b="1" dirty="0"/>
              <a:t>model referral </a:t>
            </a:r>
            <a:r>
              <a:rPr lang="en-US" sz="1800" dirty="0" smtClean="0"/>
              <a:t>clients</a:t>
            </a:r>
            <a:r>
              <a:rPr lang="en-US" sz="1800" b="1" dirty="0" smtClean="0"/>
              <a:t> </a:t>
            </a:r>
            <a:r>
              <a:rPr lang="en-US" sz="1800" dirty="0" smtClean="0"/>
              <a:t>receive  </a:t>
            </a:r>
            <a:r>
              <a:rPr lang="en-US" sz="1800" dirty="0" err="1"/>
              <a:t>specialised</a:t>
            </a:r>
            <a:r>
              <a:rPr lang="en-US" sz="1800" dirty="0"/>
              <a:t> services </a:t>
            </a:r>
            <a:r>
              <a:rPr lang="mr-IN" sz="1800" dirty="0" smtClean="0"/>
              <a:t>–</a:t>
            </a:r>
            <a:r>
              <a:rPr lang="en-US" sz="1800" dirty="0" smtClean="0"/>
              <a:t> e.g. hospitals. </a:t>
            </a:r>
            <a:endParaRPr lang="en-US" sz="1800" dirty="0"/>
          </a:p>
          <a:p>
            <a:pPr marL="0" indent="0">
              <a:buNone/>
            </a:pPr>
            <a:endParaRPr lang="en-US" sz="2000" dirty="0" smtClean="0"/>
          </a:p>
        </p:txBody>
      </p:sp>
      <p:sp>
        <p:nvSpPr>
          <p:cNvPr id="10" name="Title 9"/>
          <p:cNvSpPr>
            <a:spLocks noGrp="1"/>
          </p:cNvSpPr>
          <p:nvPr>
            <p:ph type="title"/>
          </p:nvPr>
        </p:nvSpPr>
        <p:spPr>
          <a:xfrm>
            <a:off x="114301" y="246063"/>
            <a:ext cx="7524454" cy="516000"/>
          </a:xfrm>
        </p:spPr>
        <p:txBody>
          <a:bodyPr/>
          <a:lstStyle/>
          <a:p>
            <a:r>
              <a:rPr lang="en-US" sz="3000" b="1" dirty="0" smtClean="0"/>
              <a:t>Countries and Models of Implementation</a:t>
            </a:r>
            <a:endParaRPr lang="en-US" sz="3000" b="1" dirty="0"/>
          </a:p>
        </p:txBody>
      </p:sp>
      <p:pic>
        <p:nvPicPr>
          <p:cNvPr id="16" name="Picture 15"/>
          <p:cNvPicPr>
            <a:picLocks noChangeAspect="1"/>
          </p:cNvPicPr>
          <p:nvPr/>
        </p:nvPicPr>
        <p:blipFill>
          <a:blip r:embed="rId2"/>
          <a:stretch>
            <a:fillRect/>
          </a:stretch>
        </p:blipFill>
        <p:spPr>
          <a:xfrm>
            <a:off x="4760686" y="996044"/>
            <a:ext cx="4064000" cy="5321300"/>
          </a:xfrm>
          <a:prstGeom prst="rect">
            <a:avLst/>
          </a:prstGeom>
        </p:spPr>
      </p:pic>
    </p:spTree>
    <p:extLst>
      <p:ext uri="{BB962C8B-B14F-4D97-AF65-F5344CB8AC3E}">
        <p14:creationId xmlns:p14="http://schemas.microsoft.com/office/powerpoint/2010/main" val="359597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6" name="Shape 140"/>
          <p:cNvSpPr txBox="1">
            <a:spLocks/>
          </p:cNvSpPr>
          <p:nvPr/>
        </p:nvSpPr>
        <p:spPr>
          <a:xfrm>
            <a:off x="393267" y="212725"/>
            <a:ext cx="7269299" cy="669018"/>
          </a:xfrm>
          <a:prstGeom prst="rect">
            <a:avLst/>
          </a:prstGeom>
          <a:noFill/>
          <a:ln>
            <a:noFill/>
          </a:ln>
        </p:spPr>
        <p:txBody>
          <a:bodyPr lIns="91400" tIns="45700" rIns="914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pPr>
              <a:buClr>
                <a:srgbClr val="000000"/>
              </a:buClr>
              <a:buSzPct val="25000"/>
            </a:pPr>
            <a:r>
              <a:rPr lang="en-US" sz="2800" b="1" dirty="0" smtClean="0">
                <a:solidFill>
                  <a:schemeClr val="dk1"/>
                </a:solidFill>
              </a:rPr>
              <a:t>Output 1: Creating an Enabling Environment</a:t>
            </a:r>
            <a:endParaRPr lang="en" sz="2800" b="1" dirty="0">
              <a:solidFill>
                <a:schemeClr val="dk1"/>
              </a:solidFill>
            </a:endParaRPr>
          </a:p>
        </p:txBody>
      </p:sp>
      <p:sp>
        <p:nvSpPr>
          <p:cNvPr id="5" name="Text Placeholder 4"/>
          <p:cNvSpPr>
            <a:spLocks noGrp="1"/>
          </p:cNvSpPr>
          <p:nvPr>
            <p:ph type="body" idx="1"/>
          </p:nvPr>
        </p:nvSpPr>
        <p:spPr/>
        <p:txBody>
          <a:bodyPr/>
          <a:lstStyle/>
          <a:p>
            <a:pPr marL="0" indent="0">
              <a:buNone/>
            </a:pPr>
            <a:r>
              <a:rPr lang="en-US" sz="2000" i="1" dirty="0"/>
              <a:t>All </a:t>
            </a:r>
            <a:r>
              <a:rPr lang="en-US" sz="2000" i="1" dirty="0" smtClean="0"/>
              <a:t>7 Countries incorporated </a:t>
            </a:r>
            <a:r>
              <a:rPr lang="en-US" sz="2000" i="1" dirty="0"/>
              <a:t>a</a:t>
            </a:r>
            <a:r>
              <a:rPr lang="en-US" sz="2000" i="1" dirty="0" smtClean="0"/>
              <a:t> </a:t>
            </a:r>
            <a:r>
              <a:rPr lang="en-US" sz="2000" b="1" i="1" dirty="0"/>
              <a:t>commitment</a:t>
            </a:r>
            <a:r>
              <a:rPr lang="en-US" sz="2000" i="1" dirty="0"/>
              <a:t> to provide integrated SRHR/HIV services into different national health, broader development strategies and plans.</a:t>
            </a:r>
            <a:r>
              <a:rPr lang="en-US" sz="2000" dirty="0"/>
              <a:t> </a:t>
            </a:r>
            <a:endParaRPr lang="en-US" sz="2000" dirty="0" smtClean="0"/>
          </a:p>
          <a:p>
            <a:pPr marL="357188" lvl="1" indent="-357188">
              <a:buFont typeface="Wingdings" charset="2"/>
              <a:buChar char="Ø"/>
            </a:pPr>
            <a:r>
              <a:rPr lang="en-US" sz="1800" dirty="0" smtClean="0"/>
              <a:t>Lesotho</a:t>
            </a:r>
            <a:r>
              <a:rPr lang="en-US" sz="1800" dirty="0"/>
              <a:t>, Malawi, Zambia and Zimbabwe </a:t>
            </a:r>
            <a:r>
              <a:rPr lang="en-US" sz="1800" dirty="0" smtClean="0"/>
              <a:t> </a:t>
            </a:r>
            <a:r>
              <a:rPr lang="en-US" sz="1800" dirty="0"/>
              <a:t>incorporated a commitment to deliver integrated SRHR/HIV services for adolescents within their adolescent reproductive health strategies. </a:t>
            </a:r>
            <a:endParaRPr lang="en-US" sz="1800" dirty="0" smtClean="0"/>
          </a:p>
          <a:p>
            <a:pPr marL="357188" lvl="1" indent="-357188">
              <a:buFont typeface="Wingdings" charset="2"/>
              <a:buChar char="Ø"/>
            </a:pPr>
            <a:r>
              <a:rPr lang="en-US" sz="1800" dirty="0" smtClean="0"/>
              <a:t>SADC developed </a:t>
            </a:r>
            <a:r>
              <a:rPr lang="en-US" sz="1800" b="1" dirty="0" smtClean="0"/>
              <a:t>minimum standards </a:t>
            </a:r>
            <a:r>
              <a:rPr lang="en-US" sz="1800" dirty="0" smtClean="0"/>
              <a:t>on SRHR/HIV Integration. </a:t>
            </a:r>
          </a:p>
          <a:p>
            <a:pPr marL="357188" lvl="1" indent="-357188">
              <a:buFont typeface="Wingdings" charset="2"/>
              <a:buChar char="Ø"/>
            </a:pPr>
            <a:endParaRPr lang="en-US" sz="1800" dirty="0"/>
          </a:p>
          <a:p>
            <a:pPr marL="0" lvl="1" indent="0">
              <a:buNone/>
            </a:pPr>
            <a:r>
              <a:rPr lang="en-US" sz="1800" i="1" dirty="0" smtClean="0"/>
              <a:t>7 countries </a:t>
            </a:r>
            <a:r>
              <a:rPr lang="en-US" sz="1800" i="1" dirty="0"/>
              <a:t>integrated SRHR and HIV into relevant SRHR and HIV national guidelines.</a:t>
            </a:r>
            <a:r>
              <a:rPr lang="en-US" sz="1800" dirty="0"/>
              <a:t> </a:t>
            </a:r>
            <a:endParaRPr lang="en-US" sz="1800" dirty="0" smtClean="0"/>
          </a:p>
          <a:p>
            <a:pPr marL="285750" lvl="1" indent="-285750">
              <a:buFont typeface="Wingdings" charset="2"/>
              <a:buChar char="Ø"/>
            </a:pPr>
            <a:r>
              <a:rPr lang="en-US" sz="1800" dirty="0"/>
              <a:t>Two countries, </a:t>
            </a:r>
            <a:r>
              <a:rPr lang="en-US" sz="1800" dirty="0" smtClean="0"/>
              <a:t>incorporated </a:t>
            </a:r>
            <a:r>
              <a:rPr lang="en-US" sz="1800" dirty="0"/>
              <a:t>the provision of SRHR/HIV services into their </a:t>
            </a:r>
            <a:r>
              <a:rPr lang="en-US" sz="1800" b="1" dirty="0"/>
              <a:t>national guidelines on </a:t>
            </a:r>
            <a:r>
              <a:rPr lang="en-US" sz="1800" b="1" dirty="0" smtClean="0"/>
              <a:t>adolescent </a:t>
            </a:r>
            <a:r>
              <a:rPr lang="en-US" sz="1800" b="1" dirty="0"/>
              <a:t>youth friendly health services</a:t>
            </a:r>
            <a:r>
              <a:rPr lang="en-US" sz="1800" dirty="0"/>
              <a:t>. </a:t>
            </a:r>
            <a:endParaRPr lang="en-US" sz="1800" dirty="0" smtClean="0"/>
          </a:p>
          <a:p>
            <a:pPr marL="285750" lvl="1" indent="-285750">
              <a:buFont typeface="Wingdings" charset="2"/>
              <a:buChar char="Ø"/>
            </a:pPr>
            <a:endParaRPr lang="en-US" sz="1800" dirty="0"/>
          </a:p>
          <a:p>
            <a:pPr marL="0" lvl="1" indent="0" algn="just">
              <a:buNone/>
            </a:pPr>
            <a:r>
              <a:rPr lang="en-US" sz="1800" i="1" dirty="0" smtClean="0">
                <a:solidFill>
                  <a:srgbClr val="FF0000"/>
                </a:solidFill>
              </a:rPr>
              <a:t>Evaluation Finding: Project was successful </a:t>
            </a:r>
            <a:r>
              <a:rPr lang="en-US" sz="1800" i="1" dirty="0">
                <a:solidFill>
                  <a:srgbClr val="FF0000"/>
                </a:solidFill>
              </a:rPr>
              <a:t>in “</a:t>
            </a:r>
            <a:r>
              <a:rPr lang="en-GB" sz="1800" i="1" dirty="0">
                <a:solidFill>
                  <a:srgbClr val="FF0000"/>
                </a:solidFill>
              </a:rPr>
              <a:t>advocating for the development, and adaptation of existing policies, guidelines to integrate HIV/SRHR”. UNFPA and UNAIDS </a:t>
            </a:r>
            <a:r>
              <a:rPr lang="en-GB" sz="1800" i="1" dirty="0" smtClean="0">
                <a:solidFill>
                  <a:srgbClr val="FF0000"/>
                </a:solidFill>
              </a:rPr>
              <a:t>should continue efforts </a:t>
            </a:r>
            <a:r>
              <a:rPr lang="en-GB" sz="1800" i="1" dirty="0">
                <a:solidFill>
                  <a:srgbClr val="FF0000"/>
                </a:solidFill>
              </a:rPr>
              <a:t>to integrate SRHR/HIV into policies, programmes and services. Ministries of Health (MOHs) </a:t>
            </a:r>
            <a:r>
              <a:rPr lang="en-GB" sz="1800" i="1" dirty="0" smtClean="0">
                <a:solidFill>
                  <a:srgbClr val="FF0000"/>
                </a:solidFill>
              </a:rPr>
              <a:t>should lead </a:t>
            </a:r>
            <a:r>
              <a:rPr lang="en-GB" sz="1800" i="1" dirty="0">
                <a:solidFill>
                  <a:srgbClr val="FF0000"/>
                </a:solidFill>
              </a:rPr>
              <a:t>the </a:t>
            </a:r>
            <a:r>
              <a:rPr lang="en-GB" sz="1800" i="1" dirty="0" smtClean="0">
                <a:solidFill>
                  <a:srgbClr val="FF0000"/>
                </a:solidFill>
              </a:rPr>
              <a:t>process.</a:t>
            </a:r>
            <a:r>
              <a:rPr lang="en-GB" sz="1800" dirty="0" smtClean="0"/>
              <a:t> </a:t>
            </a:r>
            <a:endParaRPr lang="en-US" sz="1800" dirty="0"/>
          </a:p>
          <a:p>
            <a:pPr marL="0" lvl="1" indent="0">
              <a:buNone/>
            </a:pPr>
            <a:endParaRPr lang="en-US" sz="1800" dirty="0" smtClean="0"/>
          </a:p>
        </p:txBody>
      </p:sp>
    </p:spTree>
    <p:extLst>
      <p:ext uri="{BB962C8B-B14F-4D97-AF65-F5344CB8AC3E}">
        <p14:creationId xmlns:p14="http://schemas.microsoft.com/office/powerpoint/2010/main" val="509236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6" name="Shape 140"/>
          <p:cNvSpPr txBox="1">
            <a:spLocks/>
          </p:cNvSpPr>
          <p:nvPr/>
        </p:nvSpPr>
        <p:spPr>
          <a:xfrm>
            <a:off x="393267" y="212725"/>
            <a:ext cx="7269299" cy="669018"/>
          </a:xfrm>
          <a:prstGeom prst="rect">
            <a:avLst/>
          </a:prstGeom>
          <a:noFill/>
          <a:ln>
            <a:noFill/>
          </a:ln>
        </p:spPr>
        <p:txBody>
          <a:bodyPr lIns="91400" tIns="45700" rIns="914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pPr>
              <a:buClr>
                <a:srgbClr val="000000"/>
              </a:buClr>
              <a:buSzPct val="25000"/>
            </a:pPr>
            <a:r>
              <a:rPr lang="en-US" sz="2800" b="1" dirty="0" smtClean="0">
                <a:solidFill>
                  <a:schemeClr val="dk1"/>
                </a:solidFill>
              </a:rPr>
              <a:t>Output 2: Integrated Service delivery </a:t>
            </a:r>
            <a:endParaRPr lang="en" sz="2800" b="1" dirty="0">
              <a:solidFill>
                <a:schemeClr val="dk1"/>
              </a:solidFill>
            </a:endParaRPr>
          </a:p>
        </p:txBody>
      </p:sp>
      <p:sp>
        <p:nvSpPr>
          <p:cNvPr id="18" name="Text Placeholder 17"/>
          <p:cNvSpPr>
            <a:spLocks noGrp="1"/>
          </p:cNvSpPr>
          <p:nvPr>
            <p:ph type="body" idx="1"/>
          </p:nvPr>
        </p:nvSpPr>
        <p:spPr/>
        <p:txBody>
          <a:bodyPr/>
          <a:lstStyle/>
          <a:p>
            <a:pPr marL="0" indent="0">
              <a:buNone/>
            </a:pPr>
            <a:r>
              <a:rPr lang="en-US" sz="2000" b="1" i="1" dirty="0"/>
              <a:t>52 sites successfully piloted </a:t>
            </a:r>
            <a:r>
              <a:rPr lang="en-US" sz="2000" i="1" dirty="0"/>
              <a:t>the delivery of integrated SRHR/HIV in all 7 countries. </a:t>
            </a:r>
            <a:endParaRPr lang="en-US" sz="2000" dirty="0"/>
          </a:p>
          <a:p>
            <a:pPr lvl="1"/>
            <a:r>
              <a:rPr lang="en-GB" sz="2000" b="1" i="1" dirty="0"/>
              <a:t>Training</a:t>
            </a:r>
            <a:r>
              <a:rPr lang="en-GB" sz="2000" i="1" dirty="0"/>
              <a:t> curricula developed for </a:t>
            </a:r>
            <a:r>
              <a:rPr lang="en-GB" sz="2000" dirty="0"/>
              <a:t>health care workers &amp; community health care workers, </a:t>
            </a:r>
            <a:endParaRPr lang="en-US" sz="2000" dirty="0"/>
          </a:p>
          <a:p>
            <a:pPr lvl="1"/>
            <a:r>
              <a:rPr lang="en-GB" sz="2000" i="1" dirty="0"/>
              <a:t>The most common </a:t>
            </a:r>
            <a:r>
              <a:rPr lang="en-GB" sz="2000" b="1" i="1" dirty="0"/>
              <a:t>additional service provided </a:t>
            </a:r>
            <a:r>
              <a:rPr lang="en-GB" sz="2000" i="1" dirty="0"/>
              <a:t>was HIV counselling and testing.</a:t>
            </a:r>
            <a:r>
              <a:rPr lang="en-GB" sz="2000" dirty="0"/>
              <a:t> </a:t>
            </a:r>
            <a:endParaRPr lang="en-GB" sz="2000" dirty="0" smtClean="0"/>
          </a:p>
          <a:p>
            <a:pPr lvl="1"/>
            <a:endParaRPr lang="en-US" sz="2000" dirty="0"/>
          </a:p>
          <a:p>
            <a:pPr marL="0" indent="0">
              <a:buNone/>
            </a:pPr>
            <a:r>
              <a:rPr lang="en-GB" sz="2000" i="1" dirty="0">
                <a:solidFill>
                  <a:srgbClr val="FF0000"/>
                </a:solidFill>
              </a:rPr>
              <a:t>Clients regard integrated SRHR/HIV services relevant to their needs and circumstances. Family planning and primary health care services are common entry points for people accessing services integration enables opportunities to test, identify and initiated patients on treatment, and is a good strategy to contribute towards the attainment of the 90-90-90 goals.</a:t>
            </a:r>
            <a:r>
              <a:rPr lang="en-GB" sz="2000" i="1" dirty="0"/>
              <a:t> </a:t>
            </a:r>
            <a:endParaRPr lang="en-US" dirty="0" smtClean="0"/>
          </a:p>
          <a:p>
            <a:pPr marL="0" indent="0">
              <a:buNone/>
            </a:pPr>
            <a:endParaRPr lang="en-US" sz="2000" dirty="0"/>
          </a:p>
          <a:p>
            <a:pPr marL="0" indent="0">
              <a:buNone/>
            </a:pPr>
            <a:r>
              <a:rPr lang="en-GB" sz="2000" i="1" dirty="0">
                <a:solidFill>
                  <a:srgbClr val="FF0000"/>
                </a:solidFill>
              </a:rPr>
              <a:t>Ministry’s of Health </a:t>
            </a:r>
            <a:r>
              <a:rPr lang="en-GB" sz="2000" i="1" dirty="0" smtClean="0">
                <a:solidFill>
                  <a:srgbClr val="FF0000"/>
                </a:solidFill>
              </a:rPr>
              <a:t>should expand </a:t>
            </a:r>
            <a:r>
              <a:rPr lang="en-GB" sz="2000" i="1" dirty="0">
                <a:solidFill>
                  <a:srgbClr val="FF0000"/>
                </a:solidFill>
              </a:rPr>
              <a:t>the provision of integrated services </a:t>
            </a:r>
            <a:r>
              <a:rPr lang="en-GB" sz="2000" i="1" dirty="0" smtClean="0">
                <a:solidFill>
                  <a:srgbClr val="FF0000"/>
                </a:solidFill>
              </a:rPr>
              <a:t>with </a:t>
            </a:r>
            <a:r>
              <a:rPr lang="en-GB" sz="2000" i="1" dirty="0">
                <a:solidFill>
                  <a:srgbClr val="FF0000"/>
                </a:solidFill>
              </a:rPr>
              <a:t>complementary programmes, such as community mobilisation, </a:t>
            </a:r>
            <a:r>
              <a:rPr lang="en-GB" sz="2000" i="1" dirty="0" smtClean="0">
                <a:solidFill>
                  <a:srgbClr val="FF0000"/>
                </a:solidFill>
              </a:rPr>
              <a:t>as </a:t>
            </a:r>
            <a:r>
              <a:rPr lang="en-GB" sz="2000" i="1" dirty="0">
                <a:solidFill>
                  <a:srgbClr val="FF0000"/>
                </a:solidFill>
              </a:rPr>
              <a:t>it contributes towards improved health </a:t>
            </a:r>
            <a:r>
              <a:rPr lang="en-GB" sz="2000" i="1" dirty="0" smtClean="0">
                <a:solidFill>
                  <a:srgbClr val="FF0000"/>
                </a:solidFill>
              </a:rPr>
              <a:t>outcomes.</a:t>
            </a:r>
            <a:endParaRPr lang="en-US" sz="2000" i="1" dirty="0">
              <a:solidFill>
                <a:srgbClr val="FF0000"/>
              </a:solidFill>
            </a:endParaRPr>
          </a:p>
        </p:txBody>
      </p:sp>
    </p:spTree>
    <p:extLst>
      <p:ext uri="{BB962C8B-B14F-4D97-AF65-F5344CB8AC3E}">
        <p14:creationId xmlns:p14="http://schemas.microsoft.com/office/powerpoint/2010/main" val="863838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Induction UNPF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2133</Words>
  <Application>Microsoft Office PowerPoint</Application>
  <PresentationFormat>On-screen Show (4:3)</PresentationFormat>
  <Paragraphs>199</Paragraphs>
  <Slides>24</Slides>
  <Notes>16</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1_Induction UNPFA</vt:lpstr>
      <vt:lpstr>CDC_OD_PPT_light([1]</vt:lpstr>
      <vt:lpstr>  Integrating SRHR/HIV/TB and SGBV        Delivering a world where every pregnancy is wanted, every childbirth is safe and every young person's potential fulfilled. </vt:lpstr>
      <vt:lpstr>SRHR/HIV - Adolescents - Women  At centre of UNFPA’s work</vt:lpstr>
      <vt:lpstr>PowerPoint Presentation</vt:lpstr>
      <vt:lpstr>Key Concepts: Linkage and Integration </vt:lpstr>
      <vt:lpstr>The UNFPA/UNAIDS  SRHR/HIV Linkages Project 2011 – 2015  </vt:lpstr>
      <vt:lpstr>Integrating SRHR/HIV/TB and SGBV </vt:lpstr>
      <vt:lpstr>Countries and Models of Implementation</vt:lpstr>
      <vt:lpstr>PowerPoint Presentation</vt:lpstr>
      <vt:lpstr>PowerPoint Presentation</vt:lpstr>
      <vt:lpstr>CHALLENGES TO INTEGRATION </vt:lpstr>
      <vt:lpstr>Key Recommendations </vt:lpstr>
      <vt:lpstr>BENEFITS OF INTEGRATING HIV AND SRH SERVICES  Case Study: NAMIBIA  A PEOPLE-CENTRE INTEGRATED APPROACH     Ms .D. Diergaardt (MOHSS) / L. Amkongo (UNFPA)  HIV prevention and Sexual and Reproductive Health and Rights for Adolescent Girls and Young Women Regional Meeting   Windhoek Namibia  01 February 2017    </vt:lpstr>
      <vt:lpstr>Background</vt:lpstr>
      <vt:lpstr>PILOT HEALTH FACILITIES</vt:lpstr>
      <vt:lpstr> Methodology  </vt:lpstr>
      <vt:lpstr>Results Waiting Times  for First ANCs in facility</vt:lpstr>
      <vt:lpstr>Results: Nurse Productivity for first ANC</vt:lpstr>
      <vt:lpstr>Results Services Utilization : Uptake of First ANCs </vt:lpstr>
      <vt:lpstr>Results: Service Utilization: First Family Planning Before and After</vt:lpstr>
      <vt:lpstr>Results: Service Utilization: Services Utilization : TB cure rate </vt:lpstr>
      <vt:lpstr>Results Service Utilization:  Number of Routine refills or ARVs per month</vt:lpstr>
      <vt:lpstr>Key Findings </vt:lpstr>
      <vt:lpstr>  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IDWG on GRIs  Nature and alternatives for the 2018-2021 Global and Regional Interventions</dc:title>
  <dc:creator>Seth Broekman</dc:creator>
  <cp:lastModifiedBy>Newman, Dr. Morkor - zw</cp:lastModifiedBy>
  <cp:revision>55</cp:revision>
  <dcterms:modified xsi:type="dcterms:W3CDTF">2017-03-31T05:43:26Z</dcterms:modified>
</cp:coreProperties>
</file>