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79" r:id="rId4"/>
    <p:sldId id="259" r:id="rId5"/>
    <p:sldId id="260" r:id="rId6"/>
    <p:sldId id="274" r:id="rId7"/>
    <p:sldId id="275" r:id="rId8"/>
    <p:sldId id="261" r:id="rId9"/>
    <p:sldId id="263" r:id="rId10"/>
    <p:sldId id="264" r:id="rId11"/>
    <p:sldId id="265" r:id="rId12"/>
    <p:sldId id="276" r:id="rId13"/>
    <p:sldId id="269" r:id="rId14"/>
    <p:sldId id="270" r:id="rId15"/>
    <p:sldId id="267" r:id="rId16"/>
    <p:sldId id="268" r:id="rId17"/>
    <p:sldId id="277" r:id="rId18"/>
    <p:sldId id="272" r:id="rId19"/>
    <p:sldId id="280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9473D-7CA1-417F-B576-E552D5F65F12}" type="datetimeFigureOut">
              <a:rPr lang="en-ZW" smtClean="0"/>
              <a:t>31/3/2017</a:t>
            </a:fld>
            <a:endParaRPr lang="en-Z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BAA40-1540-465D-A10C-04C293B2F498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12433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BAA40-1540-465D-A10C-04C293B2F498}" type="slidenum">
              <a:rPr lang="en-ZW" smtClean="0"/>
              <a:t>2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02938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000" b="1" dirty="0" smtClean="0"/>
              <a:t>Leadership and Governance </a:t>
            </a:r>
            <a:r>
              <a:rPr lang="en-US" sz="3000" dirty="0" smtClean="0"/>
              <a:t>(Policy, planning and strategy development; Advocacy)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000" b="1" dirty="0" smtClean="0"/>
              <a:t>Health care financing </a:t>
            </a:r>
            <a:r>
              <a:rPr lang="en-US" sz="3000" dirty="0" smtClean="0"/>
              <a:t>(Resource mobilization for integrated services)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000" b="1" dirty="0" smtClean="0"/>
              <a:t>Health workforce </a:t>
            </a:r>
            <a:r>
              <a:rPr lang="en-US" sz="3000" dirty="0" smtClean="0"/>
              <a:t>(Capacity building, mentoring, supervision)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000" b="1" dirty="0" smtClean="0"/>
              <a:t>Medical products, technologies</a:t>
            </a:r>
            <a:endParaRPr lang="en-US" sz="3000" dirty="0" smtClean="0"/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000" b="1" dirty="0" smtClean="0"/>
              <a:t>Service delivery </a:t>
            </a:r>
            <a:r>
              <a:rPr lang="en-US" sz="3000" dirty="0" smtClean="0"/>
              <a:t>(Infrastructure )</a:t>
            </a:r>
          </a:p>
          <a:p>
            <a:pPr marL="34290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3000" b="1" dirty="0" smtClean="0"/>
              <a:t>Strategic Information; </a:t>
            </a:r>
            <a:r>
              <a:rPr lang="en-US" sz="3000" dirty="0" smtClean="0"/>
              <a:t>HMIS and research (reporting, monitoring and evaluation</a:t>
            </a:r>
            <a:r>
              <a:rPr lang="en-US" sz="2000" dirty="0" smtClean="0"/>
              <a:t>)</a:t>
            </a:r>
          </a:p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BAA40-1540-465D-A10C-04C293B2F498}" type="slidenum">
              <a:rPr lang="en-ZW" smtClean="0"/>
              <a:t>5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571580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ZW" dirty="0"/>
          </a:p>
        </p:txBody>
      </p:sp>
      <p:pic>
        <p:nvPicPr>
          <p:cNvPr id="7" name="Picture 17" descr="WHO-EN-white-H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1751" y="6040170"/>
            <a:ext cx="2207266" cy="71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4DDA-E544-402B-AC6A-499E1C3D11F0}" type="datetimeFigureOut">
              <a:rPr lang="en-ZW" smtClean="0"/>
              <a:t>31/3/2017</a:t>
            </a:fld>
            <a:endParaRPr lang="en-ZW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0" y="6040170"/>
            <a:ext cx="9144000" cy="817830"/>
          </a:xfrm>
          <a:prstGeom prst="rect">
            <a:avLst/>
          </a:prstGeom>
        </p:spPr>
        <p:txBody>
          <a:bodyPr/>
          <a:lstStyle/>
          <a:p>
            <a:endParaRPr lang="en-ZW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99505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4DDA-E544-402B-AC6A-499E1C3D11F0}" type="datetimeFigureOut">
              <a:rPr lang="en-ZW" smtClean="0"/>
              <a:t>31/3/2017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40170"/>
            <a:ext cx="9144000" cy="817830"/>
          </a:xfrm>
          <a:prstGeom prst="rect">
            <a:avLst/>
          </a:prstGeom>
        </p:spPr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B19-30A1-4586-BCF3-DF4DE3D6869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749415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4DDA-E544-402B-AC6A-499E1C3D11F0}" type="datetimeFigureOut">
              <a:rPr lang="en-ZW" smtClean="0"/>
              <a:t>31/3/2017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40170"/>
            <a:ext cx="9144000" cy="817830"/>
          </a:xfrm>
          <a:prstGeom prst="rect">
            <a:avLst/>
          </a:prstGeom>
        </p:spPr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B19-30A1-4586-BCF3-DF4DE3D6869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21743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4DDA-E544-402B-AC6A-499E1C3D11F0}" type="datetimeFigureOut">
              <a:rPr lang="en-ZW" smtClean="0"/>
              <a:t>31/3/2017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40170"/>
            <a:ext cx="9144000" cy="817830"/>
          </a:xfrm>
          <a:prstGeom prst="rect">
            <a:avLst/>
          </a:prstGeom>
        </p:spPr>
        <p:txBody>
          <a:bodyPr/>
          <a:lstStyle/>
          <a:p>
            <a:endParaRPr lang="en-Z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B19-30A1-4586-BCF3-DF4DE3D68693}" type="slidenum">
              <a:rPr lang="en-ZW" smtClean="0"/>
              <a:t>‹#›</a:t>
            </a:fld>
            <a:endParaRPr lang="en-ZW"/>
          </a:p>
        </p:txBody>
      </p:sp>
      <p:pic>
        <p:nvPicPr>
          <p:cNvPr id="7" name="Picture 17" descr="WHO-EN-white-H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296686"/>
            <a:ext cx="1579251" cy="51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98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4DDA-E544-402B-AC6A-499E1C3D11F0}" type="datetimeFigureOut">
              <a:rPr lang="en-ZW" smtClean="0"/>
              <a:t>31/3/2017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040170"/>
            <a:ext cx="9144000" cy="817830"/>
          </a:xfrm>
          <a:prstGeom prst="rect">
            <a:avLst/>
          </a:prstGeom>
        </p:spPr>
        <p:txBody>
          <a:bodyPr/>
          <a:lstStyle/>
          <a:p>
            <a:endParaRPr lang="en-Z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B19-30A1-4586-BCF3-DF4DE3D68693}" type="slidenum">
              <a:rPr lang="en-ZW" smtClean="0"/>
              <a:t>‹#›</a:t>
            </a:fld>
            <a:endParaRPr lang="en-ZW"/>
          </a:p>
        </p:txBody>
      </p:sp>
      <p:pic>
        <p:nvPicPr>
          <p:cNvPr id="7" name="Picture 17" descr="WHO-EN-white-H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6186587"/>
            <a:ext cx="1597666" cy="51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71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4DDA-E544-402B-AC6A-499E1C3D11F0}" type="datetimeFigureOut">
              <a:rPr lang="en-ZW" smtClean="0"/>
              <a:t>31/3/2017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40170"/>
            <a:ext cx="9144000" cy="817830"/>
          </a:xfrm>
          <a:prstGeom prst="rect">
            <a:avLst/>
          </a:prstGeom>
        </p:spPr>
        <p:txBody>
          <a:bodyPr/>
          <a:lstStyle/>
          <a:p>
            <a:endParaRPr lang="en-ZW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B19-30A1-4586-BCF3-DF4DE3D68693}" type="slidenum">
              <a:rPr lang="en-ZW" smtClean="0"/>
              <a:t>‹#›</a:t>
            </a:fld>
            <a:endParaRPr lang="en-ZW"/>
          </a:p>
        </p:txBody>
      </p:sp>
      <p:pic>
        <p:nvPicPr>
          <p:cNvPr id="8" name="Picture 17" descr="WHO-EN-white-H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2983" y="6228148"/>
            <a:ext cx="1628617" cy="52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17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4DDA-E544-402B-AC6A-499E1C3D11F0}" type="datetimeFigureOut">
              <a:rPr lang="en-ZW" smtClean="0"/>
              <a:t>31/3/2017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040170"/>
            <a:ext cx="9144000" cy="817830"/>
          </a:xfrm>
          <a:prstGeom prst="rect">
            <a:avLst/>
          </a:prstGeom>
        </p:spPr>
        <p:txBody>
          <a:bodyPr/>
          <a:lstStyle/>
          <a:p>
            <a:endParaRPr lang="en-ZW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B19-30A1-4586-BCF3-DF4DE3D68693}" type="slidenum">
              <a:rPr lang="en-ZW" smtClean="0"/>
              <a:t>‹#›</a:t>
            </a:fld>
            <a:endParaRPr lang="en-ZW"/>
          </a:p>
        </p:txBody>
      </p:sp>
      <p:pic>
        <p:nvPicPr>
          <p:cNvPr id="10" name="Picture 17" descr="WHO-EN-white-H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600" y="6237380"/>
            <a:ext cx="1600200" cy="51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329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4DDA-E544-402B-AC6A-499E1C3D11F0}" type="datetimeFigureOut">
              <a:rPr lang="en-ZW" smtClean="0"/>
              <a:t>31/3/2017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040170"/>
            <a:ext cx="9144000" cy="817830"/>
          </a:xfrm>
          <a:prstGeom prst="rect">
            <a:avLst/>
          </a:prstGeom>
        </p:spPr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B19-30A1-4586-BCF3-DF4DE3D68693}" type="slidenum">
              <a:rPr lang="en-ZW" smtClean="0"/>
              <a:t>‹#›</a:t>
            </a:fld>
            <a:endParaRPr lang="en-ZW"/>
          </a:p>
        </p:txBody>
      </p:sp>
      <p:pic>
        <p:nvPicPr>
          <p:cNvPr id="6" name="Picture 17" descr="WHO-EN-white-H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9183" y="6228148"/>
            <a:ext cx="1628617" cy="52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24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4DDA-E544-402B-AC6A-499E1C3D11F0}" type="datetimeFigureOut">
              <a:rPr lang="en-ZW" smtClean="0"/>
              <a:t>31/3/2017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040170"/>
            <a:ext cx="9144000" cy="817830"/>
          </a:xfrm>
          <a:prstGeom prst="rect">
            <a:avLst/>
          </a:prstGeom>
        </p:spPr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B19-30A1-4586-BCF3-DF4DE3D6869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15111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4DDA-E544-402B-AC6A-499E1C3D11F0}" type="datetimeFigureOut">
              <a:rPr lang="en-ZW" smtClean="0"/>
              <a:t>31/3/2017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40170"/>
            <a:ext cx="9144000" cy="817830"/>
          </a:xfrm>
          <a:prstGeom prst="rect">
            <a:avLst/>
          </a:prstGeom>
        </p:spPr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B19-30A1-4586-BCF3-DF4DE3D6869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420070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94DDA-E544-402B-AC6A-499E1C3D11F0}" type="datetimeFigureOut">
              <a:rPr lang="en-ZW" smtClean="0"/>
              <a:t>31/3/2017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040170"/>
            <a:ext cx="9144000" cy="817830"/>
          </a:xfrm>
          <a:prstGeom prst="rect">
            <a:avLst/>
          </a:prstGeom>
        </p:spPr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20B19-30A1-4586-BCF3-DF4DE3D6869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340753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0" y="6040170"/>
            <a:ext cx="9144000" cy="84231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091" tIns="40046" rIns="80091" bIns="40046" anchor="ctr"/>
          <a:lstStyle/>
          <a:p>
            <a:pPr defTabSz="913755" rtl="1" fontAlgn="base">
              <a:spcBef>
                <a:spcPct val="0"/>
              </a:spcBef>
              <a:spcAft>
                <a:spcPct val="0"/>
              </a:spcAft>
            </a:pPr>
            <a:endParaRPr lang="en-US" sz="3400" b="1" dirty="0">
              <a:solidFill>
                <a:srgbClr val="000066"/>
              </a:solidFill>
              <a:latin typeface="Arial"/>
              <a:cs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W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20B19-30A1-4586-BCF3-DF4DE3D68693}" type="slidenum">
              <a:rPr lang="en-ZW" smtClean="0"/>
              <a:t>‹#›</a:t>
            </a:fld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356350"/>
            <a:ext cx="548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700" b="1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ZW" dirty="0" smtClean="0"/>
              <a:t>EAC Symposium on Integration of Reproductive Maternal Newborn, Child and Adolescent Health and HIV/AIDS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25158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95400"/>
            <a:ext cx="83820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Integration of </a:t>
            </a:r>
            <a:r>
              <a:rPr lang="en-US" sz="3600" b="1" dirty="0" smtClean="0"/>
              <a:t>services for Reproductive</a:t>
            </a:r>
            <a:r>
              <a:rPr lang="en-US" sz="3600" b="1" dirty="0"/>
              <a:t>, Neonatal, Maternal, Child, Adolescent Health (</a:t>
            </a:r>
            <a:r>
              <a:rPr lang="en-US" sz="3600" b="1" dirty="0">
                <a:solidFill>
                  <a:srgbClr val="FF0000"/>
                </a:solidFill>
              </a:rPr>
              <a:t>RMNCAH</a:t>
            </a:r>
            <a:r>
              <a:rPr lang="en-US" sz="3600" b="1" dirty="0" smtClean="0"/>
              <a:t>), </a:t>
            </a:r>
            <a:r>
              <a:rPr lang="en-US" sz="3600" b="1" dirty="0" smtClean="0">
                <a:solidFill>
                  <a:srgbClr val="FF0000"/>
                </a:solidFill>
              </a:rPr>
              <a:t>HIV,</a:t>
            </a:r>
            <a:r>
              <a:rPr lang="en-US" sz="3600" b="1" dirty="0" smtClean="0"/>
              <a:t> </a:t>
            </a:r>
            <a:r>
              <a:rPr lang="en-US" sz="3600" b="1" dirty="0"/>
              <a:t>Sexually Transmitted Infections (</a:t>
            </a:r>
            <a:r>
              <a:rPr lang="en-US" sz="3600" b="1" dirty="0" smtClean="0">
                <a:solidFill>
                  <a:srgbClr val="FF0000"/>
                </a:solidFill>
              </a:rPr>
              <a:t>STI</a:t>
            </a:r>
            <a:r>
              <a:rPr lang="en-US" sz="3600" b="1" dirty="0" smtClean="0"/>
              <a:t>) </a:t>
            </a:r>
            <a:br>
              <a:rPr lang="en-US" sz="3600" b="1" dirty="0" smtClean="0"/>
            </a:br>
            <a:r>
              <a:rPr lang="en-US" sz="3600" b="1" dirty="0" smtClean="0"/>
              <a:t>Available </a:t>
            </a:r>
            <a:r>
              <a:rPr lang="en-US" sz="3600" b="1" dirty="0"/>
              <a:t>Resources </a:t>
            </a:r>
            <a:r>
              <a:rPr lang="en-ZW" dirty="0"/>
              <a:t/>
            </a:r>
            <a:br>
              <a:rPr lang="en-ZW" dirty="0"/>
            </a:br>
            <a:endParaRPr lang="en-ZW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2660" y="5410199"/>
            <a:ext cx="2438400" cy="650375"/>
          </a:xfrm>
        </p:spPr>
        <p:txBody>
          <a:bodyPr>
            <a:normAutofit/>
          </a:bodyPr>
          <a:lstStyle/>
          <a:p>
            <a:pPr algn="r"/>
            <a:r>
              <a:rPr lang="en-ZW" sz="1600" dirty="0" smtClean="0"/>
              <a:t>Morkor Newman </a:t>
            </a:r>
            <a:r>
              <a:rPr lang="en-ZW" sz="1600" dirty="0" err="1" smtClean="0"/>
              <a:t>Owiredu</a:t>
            </a:r>
            <a:endParaRPr lang="en-ZW" sz="1600" dirty="0" smtClean="0"/>
          </a:p>
          <a:p>
            <a:pPr algn="r"/>
            <a:r>
              <a:rPr lang="en-ZW" sz="1600" dirty="0" smtClean="0"/>
              <a:t>WHO IST ESA</a:t>
            </a:r>
          </a:p>
          <a:p>
            <a:pPr algn="r"/>
            <a:endParaRPr lang="en-ZW" sz="1600" dirty="0"/>
          </a:p>
          <a:p>
            <a:pPr algn="r"/>
            <a:endParaRPr lang="en-ZW" sz="1600" dirty="0"/>
          </a:p>
        </p:txBody>
      </p:sp>
      <p:sp>
        <p:nvSpPr>
          <p:cNvPr id="4" name="Rectangle 3"/>
          <p:cNvSpPr/>
          <p:nvPr/>
        </p:nvSpPr>
        <p:spPr>
          <a:xfrm>
            <a:off x="533400" y="3505200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W" dirty="0"/>
              <a:t>EAC Symposium on Integration of Reproductive Maternal Newborn, Child and Adolescent Health and </a:t>
            </a:r>
            <a:r>
              <a:rPr lang="en-ZW" dirty="0" smtClean="0"/>
              <a:t>HIV/AIDS. </a:t>
            </a:r>
          </a:p>
          <a:p>
            <a:pPr algn="ctr"/>
            <a:r>
              <a:rPr lang="en-US" b="1" i="1" dirty="0"/>
              <a:t>Integration of Policy, Strategy, Services and </a:t>
            </a:r>
            <a:r>
              <a:rPr lang="en-US" b="1" i="1" dirty="0" err="1"/>
              <a:t>Programmes</a:t>
            </a:r>
            <a:r>
              <a:rPr lang="en-US" b="1" i="1" dirty="0"/>
              <a:t> for Improved Economy, Effectiveness and Efficiency </a:t>
            </a:r>
            <a:r>
              <a:rPr lang="en-ZW" dirty="0" smtClean="0"/>
              <a:t> 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9936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1c.  Leadership</a:t>
            </a:r>
            <a:r>
              <a:rPr lang="en-US" sz="4000" b="1" dirty="0"/>
              <a:t>: Strategic Planning</a:t>
            </a:r>
            <a:br>
              <a:rPr lang="en-US" sz="4000" b="1" dirty="0"/>
            </a:br>
            <a:endParaRPr lang="en-US" sz="40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17934"/>
            <a:ext cx="3352800" cy="472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67200" y="2743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Strategic  approach  to </a:t>
            </a:r>
            <a:r>
              <a:rPr lang="en-US" sz="2400" b="1" dirty="0"/>
              <a:t>integrate HIV and </a:t>
            </a:r>
            <a:r>
              <a:rPr lang="en-US" sz="2400" b="1" dirty="0" smtClean="0"/>
              <a:t>SRH</a:t>
            </a:r>
          </a:p>
          <a:p>
            <a:r>
              <a:rPr lang="en-US" sz="2400" b="1" dirty="0" smtClean="0"/>
              <a:t>( Utilize the key entry points)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4445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76200"/>
            <a:ext cx="9165833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1d. Leadership: programme development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7296" y="47244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Designed for use by programme planners and managers when designing interventions to </a:t>
            </a:r>
            <a:r>
              <a:rPr lang="en-US" b="1" u="sng" dirty="0" smtClean="0"/>
              <a:t>integrate</a:t>
            </a:r>
            <a:r>
              <a:rPr lang="en-US" b="1" dirty="0" smtClean="0"/>
              <a:t> postpartum family planning into national and subnational strategies</a:t>
            </a:r>
            <a:r>
              <a:rPr lang="en-US" sz="1600" dirty="0" smtClean="0"/>
              <a:t>.  </a:t>
            </a:r>
            <a:endParaRPr lang="en-US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24840"/>
            <a:ext cx="2507273" cy="3479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86" y="1981200"/>
            <a:ext cx="2743114" cy="381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41343" y="1143000"/>
            <a:ext cx="4224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Guidance for the development of National</a:t>
            </a:r>
          </a:p>
          <a:p>
            <a:r>
              <a:rPr lang="en-US" b="1" dirty="0" smtClean="0"/>
              <a:t> Advocacy strategies and plans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552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ZW" sz="3600" b="1" dirty="0" smtClean="0"/>
              <a:t>2.  Health care financing </a:t>
            </a:r>
            <a:endParaRPr lang="en-ZW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 smtClean="0"/>
              <a:t>National Health Accounts with appropriate components - </a:t>
            </a:r>
            <a:r>
              <a:rPr lang="en-ZW" dirty="0" err="1" smtClean="0"/>
              <a:t>sitan</a:t>
            </a:r>
            <a:r>
              <a:rPr lang="en-ZW" dirty="0" smtClean="0"/>
              <a:t> </a:t>
            </a:r>
          </a:p>
          <a:p>
            <a:r>
              <a:rPr lang="en-ZW" dirty="0" smtClean="0"/>
              <a:t>Joint Accountability </a:t>
            </a:r>
            <a:r>
              <a:rPr lang="en-ZW" dirty="0"/>
              <a:t>frameworks </a:t>
            </a:r>
          </a:p>
          <a:p>
            <a:r>
              <a:rPr lang="en-ZW" dirty="0" smtClean="0"/>
              <a:t>One-Health Costing tool</a:t>
            </a:r>
          </a:p>
          <a:p>
            <a:r>
              <a:rPr lang="en-ZW" dirty="0" smtClean="0"/>
              <a:t>Guidance for incorporation of RMNCAH strengthening into Global Fund Concept Notes and Funding requests</a:t>
            </a:r>
          </a:p>
        </p:txBody>
      </p:sp>
    </p:spTree>
    <p:extLst>
      <p:ext uri="{BB962C8B-B14F-4D97-AF65-F5344CB8AC3E}">
        <p14:creationId xmlns:p14="http://schemas.microsoft.com/office/powerpoint/2010/main" val="277971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3a.  Human Resources for Health; Capacity building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19200"/>
            <a:ext cx="2895601" cy="235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9" y="3733800"/>
            <a:ext cx="8059737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24250" y="2286000"/>
            <a:ext cx="44529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G</a:t>
            </a:r>
            <a:r>
              <a:rPr lang="en-US" sz="2000" dirty="0" smtClean="0"/>
              <a:t>uidelines for integrated service delivery</a:t>
            </a:r>
          </a:p>
          <a:p>
            <a:r>
              <a:rPr lang="en-US" sz="2000" dirty="0" smtClean="0"/>
              <a:t> at primary health care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469174" y="1676400"/>
            <a:ext cx="41508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WHO Normative IMAI-IMPAC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1034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3b.  Human Resources for health;  Skills development</a:t>
            </a:r>
            <a:br>
              <a:rPr lang="en-US" sz="3200" b="1" dirty="0" smtClean="0"/>
            </a:b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8" y="1217730"/>
            <a:ext cx="2124013" cy="273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14" y="1143000"/>
            <a:ext cx="1927676" cy="271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509" y="1233745"/>
            <a:ext cx="1915487" cy="258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 descr="PMTCT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508" y="1207634"/>
            <a:ext cx="1799348" cy="257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5835" y="4054834"/>
            <a:ext cx="5665366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>
                <a:latin typeface="Arial" pitchFamily="34" charset="0"/>
              </a:rPr>
              <a:t>IMAI/IMPAC clinical course on PMTCT</a:t>
            </a:r>
          </a:p>
        </p:txBody>
      </p:sp>
      <p:sp>
        <p:nvSpPr>
          <p:cNvPr id="5" name="Rectangle 4"/>
          <p:cNvSpPr/>
          <p:nvPr/>
        </p:nvSpPr>
        <p:spPr>
          <a:xfrm>
            <a:off x="4589477" y="438281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/>
              <a:t>Other relevant training tools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Essential </a:t>
            </a:r>
            <a:r>
              <a:rPr lang="en-US" dirty="0"/>
              <a:t>Newborn Care Course (ENCC) contains sessions on HIV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Focused Antenatal care (FANC) training manuals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2538" y="4396466"/>
            <a:ext cx="3417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To equip the health workers to provide integrated PMTCT as part of routine maternal health services</a:t>
            </a:r>
          </a:p>
        </p:txBody>
      </p:sp>
    </p:spTree>
    <p:extLst>
      <p:ext uri="{BB962C8B-B14F-4D97-AF65-F5344CB8AC3E}">
        <p14:creationId xmlns:p14="http://schemas.microsoft.com/office/powerpoint/2010/main" val="21164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5a.  Service Delivery tools</a:t>
            </a:r>
            <a:br>
              <a:rPr lang="en-US" sz="3200" b="1" dirty="0" smtClean="0"/>
            </a:br>
            <a:endParaRPr lang="en-US" sz="3200" dirty="0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04800" y="1828800"/>
            <a:ext cx="3429000" cy="2941024"/>
            <a:chOff x="742" y="2368"/>
            <a:chExt cx="1457" cy="990"/>
          </a:xfrm>
        </p:grpSpPr>
        <p:sp>
          <p:nvSpPr>
            <p:cNvPr id="4" name="Rectangle 8"/>
            <p:cNvSpPr>
              <a:spLocks noChangeAspect="1" noChangeArrowheads="1"/>
            </p:cNvSpPr>
            <p:nvPr/>
          </p:nvSpPr>
          <p:spPr bwMode="auto">
            <a:xfrm>
              <a:off x="742" y="2412"/>
              <a:ext cx="1347" cy="946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600" b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5" name="AutoShape 9"/>
            <p:cNvSpPr>
              <a:spLocks noChangeAspect="1" noChangeArrowheads="1"/>
            </p:cNvSpPr>
            <p:nvPr/>
          </p:nvSpPr>
          <p:spPr bwMode="auto">
            <a:xfrm>
              <a:off x="2088" y="2439"/>
              <a:ext cx="111" cy="836"/>
            </a:xfrm>
            <a:prstGeom prst="rtTriangle">
              <a:avLst/>
            </a:prstGeom>
            <a:solidFill>
              <a:srgbClr val="96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600" b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6" name="AutoShape 10"/>
            <p:cNvSpPr>
              <a:spLocks noChangeAspect="1" noChangeArrowheads="1"/>
            </p:cNvSpPr>
            <p:nvPr/>
          </p:nvSpPr>
          <p:spPr bwMode="auto">
            <a:xfrm>
              <a:off x="2004" y="2439"/>
              <a:ext cx="41" cy="139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600" b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7" name="AutoShape 11"/>
            <p:cNvSpPr>
              <a:spLocks noChangeAspect="1" noChangeArrowheads="1"/>
            </p:cNvSpPr>
            <p:nvPr/>
          </p:nvSpPr>
          <p:spPr bwMode="auto">
            <a:xfrm>
              <a:off x="2004" y="2582"/>
              <a:ext cx="41" cy="139"/>
            </a:xfrm>
            <a:prstGeom prst="roundRect">
              <a:avLst>
                <a:gd name="adj" fmla="val 16667"/>
              </a:avLst>
            </a:prstGeom>
            <a:solidFill>
              <a:srgbClr val="83E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600" b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8" name="AutoShape 12"/>
            <p:cNvSpPr>
              <a:spLocks noChangeAspect="1" noChangeArrowheads="1"/>
            </p:cNvSpPr>
            <p:nvPr/>
          </p:nvSpPr>
          <p:spPr bwMode="auto">
            <a:xfrm>
              <a:off x="2004" y="2726"/>
              <a:ext cx="41" cy="140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600" b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9" name="AutoShape 13"/>
            <p:cNvSpPr>
              <a:spLocks noChangeAspect="1" noChangeArrowheads="1"/>
            </p:cNvSpPr>
            <p:nvPr/>
          </p:nvSpPr>
          <p:spPr bwMode="auto">
            <a:xfrm>
              <a:off x="2004" y="2869"/>
              <a:ext cx="40" cy="140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600" b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10" name="AutoShape 14"/>
            <p:cNvSpPr>
              <a:spLocks noChangeAspect="1" noChangeArrowheads="1"/>
            </p:cNvSpPr>
            <p:nvPr/>
          </p:nvSpPr>
          <p:spPr bwMode="auto">
            <a:xfrm>
              <a:off x="2004" y="3147"/>
              <a:ext cx="41" cy="140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600" b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11" name="AutoShape 15"/>
            <p:cNvSpPr>
              <a:spLocks noChangeAspect="1" noChangeArrowheads="1"/>
            </p:cNvSpPr>
            <p:nvPr/>
          </p:nvSpPr>
          <p:spPr bwMode="auto">
            <a:xfrm>
              <a:off x="2004" y="3015"/>
              <a:ext cx="41" cy="139"/>
            </a:xfrm>
            <a:prstGeom prst="roundRect">
              <a:avLst>
                <a:gd name="adj" fmla="val 16667"/>
              </a:avLst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600" b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12" name="AutoShape 16"/>
            <p:cNvSpPr>
              <a:spLocks noChangeAspect="1" noChangeArrowheads="1"/>
            </p:cNvSpPr>
            <p:nvPr/>
          </p:nvSpPr>
          <p:spPr bwMode="auto">
            <a:xfrm rot="-5400000">
              <a:off x="844" y="3225"/>
              <a:ext cx="37" cy="167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600" b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13" name="AutoShape 17"/>
            <p:cNvSpPr>
              <a:spLocks noChangeAspect="1" noChangeArrowheads="1"/>
            </p:cNvSpPr>
            <p:nvPr/>
          </p:nvSpPr>
          <p:spPr bwMode="auto">
            <a:xfrm rot="-5400000">
              <a:off x="1018" y="3223"/>
              <a:ext cx="36" cy="167"/>
            </a:xfrm>
            <a:prstGeom prst="roundRect">
              <a:avLst>
                <a:gd name="adj" fmla="val 16667"/>
              </a:avLst>
            </a:prstGeom>
            <a:solidFill>
              <a:srgbClr val="83E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600" b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14" name="AutoShape 18"/>
            <p:cNvSpPr>
              <a:spLocks noChangeAspect="1" noChangeArrowheads="1"/>
            </p:cNvSpPr>
            <p:nvPr/>
          </p:nvSpPr>
          <p:spPr bwMode="auto">
            <a:xfrm rot="-5400000">
              <a:off x="1187" y="3226"/>
              <a:ext cx="37" cy="166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600" b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15" name="AutoShape 19"/>
            <p:cNvSpPr>
              <a:spLocks noChangeAspect="1" noChangeArrowheads="1"/>
            </p:cNvSpPr>
            <p:nvPr/>
          </p:nvSpPr>
          <p:spPr bwMode="auto">
            <a:xfrm rot="-5400000">
              <a:off x="1359" y="3225"/>
              <a:ext cx="37" cy="167"/>
            </a:xfrm>
            <a:prstGeom prst="roundRect">
              <a:avLst>
                <a:gd name="adj" fmla="val 16667"/>
              </a:avLst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600" b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16" name="AutoShape 20"/>
            <p:cNvSpPr>
              <a:spLocks noChangeAspect="1" noChangeArrowheads="1"/>
            </p:cNvSpPr>
            <p:nvPr/>
          </p:nvSpPr>
          <p:spPr bwMode="auto">
            <a:xfrm rot="-5400000">
              <a:off x="1532" y="3224"/>
              <a:ext cx="36" cy="167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600" b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17" name="AutoShape 21"/>
            <p:cNvSpPr>
              <a:spLocks noChangeAspect="1" noChangeArrowheads="1"/>
            </p:cNvSpPr>
            <p:nvPr/>
          </p:nvSpPr>
          <p:spPr bwMode="auto">
            <a:xfrm rot="-5400000">
              <a:off x="1705" y="3223"/>
              <a:ext cx="36" cy="167"/>
            </a:xfrm>
            <a:prstGeom prst="roundRect">
              <a:avLst>
                <a:gd name="adj" fmla="val 16667"/>
              </a:avLst>
            </a:prstGeom>
            <a:solidFill>
              <a:srgbClr val="83E3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600" b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sp>
          <p:nvSpPr>
            <p:cNvPr id="18" name="AutoShape 22"/>
            <p:cNvSpPr>
              <a:spLocks noChangeAspect="1" noChangeArrowheads="1"/>
            </p:cNvSpPr>
            <p:nvPr/>
          </p:nvSpPr>
          <p:spPr bwMode="auto">
            <a:xfrm rot="-5400000">
              <a:off x="1875" y="3224"/>
              <a:ext cx="36" cy="167"/>
            </a:xfrm>
            <a:prstGeom prst="roundRect">
              <a:avLst>
                <a:gd name="adj" fmla="val 16667"/>
              </a:avLst>
            </a:pr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600" b="0">
                <a:solidFill>
                  <a:srgbClr val="000000"/>
                </a:solidFill>
                <a:latin typeface="Trebuchet MS" pitchFamily="34" charset="0"/>
              </a:endParaRPr>
            </a:p>
          </p:txBody>
        </p:sp>
        <p:pic>
          <p:nvPicPr>
            <p:cNvPr id="19" name="Picture 2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" y="2444"/>
              <a:ext cx="1225" cy="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AutoShape 24"/>
            <p:cNvSpPr>
              <a:spLocks noChangeAspect="1" noChangeArrowheads="1"/>
            </p:cNvSpPr>
            <p:nvPr/>
          </p:nvSpPr>
          <p:spPr bwMode="auto">
            <a:xfrm rot="20284349" flipH="1">
              <a:off x="1884" y="2368"/>
              <a:ext cx="76" cy="1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239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10" y="13499"/>
                  </a:moveTo>
                  <a:cubicBezTo>
                    <a:pt x="4049" y="12645"/>
                    <a:pt x="3863" y="11727"/>
                    <a:pt x="3863" y="10800"/>
                  </a:cubicBezTo>
                  <a:cubicBezTo>
                    <a:pt x="3863" y="6968"/>
                    <a:pt x="6968" y="3863"/>
                    <a:pt x="10800" y="3863"/>
                  </a:cubicBezTo>
                  <a:cubicBezTo>
                    <a:pt x="14631" y="3863"/>
                    <a:pt x="17737" y="6968"/>
                    <a:pt x="17737" y="10800"/>
                  </a:cubicBezTo>
                  <a:cubicBezTo>
                    <a:pt x="17737" y="11727"/>
                    <a:pt x="17550" y="12645"/>
                    <a:pt x="17189" y="13499"/>
                  </a:cubicBezTo>
                  <a:lnTo>
                    <a:pt x="20748" y="15003"/>
                  </a:lnTo>
                  <a:cubicBezTo>
                    <a:pt x="21310" y="13673"/>
                    <a:pt x="21600" y="1224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244"/>
                    <a:pt x="289" y="13673"/>
                    <a:pt x="851" y="15003"/>
                  </a:cubicBezTo>
                  <a:lnTo>
                    <a:pt x="4410" y="1349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25"/>
            <p:cNvSpPr>
              <a:spLocks noChangeAspect="1" noChangeArrowheads="1"/>
            </p:cNvSpPr>
            <p:nvPr/>
          </p:nvSpPr>
          <p:spPr bwMode="auto">
            <a:xfrm rot="20274694" flipH="1">
              <a:off x="1380" y="2369"/>
              <a:ext cx="77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23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10" y="13499"/>
                  </a:moveTo>
                  <a:cubicBezTo>
                    <a:pt x="4049" y="12645"/>
                    <a:pt x="3863" y="11727"/>
                    <a:pt x="3863" y="10800"/>
                  </a:cubicBezTo>
                  <a:cubicBezTo>
                    <a:pt x="3863" y="6968"/>
                    <a:pt x="6968" y="3863"/>
                    <a:pt x="10800" y="3863"/>
                  </a:cubicBezTo>
                  <a:cubicBezTo>
                    <a:pt x="14631" y="3863"/>
                    <a:pt x="17737" y="6968"/>
                    <a:pt x="17737" y="10800"/>
                  </a:cubicBezTo>
                  <a:cubicBezTo>
                    <a:pt x="17737" y="11727"/>
                    <a:pt x="17550" y="12645"/>
                    <a:pt x="17189" y="13499"/>
                  </a:cubicBezTo>
                  <a:lnTo>
                    <a:pt x="20748" y="15003"/>
                  </a:lnTo>
                  <a:cubicBezTo>
                    <a:pt x="21310" y="13673"/>
                    <a:pt x="21600" y="1224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244"/>
                    <a:pt x="289" y="13673"/>
                    <a:pt x="851" y="15003"/>
                  </a:cubicBezTo>
                  <a:lnTo>
                    <a:pt x="4410" y="1349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26"/>
            <p:cNvSpPr>
              <a:spLocks noChangeAspect="1" noChangeArrowheads="1"/>
            </p:cNvSpPr>
            <p:nvPr/>
          </p:nvSpPr>
          <p:spPr bwMode="auto">
            <a:xfrm rot="20274694" flipH="1">
              <a:off x="841" y="2372"/>
              <a:ext cx="77" cy="11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23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4410" y="13499"/>
                  </a:moveTo>
                  <a:cubicBezTo>
                    <a:pt x="4049" y="12645"/>
                    <a:pt x="3863" y="11727"/>
                    <a:pt x="3863" y="10800"/>
                  </a:cubicBezTo>
                  <a:cubicBezTo>
                    <a:pt x="3863" y="6968"/>
                    <a:pt x="6968" y="3863"/>
                    <a:pt x="10800" y="3863"/>
                  </a:cubicBezTo>
                  <a:cubicBezTo>
                    <a:pt x="14631" y="3863"/>
                    <a:pt x="17737" y="6968"/>
                    <a:pt x="17737" y="10800"/>
                  </a:cubicBezTo>
                  <a:cubicBezTo>
                    <a:pt x="17737" y="11727"/>
                    <a:pt x="17550" y="12645"/>
                    <a:pt x="17189" y="13499"/>
                  </a:cubicBezTo>
                  <a:lnTo>
                    <a:pt x="20748" y="15003"/>
                  </a:lnTo>
                  <a:cubicBezTo>
                    <a:pt x="21310" y="13673"/>
                    <a:pt x="21600" y="1224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244"/>
                    <a:pt x="289" y="13673"/>
                    <a:pt x="851" y="15003"/>
                  </a:cubicBezTo>
                  <a:lnTo>
                    <a:pt x="4410" y="1349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381000" y="5105400"/>
            <a:ext cx="309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Counseling for FP in HIV clinics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5098847" y="5181600"/>
            <a:ext cx="3892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Counseling on HIV testing services in FP clinics</a:t>
            </a:r>
            <a:endParaRPr lang="en-US" b="1" dirty="0"/>
          </a:p>
        </p:txBody>
      </p:sp>
      <p:grpSp>
        <p:nvGrpSpPr>
          <p:cNvPr id="48" name="Group 29"/>
          <p:cNvGrpSpPr>
            <a:grpSpLocks/>
          </p:cNvGrpSpPr>
          <p:nvPr/>
        </p:nvGrpSpPr>
        <p:grpSpPr bwMode="auto">
          <a:xfrm>
            <a:off x="5131519" y="1981200"/>
            <a:ext cx="3402881" cy="2930427"/>
            <a:chOff x="369" y="960"/>
            <a:chExt cx="1950" cy="1406"/>
          </a:xfrm>
        </p:grpSpPr>
        <p:grpSp>
          <p:nvGrpSpPr>
            <p:cNvPr id="49" name="Group 30"/>
            <p:cNvGrpSpPr>
              <a:grpSpLocks/>
            </p:cNvGrpSpPr>
            <p:nvPr/>
          </p:nvGrpSpPr>
          <p:grpSpPr bwMode="auto">
            <a:xfrm>
              <a:off x="369" y="960"/>
              <a:ext cx="1950" cy="1406"/>
              <a:chOff x="190" y="2552"/>
              <a:chExt cx="1950" cy="1406"/>
            </a:xfrm>
          </p:grpSpPr>
          <p:sp>
            <p:nvSpPr>
              <p:cNvPr id="51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190" y="2614"/>
                <a:ext cx="1803" cy="1344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AutoShape 32"/>
              <p:cNvSpPr>
                <a:spLocks noChangeAspect="1" noChangeArrowheads="1"/>
              </p:cNvSpPr>
              <p:nvPr/>
            </p:nvSpPr>
            <p:spPr bwMode="auto">
              <a:xfrm>
                <a:off x="1991" y="2653"/>
                <a:ext cx="149" cy="1187"/>
              </a:xfrm>
              <a:prstGeom prst="rtTriangle">
                <a:avLst/>
              </a:prstGeom>
              <a:solidFill>
                <a:srgbClr val="969696"/>
              </a:solidFill>
              <a:ln w="1270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AutoShape 33"/>
              <p:cNvSpPr>
                <a:spLocks noChangeAspect="1" noChangeArrowheads="1"/>
              </p:cNvSpPr>
              <p:nvPr/>
            </p:nvSpPr>
            <p:spPr bwMode="auto">
              <a:xfrm>
                <a:off x="1879" y="2653"/>
                <a:ext cx="55" cy="197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AutoShape 34"/>
              <p:cNvSpPr>
                <a:spLocks noChangeAspect="1" noChangeArrowheads="1"/>
              </p:cNvSpPr>
              <p:nvPr/>
            </p:nvSpPr>
            <p:spPr bwMode="auto">
              <a:xfrm>
                <a:off x="1879" y="2856"/>
                <a:ext cx="55" cy="197"/>
              </a:xfrm>
              <a:prstGeom prst="roundRect">
                <a:avLst>
                  <a:gd name="adj" fmla="val 16667"/>
                </a:avLst>
              </a:prstGeom>
              <a:solidFill>
                <a:srgbClr val="83E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1879" y="3060"/>
                <a:ext cx="55" cy="199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36"/>
              <p:cNvSpPr>
                <a:spLocks noChangeAspect="1" noChangeArrowheads="1"/>
              </p:cNvSpPr>
              <p:nvPr/>
            </p:nvSpPr>
            <p:spPr bwMode="auto">
              <a:xfrm>
                <a:off x="1879" y="3264"/>
                <a:ext cx="54" cy="198"/>
              </a:xfrm>
              <a:prstGeom prst="roundRect">
                <a:avLst>
                  <a:gd name="adj" fmla="val 16667"/>
                </a:avLst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AutoShape 37"/>
              <p:cNvSpPr>
                <a:spLocks noChangeAspect="1" noChangeArrowheads="1"/>
              </p:cNvSpPr>
              <p:nvPr/>
            </p:nvSpPr>
            <p:spPr bwMode="auto">
              <a:xfrm>
                <a:off x="1879" y="3658"/>
                <a:ext cx="55" cy="199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AutoShape 38"/>
              <p:cNvSpPr>
                <a:spLocks noChangeAspect="1" noChangeArrowheads="1"/>
              </p:cNvSpPr>
              <p:nvPr/>
            </p:nvSpPr>
            <p:spPr bwMode="auto">
              <a:xfrm>
                <a:off x="1879" y="3471"/>
                <a:ext cx="55" cy="197"/>
              </a:xfrm>
              <a:prstGeom prst="roundRect">
                <a:avLst>
                  <a:gd name="adj" fmla="val 16667"/>
                </a:avLst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AutoShape 39"/>
              <p:cNvSpPr>
                <a:spLocks noChangeAspect="1" noChangeArrowheads="1"/>
              </p:cNvSpPr>
              <p:nvPr/>
            </p:nvSpPr>
            <p:spPr bwMode="auto">
              <a:xfrm rot="-5400000">
                <a:off x="325" y="3776"/>
                <a:ext cx="53" cy="223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0" name="AutoShape 40"/>
              <p:cNvSpPr>
                <a:spLocks noChangeAspect="1" noChangeArrowheads="1"/>
              </p:cNvSpPr>
              <p:nvPr/>
            </p:nvSpPr>
            <p:spPr bwMode="auto">
              <a:xfrm rot="-5400000">
                <a:off x="557" y="3774"/>
                <a:ext cx="51" cy="224"/>
              </a:xfrm>
              <a:prstGeom prst="roundRect">
                <a:avLst>
                  <a:gd name="adj" fmla="val 16667"/>
                </a:avLst>
              </a:prstGeom>
              <a:solidFill>
                <a:srgbClr val="83E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1" name="AutoShape 41"/>
              <p:cNvSpPr>
                <a:spLocks noChangeAspect="1" noChangeArrowheads="1"/>
              </p:cNvSpPr>
              <p:nvPr/>
            </p:nvSpPr>
            <p:spPr bwMode="auto">
              <a:xfrm rot="-5400000">
                <a:off x="784" y="3777"/>
                <a:ext cx="53" cy="222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2" name="AutoShape 42"/>
              <p:cNvSpPr>
                <a:spLocks noChangeAspect="1" noChangeArrowheads="1"/>
              </p:cNvSpPr>
              <p:nvPr/>
            </p:nvSpPr>
            <p:spPr bwMode="auto">
              <a:xfrm rot="-5400000">
                <a:off x="1014" y="3776"/>
                <a:ext cx="53" cy="223"/>
              </a:xfrm>
              <a:prstGeom prst="roundRect">
                <a:avLst>
                  <a:gd name="adj" fmla="val 16667"/>
                </a:avLst>
              </a:pr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3" name="AutoShape 43"/>
              <p:cNvSpPr>
                <a:spLocks noChangeAspect="1" noChangeArrowheads="1"/>
              </p:cNvSpPr>
              <p:nvPr/>
            </p:nvSpPr>
            <p:spPr bwMode="auto">
              <a:xfrm rot="-5400000">
                <a:off x="1245" y="3775"/>
                <a:ext cx="52" cy="223"/>
              </a:xfrm>
              <a:prstGeom prst="roundRect">
                <a:avLst>
                  <a:gd name="adj" fmla="val 16667"/>
                </a:avLst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4" name="AutoShape 44"/>
              <p:cNvSpPr>
                <a:spLocks noChangeAspect="1" noChangeArrowheads="1"/>
              </p:cNvSpPr>
              <p:nvPr/>
            </p:nvSpPr>
            <p:spPr bwMode="auto">
              <a:xfrm rot="-5400000">
                <a:off x="1477" y="3774"/>
                <a:ext cx="51" cy="223"/>
              </a:xfrm>
              <a:prstGeom prst="roundRect">
                <a:avLst>
                  <a:gd name="adj" fmla="val 16667"/>
                </a:avLst>
              </a:prstGeom>
              <a:solidFill>
                <a:srgbClr val="83E3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5" name="AutoShape 45"/>
              <p:cNvSpPr>
                <a:spLocks noChangeAspect="1" noChangeArrowheads="1"/>
              </p:cNvSpPr>
              <p:nvPr/>
            </p:nvSpPr>
            <p:spPr bwMode="auto">
              <a:xfrm rot="-5400000">
                <a:off x="1704" y="3775"/>
                <a:ext cx="52" cy="224"/>
              </a:xfrm>
              <a:prstGeom prst="roundRect">
                <a:avLst>
                  <a:gd name="adj" fmla="val 16667"/>
                </a:avLst>
              </a:prstGeom>
              <a:solidFill>
                <a:srgbClr val="FF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66" name="AutoShape 46"/>
              <p:cNvSpPr>
                <a:spLocks noChangeAspect="1" noChangeArrowheads="1"/>
              </p:cNvSpPr>
              <p:nvPr/>
            </p:nvSpPr>
            <p:spPr bwMode="auto">
              <a:xfrm rot="20284349" flipH="1">
                <a:off x="1718" y="2552"/>
                <a:ext cx="102" cy="16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232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10" y="13499"/>
                    </a:moveTo>
                    <a:cubicBezTo>
                      <a:pt x="4049" y="12645"/>
                      <a:pt x="3863" y="11727"/>
                      <a:pt x="3863" y="10800"/>
                    </a:cubicBezTo>
                    <a:cubicBezTo>
                      <a:pt x="3863" y="6968"/>
                      <a:pt x="6968" y="3863"/>
                      <a:pt x="10800" y="3863"/>
                    </a:cubicBezTo>
                    <a:cubicBezTo>
                      <a:pt x="14631" y="3863"/>
                      <a:pt x="17737" y="6968"/>
                      <a:pt x="17737" y="10800"/>
                    </a:cubicBezTo>
                    <a:cubicBezTo>
                      <a:pt x="17737" y="11727"/>
                      <a:pt x="17550" y="12645"/>
                      <a:pt x="17189" y="13499"/>
                    </a:cubicBezTo>
                    <a:lnTo>
                      <a:pt x="20748" y="15003"/>
                    </a:lnTo>
                    <a:cubicBezTo>
                      <a:pt x="21310" y="13673"/>
                      <a:pt x="21600" y="1224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244"/>
                      <a:pt x="289" y="13673"/>
                      <a:pt x="851" y="15003"/>
                    </a:cubicBezTo>
                    <a:lnTo>
                      <a:pt x="4410" y="13499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AutoShape 47"/>
              <p:cNvSpPr>
                <a:spLocks noChangeAspect="1" noChangeArrowheads="1"/>
              </p:cNvSpPr>
              <p:nvPr/>
            </p:nvSpPr>
            <p:spPr bwMode="auto">
              <a:xfrm rot="20274694" flipH="1">
                <a:off x="1044" y="2553"/>
                <a:ext cx="103" cy="15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23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10" y="13499"/>
                    </a:moveTo>
                    <a:cubicBezTo>
                      <a:pt x="4049" y="12645"/>
                      <a:pt x="3863" y="11727"/>
                      <a:pt x="3863" y="10800"/>
                    </a:cubicBezTo>
                    <a:cubicBezTo>
                      <a:pt x="3863" y="6968"/>
                      <a:pt x="6968" y="3863"/>
                      <a:pt x="10800" y="3863"/>
                    </a:cubicBezTo>
                    <a:cubicBezTo>
                      <a:pt x="14631" y="3863"/>
                      <a:pt x="17737" y="6968"/>
                      <a:pt x="17737" y="10800"/>
                    </a:cubicBezTo>
                    <a:cubicBezTo>
                      <a:pt x="17737" y="11727"/>
                      <a:pt x="17550" y="12645"/>
                      <a:pt x="17189" y="13499"/>
                    </a:cubicBezTo>
                    <a:lnTo>
                      <a:pt x="20748" y="15003"/>
                    </a:lnTo>
                    <a:cubicBezTo>
                      <a:pt x="21310" y="13673"/>
                      <a:pt x="21600" y="1224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244"/>
                      <a:pt x="289" y="13673"/>
                      <a:pt x="851" y="15003"/>
                    </a:cubicBezTo>
                    <a:lnTo>
                      <a:pt x="4410" y="13499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AutoShape 48"/>
              <p:cNvSpPr>
                <a:spLocks noChangeAspect="1" noChangeArrowheads="1"/>
              </p:cNvSpPr>
              <p:nvPr/>
            </p:nvSpPr>
            <p:spPr bwMode="auto">
              <a:xfrm rot="20274694" flipH="1">
                <a:off x="322" y="2558"/>
                <a:ext cx="104" cy="1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232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4410" y="13499"/>
                    </a:moveTo>
                    <a:cubicBezTo>
                      <a:pt x="4049" y="12645"/>
                      <a:pt x="3863" y="11727"/>
                      <a:pt x="3863" y="10800"/>
                    </a:cubicBezTo>
                    <a:cubicBezTo>
                      <a:pt x="3863" y="6968"/>
                      <a:pt x="6968" y="3863"/>
                      <a:pt x="10800" y="3863"/>
                    </a:cubicBezTo>
                    <a:cubicBezTo>
                      <a:pt x="14631" y="3863"/>
                      <a:pt x="17737" y="6968"/>
                      <a:pt x="17737" y="10800"/>
                    </a:cubicBezTo>
                    <a:cubicBezTo>
                      <a:pt x="17737" y="11727"/>
                      <a:pt x="17550" y="12645"/>
                      <a:pt x="17189" y="13499"/>
                    </a:cubicBezTo>
                    <a:lnTo>
                      <a:pt x="20748" y="15003"/>
                    </a:lnTo>
                    <a:cubicBezTo>
                      <a:pt x="21310" y="13673"/>
                      <a:pt x="21600" y="1224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244"/>
                      <a:pt x="289" y="13673"/>
                      <a:pt x="851" y="15003"/>
                    </a:cubicBezTo>
                    <a:lnTo>
                      <a:pt x="4410" y="13499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69" name="Picture 49" descr="IMAI-RH_v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4"/>
              <a:stretch>
                <a:fillRect/>
              </a:stretch>
            </p:blipFill>
            <p:spPr bwMode="auto">
              <a:xfrm>
                <a:off x="192" y="2688"/>
                <a:ext cx="1676" cy="1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0" name="Picture 50" descr="IMAI-RH_v15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089"/>
              <a:ext cx="1696" cy="1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97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/>
              <a:t>5b.  Community Health Systems: Male involvement in the PMTCT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46810"/>
            <a:ext cx="2475697" cy="351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33800" y="281201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paper builds on global and regional efforts to integrate meaningfully men’s participation into health services and </a:t>
            </a:r>
            <a:r>
              <a:rPr lang="en-US" dirty="0" err="1" smtClean="0"/>
              <a:t>programmes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37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W" sz="3600" b="1" dirty="0" smtClean="0"/>
              <a:t>6.  Strategic Information </a:t>
            </a:r>
            <a:endParaRPr lang="en-ZW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/>
              <a:t>Joint / </a:t>
            </a:r>
            <a:r>
              <a:rPr lang="en-ZW" dirty="0" smtClean="0"/>
              <a:t>integrated reporting and </a:t>
            </a:r>
            <a:r>
              <a:rPr lang="en-ZW" dirty="0"/>
              <a:t>M&amp;E tools</a:t>
            </a:r>
          </a:p>
          <a:p>
            <a:r>
              <a:rPr lang="en-ZW" dirty="0" smtClean="0"/>
              <a:t>Joint / integrated RMNCAH, HIV and TB programme review tools</a:t>
            </a:r>
          </a:p>
          <a:p>
            <a:r>
              <a:rPr lang="en-ZW" dirty="0" smtClean="0"/>
              <a:t>Tools for measuring integration – </a:t>
            </a:r>
            <a:r>
              <a:rPr lang="en-ZW" i="1" dirty="0" smtClean="0"/>
              <a:t>“what gets measured, gets done”</a:t>
            </a:r>
            <a:endParaRPr lang="en-ZW" i="1" dirty="0"/>
          </a:p>
        </p:txBody>
      </p:sp>
    </p:spTree>
    <p:extLst>
      <p:ext uri="{BB962C8B-B14F-4D97-AF65-F5344CB8AC3E}">
        <p14:creationId xmlns:p14="http://schemas.microsoft.com/office/powerpoint/2010/main" val="30368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ZW" dirty="0"/>
              <a:t>Integration is </a:t>
            </a:r>
            <a:r>
              <a:rPr lang="en-ZW" u="sng" dirty="0"/>
              <a:t>not a cure </a:t>
            </a:r>
            <a:r>
              <a:rPr lang="en-ZW" dirty="0"/>
              <a:t>for inadequate resources. It may provide </a:t>
            </a:r>
            <a:r>
              <a:rPr lang="en-ZW" dirty="0" smtClean="0"/>
              <a:t>savings</a:t>
            </a:r>
            <a:r>
              <a:rPr lang="en-ZW" dirty="0"/>
              <a:t>, but integrating new activities into an existing system cannot be continued indefinitely without the system as a whole being </a:t>
            </a:r>
            <a:r>
              <a:rPr lang="en-ZW" b="1" dirty="0"/>
              <a:t>better resourced. </a:t>
            </a:r>
          </a:p>
          <a:p>
            <a:r>
              <a:rPr lang="en-US" b="1" dirty="0" smtClean="0"/>
              <a:t>Proper planning </a:t>
            </a:r>
            <a:r>
              <a:rPr lang="en-US" dirty="0" smtClean="0"/>
              <a:t>critical for effective integration beginning with agreement on </a:t>
            </a:r>
          </a:p>
          <a:p>
            <a:pPr lvl="1"/>
            <a:r>
              <a:rPr lang="en-US" b="1" dirty="0"/>
              <a:t>W</a:t>
            </a:r>
            <a:r>
              <a:rPr lang="en-US" b="1" dirty="0" smtClean="0"/>
              <a:t>hat to integrate</a:t>
            </a:r>
          </a:p>
          <a:p>
            <a:pPr lvl="1"/>
            <a:r>
              <a:rPr lang="en-US" b="1" dirty="0" smtClean="0"/>
              <a:t>How to integrate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i="1" dirty="0" smtClean="0"/>
              <a:t>Key Messages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289126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/>
              <a:t>Define and prioritize integrated service package based on </a:t>
            </a:r>
            <a:r>
              <a:rPr lang="en-US" b="1" dirty="0"/>
              <a:t>goals, </a:t>
            </a:r>
            <a:r>
              <a:rPr lang="en-US" b="1" dirty="0" smtClean="0"/>
              <a:t>infrastructure </a:t>
            </a:r>
            <a:r>
              <a:rPr lang="en-US" dirty="0" smtClean="0"/>
              <a:t>and</a:t>
            </a:r>
            <a:r>
              <a:rPr lang="en-US" b="1" dirty="0" smtClean="0"/>
              <a:t> </a:t>
            </a:r>
            <a:r>
              <a:rPr lang="en-US" b="1" dirty="0"/>
              <a:t>resources</a:t>
            </a:r>
          </a:p>
          <a:p>
            <a:r>
              <a:rPr lang="en-US" dirty="0"/>
              <a:t>Integration needs to go hand in hand with </a:t>
            </a:r>
            <a:r>
              <a:rPr lang="en-US" b="1" dirty="0"/>
              <a:t>quality assurance</a:t>
            </a:r>
            <a:r>
              <a:rPr lang="en-US" dirty="0"/>
              <a:t> (QA)</a:t>
            </a:r>
          </a:p>
          <a:p>
            <a:r>
              <a:rPr lang="en-US" dirty="0" smtClean="0"/>
              <a:t>Tools are useful but do not solve the systemic problems</a:t>
            </a:r>
          </a:p>
          <a:p>
            <a:r>
              <a:rPr lang="en-US" dirty="0" smtClean="0"/>
              <a:t>Need for continuous supervision and capacity building (mentoring and coaching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 i="1" dirty="0" smtClean="0"/>
              <a:t>Key Messages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6781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40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Integration</a:t>
            </a:r>
            <a:r>
              <a:rPr lang="en-US" dirty="0" smtClean="0"/>
              <a:t>: </a:t>
            </a:r>
          </a:p>
          <a:p>
            <a:r>
              <a:rPr lang="en-ZW" dirty="0"/>
              <a:t> </a:t>
            </a:r>
            <a:r>
              <a:rPr lang="en-ZW" i="1" dirty="0" smtClean="0"/>
              <a:t>“The </a:t>
            </a:r>
            <a:r>
              <a:rPr lang="en-ZW" i="1" dirty="0"/>
              <a:t>organization and management of health services so that people get the care they need, when they need it, in ways that are user-friendly, achieve the desired results and provide value for money.” </a:t>
            </a:r>
            <a:endParaRPr lang="en-ZW" i="1" dirty="0" smtClean="0"/>
          </a:p>
          <a:p>
            <a:r>
              <a:rPr lang="en-US" dirty="0" smtClean="0"/>
              <a:t>Different services or operational </a:t>
            </a:r>
            <a:r>
              <a:rPr lang="en-US" dirty="0" err="1" smtClean="0"/>
              <a:t>programmes</a:t>
            </a:r>
            <a:r>
              <a:rPr lang="en-US" dirty="0" smtClean="0"/>
              <a:t> that can be </a:t>
            </a:r>
            <a:r>
              <a:rPr lang="en-US" b="1" dirty="0" smtClean="0"/>
              <a:t>joined </a:t>
            </a:r>
            <a:r>
              <a:rPr lang="en-US" dirty="0" smtClean="0"/>
              <a:t>to ensure and </a:t>
            </a:r>
            <a:r>
              <a:rPr lang="en-US" b="1" dirty="0" smtClean="0"/>
              <a:t>maximize collective outcomes</a:t>
            </a:r>
            <a:r>
              <a:rPr lang="en-US" dirty="0" smtClean="0"/>
              <a:t>. </a:t>
            </a:r>
          </a:p>
          <a:p>
            <a:r>
              <a:rPr lang="en-US" i="1" dirty="0" smtClean="0"/>
              <a:t>Based on the need to offer </a:t>
            </a:r>
            <a:r>
              <a:rPr lang="en-US" b="1" i="1" dirty="0" smtClean="0"/>
              <a:t>comprehensive services that are client focused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Linkages</a:t>
            </a:r>
            <a:r>
              <a:rPr lang="en-US" dirty="0" smtClean="0"/>
              <a:t>: Bi-directional Synergies in Advocacy, </a:t>
            </a:r>
            <a:r>
              <a:rPr lang="en-US" dirty="0"/>
              <a:t>Policy</a:t>
            </a:r>
            <a:r>
              <a:rPr lang="en-US" dirty="0" smtClean="0"/>
              <a:t>, </a:t>
            </a:r>
            <a:r>
              <a:rPr lang="en-US" dirty="0" err="1" smtClean="0"/>
              <a:t>programmes</a:t>
            </a:r>
            <a:r>
              <a:rPr lang="en-US" dirty="0" smtClean="0"/>
              <a:t> </a:t>
            </a:r>
            <a:r>
              <a:rPr lang="en-US" dirty="0"/>
              <a:t>and 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Summary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7200" b="0" dirty="0" smtClean="0"/>
              <a:t>Thank You</a:t>
            </a:r>
            <a:endParaRPr lang="en-US" sz="7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 smtClean="0"/>
              <a:t>Acknowledgements</a:t>
            </a:r>
          </a:p>
          <a:p>
            <a:pPr lvl="1"/>
            <a:r>
              <a:rPr lang="en-ZW" dirty="0" smtClean="0"/>
              <a:t>WHO FRH cluster</a:t>
            </a:r>
          </a:p>
          <a:p>
            <a:pPr lvl="1"/>
            <a:r>
              <a:rPr lang="en-ZW" dirty="0" smtClean="0"/>
              <a:t>WHO HSS cluste</a:t>
            </a:r>
            <a:r>
              <a:rPr lang="en-ZW" dirty="0"/>
              <a:t>r</a:t>
            </a:r>
            <a:endParaRPr lang="en-ZW" dirty="0" smtClean="0"/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12137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Points to note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W" dirty="0" smtClean="0"/>
              <a:t>Supporting </a:t>
            </a:r>
            <a:r>
              <a:rPr lang="en-ZW" dirty="0"/>
              <a:t>integrated services does not mean that everything has to be integrated into one package. </a:t>
            </a:r>
            <a:endParaRPr lang="en-ZW" dirty="0" smtClean="0"/>
          </a:p>
          <a:p>
            <a:r>
              <a:rPr lang="en-ZW" dirty="0" smtClean="0"/>
              <a:t>Essential to have </a:t>
            </a:r>
            <a:r>
              <a:rPr lang="en-ZW" b="1" u="sng" dirty="0" smtClean="0">
                <a:solidFill>
                  <a:srgbClr val="FF0000"/>
                </a:solidFill>
              </a:rPr>
              <a:t>clarity</a:t>
            </a:r>
            <a:r>
              <a:rPr lang="en-ZW" b="1" dirty="0" smtClean="0"/>
              <a:t> </a:t>
            </a:r>
            <a:r>
              <a:rPr lang="en-ZW" dirty="0" smtClean="0"/>
              <a:t>and </a:t>
            </a:r>
            <a:r>
              <a:rPr lang="en-ZW" b="1" u="sng" dirty="0" smtClean="0">
                <a:solidFill>
                  <a:srgbClr val="FF0000"/>
                </a:solidFill>
              </a:rPr>
              <a:t>investment</a:t>
            </a:r>
            <a:endParaRPr lang="en-ZW" u="sng" dirty="0" smtClean="0">
              <a:solidFill>
                <a:srgbClr val="FF0000"/>
              </a:solidFill>
            </a:endParaRPr>
          </a:p>
          <a:p>
            <a:r>
              <a:rPr lang="en-ZW" dirty="0" smtClean="0"/>
              <a:t>Aim – to </a:t>
            </a:r>
            <a:r>
              <a:rPr lang="en-ZW" dirty="0"/>
              <a:t>provide </a:t>
            </a:r>
            <a:r>
              <a:rPr lang="en-ZW" dirty="0" smtClean="0"/>
              <a:t>client </a:t>
            </a:r>
            <a:r>
              <a:rPr lang="en-ZW" dirty="0"/>
              <a:t>centred </a:t>
            </a:r>
            <a:r>
              <a:rPr lang="en-ZW" dirty="0" smtClean="0"/>
              <a:t>services </a:t>
            </a:r>
            <a:r>
              <a:rPr lang="en-ZW" dirty="0"/>
              <a:t>which are </a:t>
            </a:r>
            <a:r>
              <a:rPr lang="en-ZW" b="1" dirty="0"/>
              <a:t>not disjointed for the user </a:t>
            </a:r>
            <a:r>
              <a:rPr lang="en-ZW" dirty="0"/>
              <a:t>and which the user can </a:t>
            </a:r>
            <a:r>
              <a:rPr lang="en-ZW" b="1" dirty="0"/>
              <a:t>easily </a:t>
            </a:r>
            <a:r>
              <a:rPr lang="en-ZW" b="1" dirty="0" smtClean="0"/>
              <a:t>navigate</a:t>
            </a:r>
            <a:r>
              <a:rPr lang="en-ZW" dirty="0" smtClean="0"/>
              <a:t> </a:t>
            </a:r>
          </a:p>
          <a:p>
            <a:r>
              <a:rPr lang="en-ZW" dirty="0" smtClean="0"/>
              <a:t>*For </a:t>
            </a:r>
            <a:r>
              <a:rPr lang="en-ZW" dirty="0"/>
              <a:t>specialist care, the issue is how their activities are </a:t>
            </a:r>
            <a:r>
              <a:rPr lang="en-ZW" b="1" dirty="0"/>
              <a:t>linked</a:t>
            </a:r>
            <a:r>
              <a:rPr lang="en-ZW" dirty="0"/>
              <a:t> to other services 	</a:t>
            </a:r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400834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Why integrate RMNCAH, STI, HIV and TB services?</a:t>
            </a:r>
            <a:endParaRPr lang="en-US" sz="3600" b="1" dirty="0"/>
          </a:p>
        </p:txBody>
      </p:sp>
      <p:sp>
        <p:nvSpPr>
          <p:cNvPr id="6" name="Rectangle 5"/>
          <p:cNvSpPr/>
          <p:nvPr/>
        </p:nvSpPr>
        <p:spPr>
          <a:xfrm>
            <a:off x="609600" y="1600200"/>
            <a:ext cx="2576648" cy="1637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Common  goals to reduce maternal newborn and child morbidity and mortality`</a:t>
            </a:r>
          </a:p>
        </p:txBody>
      </p:sp>
      <p:sp>
        <p:nvSpPr>
          <p:cNvPr id="10" name="Rectangle 9"/>
          <p:cNvSpPr/>
          <p:nvPr/>
        </p:nvSpPr>
        <p:spPr>
          <a:xfrm rot="490762">
            <a:off x="3750446" y="1751239"/>
            <a:ext cx="2514600" cy="16195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Facilities are invariably the same and service providers the same health worker</a:t>
            </a:r>
          </a:p>
        </p:txBody>
      </p:sp>
      <p:sp>
        <p:nvSpPr>
          <p:cNvPr id="11" name="Rectangle 10"/>
          <p:cNvSpPr/>
          <p:nvPr/>
        </p:nvSpPr>
        <p:spPr>
          <a:xfrm rot="173699">
            <a:off x="3402313" y="3788098"/>
            <a:ext cx="2201162" cy="201631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Supports continuity of services minimizes dropout and reduces missed opportunities</a:t>
            </a:r>
          </a:p>
        </p:txBody>
      </p:sp>
      <p:sp>
        <p:nvSpPr>
          <p:cNvPr id="12" name="Oval 11"/>
          <p:cNvSpPr/>
          <p:nvPr/>
        </p:nvSpPr>
        <p:spPr>
          <a:xfrm>
            <a:off x="0" y="3962401"/>
            <a:ext cx="2895600" cy="19623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Majority of HIV infections in Sub Saharan Africa are sexually transmitted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96000" y="4223738"/>
            <a:ext cx="2590800" cy="1447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One stop shop-cuts costs to the patient</a:t>
            </a:r>
          </a:p>
        </p:txBody>
      </p:sp>
      <p:sp>
        <p:nvSpPr>
          <p:cNvPr id="14" name="Oval 13"/>
          <p:cNvSpPr/>
          <p:nvPr/>
        </p:nvSpPr>
        <p:spPr>
          <a:xfrm rot="566340">
            <a:off x="6612330" y="1526892"/>
            <a:ext cx="2367198" cy="225667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Women of reproductive age and their children require both services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Entry points; Think integration at all levels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610600" cy="5059363"/>
          </a:xfrm>
        </p:spPr>
        <p:txBody>
          <a:bodyPr>
            <a:noAutofit/>
          </a:bodyPr>
          <a:lstStyle/>
          <a:p>
            <a:pPr marL="0" lvl="1" indent="0">
              <a:lnSpc>
                <a:spcPct val="80000"/>
              </a:lnSpc>
              <a:buNone/>
            </a:pPr>
            <a:r>
              <a:rPr lang="en-US" sz="3000" dirty="0"/>
              <a:t>Along </a:t>
            </a:r>
            <a:r>
              <a:rPr lang="en-US" sz="3000" dirty="0" smtClean="0"/>
              <a:t>six health </a:t>
            </a:r>
            <a:r>
              <a:rPr lang="en-US" sz="3000" dirty="0"/>
              <a:t>systems strengthening </a:t>
            </a:r>
            <a:r>
              <a:rPr lang="en-US" sz="3000" dirty="0" smtClean="0"/>
              <a:t>building blocks</a:t>
            </a:r>
          </a:p>
          <a:p>
            <a:pPr marL="5143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/>
              <a:t>Leadership / Governance </a:t>
            </a:r>
            <a:endParaRPr lang="en-US" sz="3000" dirty="0"/>
          </a:p>
          <a:p>
            <a:pPr marL="5143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/>
              <a:t>Health care financing </a:t>
            </a:r>
            <a:endParaRPr lang="en-US" sz="3000" dirty="0" smtClean="0"/>
          </a:p>
          <a:p>
            <a:pPr marL="5143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/>
              <a:t>Health </a:t>
            </a:r>
            <a:r>
              <a:rPr lang="en-US" sz="3000" dirty="0"/>
              <a:t>workforce </a:t>
            </a:r>
            <a:endParaRPr lang="en-US" sz="3000" dirty="0" smtClean="0"/>
          </a:p>
          <a:p>
            <a:pPr marL="5143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/>
              <a:t>Medical </a:t>
            </a:r>
            <a:r>
              <a:rPr lang="en-US" sz="3000" dirty="0"/>
              <a:t>products, </a:t>
            </a:r>
            <a:r>
              <a:rPr lang="en-US" sz="3000" dirty="0" smtClean="0"/>
              <a:t>technologies (PSM)</a:t>
            </a:r>
            <a:endParaRPr lang="en-US" sz="3000" dirty="0"/>
          </a:p>
          <a:p>
            <a:pPr marL="5143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/>
              <a:t>Service delivery </a:t>
            </a:r>
            <a:endParaRPr lang="en-US" sz="3000" dirty="0" smtClean="0"/>
          </a:p>
          <a:p>
            <a:pPr marL="5143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000" dirty="0" smtClean="0"/>
              <a:t>Health Information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652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W" sz="3200" b="1" dirty="0" smtClean="0"/>
              <a:t>Goals and outcomes of </a:t>
            </a:r>
            <a:r>
              <a:rPr lang="en-US" sz="3200" b="1" dirty="0" smtClean="0"/>
              <a:t>integration </a:t>
            </a:r>
            <a:endParaRPr lang="en-US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 smtClean="0"/>
              <a:t>Improved Access, Coverage, Quality, Safety </a:t>
            </a:r>
          </a:p>
          <a:p>
            <a:r>
              <a:rPr lang="en-ZW" dirty="0" smtClean="0"/>
              <a:t>Improved health (level and equity)</a:t>
            </a:r>
          </a:p>
          <a:p>
            <a:r>
              <a:rPr lang="en-ZW" dirty="0" smtClean="0"/>
              <a:t>Responsiveness</a:t>
            </a:r>
          </a:p>
          <a:p>
            <a:r>
              <a:rPr lang="en-ZW" dirty="0" smtClean="0"/>
              <a:t>Financial risk protection </a:t>
            </a:r>
          </a:p>
          <a:p>
            <a:r>
              <a:rPr lang="en-ZW" dirty="0" smtClean="0"/>
              <a:t>Improved efficiency 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2435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Resources available to guide integration / linkages</a:t>
            </a:r>
            <a:endParaRPr lang="en-ZW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66091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1a.  Leadership; policy and programme development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1694917" cy="243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5373469"/>
            <a:ext cx="8931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framework proposing a set of key policy and programme actions to strengthen linkages between sexual and reproductive health and HIV </a:t>
            </a:r>
            <a:r>
              <a:rPr lang="en-US" b="1" dirty="0" err="1"/>
              <a:t>programmes</a:t>
            </a:r>
            <a:r>
              <a:rPr lang="en-US" b="1" dirty="0"/>
              <a:t>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115" y="1195998"/>
            <a:ext cx="6264275" cy="400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5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1b.  Leadership: Evidence for country specific action plans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53000" y="1600200"/>
            <a:ext cx="39255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Assess HIV and SRH bi-directional linkages at the policy, systems and service-delivery </a:t>
            </a:r>
            <a:r>
              <a:rPr lang="en-US" sz="2400" i="1" dirty="0" smtClean="0"/>
              <a:t>levels. It is </a:t>
            </a:r>
            <a:r>
              <a:rPr lang="en-US" sz="2400" dirty="0" smtClean="0"/>
              <a:t>intended also to </a:t>
            </a:r>
            <a:r>
              <a:rPr lang="en-US" sz="2400" b="1" dirty="0" smtClean="0"/>
              <a:t>identify gaps</a:t>
            </a:r>
            <a:r>
              <a:rPr lang="en-US" sz="2400" dirty="0" smtClean="0"/>
              <a:t>, and ultimately contribute to the </a:t>
            </a:r>
            <a:r>
              <a:rPr lang="en-US" sz="2400" b="1" dirty="0" smtClean="0"/>
              <a:t>development of country-specific action plans </a:t>
            </a:r>
            <a:r>
              <a:rPr lang="en-US" sz="2400" dirty="0" smtClean="0"/>
              <a:t>to forge and strengthen these linkages. </a:t>
            </a:r>
            <a:endParaRPr lang="en-US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03826"/>
            <a:ext cx="3200400" cy="4539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5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850</Words>
  <Application>Microsoft Office PowerPoint</Application>
  <PresentationFormat>On-screen Show (4:3)</PresentationFormat>
  <Paragraphs>95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Integration of services for Reproductive, Neonatal, Maternal, Child, Adolescent Health (RMNCAH), HIV, Sexually Transmitted Infections (STI)  Available Resources  </vt:lpstr>
      <vt:lpstr>Summary </vt:lpstr>
      <vt:lpstr>Points to note</vt:lpstr>
      <vt:lpstr>Why integrate RMNCAH, STI, HIV and TB services?</vt:lpstr>
      <vt:lpstr>Entry points; Think integration at all levels </vt:lpstr>
      <vt:lpstr>Goals and outcomes of integration </vt:lpstr>
      <vt:lpstr>Resources available to guide integration / linkages</vt:lpstr>
      <vt:lpstr>1a.  Leadership; policy and programme development</vt:lpstr>
      <vt:lpstr>1b.  Leadership: Evidence for country specific action plans</vt:lpstr>
      <vt:lpstr>1c.  Leadership: Strategic Planning </vt:lpstr>
      <vt:lpstr>1d. Leadership: programme development</vt:lpstr>
      <vt:lpstr>2.  Health care financing </vt:lpstr>
      <vt:lpstr>3a.  Human Resources for Health; Capacity building</vt:lpstr>
      <vt:lpstr>3b.  Human Resources for health;  Skills development </vt:lpstr>
      <vt:lpstr>5a.  Service Delivery tools </vt:lpstr>
      <vt:lpstr>5b.  Community Health Systems: Male involvement in the PMTCT</vt:lpstr>
      <vt:lpstr>6.  Strategic Information </vt:lpstr>
      <vt:lpstr>Key Messages</vt:lpstr>
      <vt:lpstr>Key Messages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Newman, Dr. Morkor - zw</dc:creator>
  <cp:lastModifiedBy>Newman, Dr. Morkor - zw</cp:lastModifiedBy>
  <cp:revision>23</cp:revision>
  <dcterms:created xsi:type="dcterms:W3CDTF">2017-03-29T20:23:02Z</dcterms:created>
  <dcterms:modified xsi:type="dcterms:W3CDTF">2017-03-31T05:48:46Z</dcterms:modified>
</cp:coreProperties>
</file>