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2" r:id="rId1"/>
  </p:sldMasterIdLst>
  <p:notesMasterIdLst>
    <p:notesMasterId r:id="rId18"/>
  </p:notesMasterIdLst>
  <p:sldIdLst>
    <p:sldId id="256" r:id="rId2"/>
    <p:sldId id="400" r:id="rId3"/>
    <p:sldId id="401" r:id="rId4"/>
    <p:sldId id="422" r:id="rId5"/>
    <p:sldId id="424" r:id="rId6"/>
    <p:sldId id="410" r:id="rId7"/>
    <p:sldId id="423" r:id="rId8"/>
    <p:sldId id="395" r:id="rId9"/>
    <p:sldId id="414" r:id="rId10"/>
    <p:sldId id="403" r:id="rId11"/>
    <p:sldId id="416" r:id="rId12"/>
    <p:sldId id="417" r:id="rId13"/>
    <p:sldId id="399" r:id="rId14"/>
    <p:sldId id="386" r:id="rId15"/>
    <p:sldId id="388" r:id="rId16"/>
    <p:sldId id="3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a.mantel" initials="m" lastIdx="3" clrIdx="0"/>
  <p:cmAuthor id="1" name="Al-Karim Haji" initials="" lastIdx="7" clrIdx="1"/>
  <p:cmAuthor id="2" name="Robert Armstrong" initials="" lastIdx="2" clrIdx="2"/>
  <p:cmAuthor id="3" name="Michaela" initials="M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9" autoAdjust="0"/>
    <p:restoredTop sz="84381" autoAdjust="0"/>
  </p:normalViewPr>
  <p:slideViewPr>
    <p:cSldViewPr snapToGrid="0">
      <p:cViewPr varScale="1">
        <p:scale>
          <a:sx n="63" d="100"/>
          <a:sy n="63" d="100"/>
        </p:scale>
        <p:origin x="1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40F6E-44B8-42D5-AE48-7DB7D16EE68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365AB-6D05-4164-8B3D-ADCEF434C3F4}">
      <dgm:prSet phldrT="[Text]"/>
      <dgm:spPr/>
      <dgm:t>
        <a:bodyPr/>
        <a:lstStyle/>
        <a:p>
          <a:r>
            <a:rPr lang="en-US" dirty="0" smtClean="0"/>
            <a:t>MERL AKU</a:t>
          </a:r>
          <a:endParaRPr lang="en-US" dirty="0"/>
        </a:p>
      </dgm:t>
    </dgm:pt>
    <dgm:pt modelId="{63FC488B-FE99-40D1-97D9-352849A018D3}" type="parTrans" cxnId="{D843BF33-7AA7-4BBA-9083-0DCF35D7BE61}">
      <dgm:prSet/>
      <dgm:spPr/>
      <dgm:t>
        <a:bodyPr/>
        <a:lstStyle/>
        <a:p>
          <a:endParaRPr lang="en-US"/>
        </a:p>
      </dgm:t>
    </dgm:pt>
    <dgm:pt modelId="{3925F10F-D67B-4AD9-B793-C693F8F127D4}" type="sibTrans" cxnId="{D843BF33-7AA7-4BBA-9083-0DCF35D7BE61}">
      <dgm:prSet/>
      <dgm:spPr/>
      <dgm:t>
        <a:bodyPr/>
        <a:lstStyle/>
        <a:p>
          <a:endParaRPr lang="en-US"/>
        </a:p>
      </dgm:t>
    </dgm:pt>
    <dgm:pt modelId="{C31ECB33-EFB3-4EA3-8FBD-76B2144796BC}">
      <dgm:prSet phldrT="[Text]" custT="1"/>
      <dgm:spPr/>
      <dgm:t>
        <a:bodyPr/>
        <a:lstStyle/>
        <a:p>
          <a:r>
            <a:rPr lang="en-US" sz="2000" b="1" dirty="0" smtClean="0"/>
            <a:t>AQCESS Kenya </a:t>
          </a:r>
          <a:endParaRPr lang="en-US" sz="2000" b="1" dirty="0"/>
        </a:p>
      </dgm:t>
    </dgm:pt>
    <dgm:pt modelId="{1756AB5E-BB89-4009-8186-27F54AC63DD3}" type="parTrans" cxnId="{D0386C66-FA97-45D1-8371-C01637E41F65}">
      <dgm:prSet/>
      <dgm:spPr/>
      <dgm:t>
        <a:bodyPr/>
        <a:lstStyle/>
        <a:p>
          <a:endParaRPr lang="en-US"/>
        </a:p>
      </dgm:t>
    </dgm:pt>
    <dgm:pt modelId="{03B2D8E2-F6D6-4BEA-8FFE-A1948BAF6784}" type="sibTrans" cxnId="{D0386C66-FA97-45D1-8371-C01637E41F65}">
      <dgm:prSet/>
      <dgm:spPr/>
      <dgm:t>
        <a:bodyPr/>
        <a:lstStyle/>
        <a:p>
          <a:endParaRPr lang="en-US"/>
        </a:p>
      </dgm:t>
    </dgm:pt>
    <dgm:pt modelId="{05870CE4-BE4C-4E9C-A3B1-0436A250EE1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/>
            <a:t>IMPACT Tanzania </a:t>
          </a:r>
          <a:endParaRPr lang="en-US" sz="2000" b="1" dirty="0"/>
        </a:p>
      </dgm:t>
    </dgm:pt>
    <dgm:pt modelId="{546A3E4B-EB5B-4354-8617-66A2DC53CDB0}" type="parTrans" cxnId="{CAECE8C8-5A92-45CC-B9D7-1855C855713E}">
      <dgm:prSet/>
      <dgm:spPr/>
      <dgm:t>
        <a:bodyPr/>
        <a:lstStyle/>
        <a:p>
          <a:endParaRPr lang="en-US"/>
        </a:p>
      </dgm:t>
    </dgm:pt>
    <dgm:pt modelId="{9F02F11F-A677-442A-82AA-9C752CFE1B64}" type="sibTrans" cxnId="{CAECE8C8-5A92-45CC-B9D7-1855C855713E}">
      <dgm:prSet/>
      <dgm:spPr/>
      <dgm:t>
        <a:bodyPr/>
        <a:lstStyle/>
        <a:p>
          <a:endParaRPr lang="en-US"/>
        </a:p>
      </dgm:t>
    </dgm:pt>
    <dgm:pt modelId="{F7BB929F-2B29-46DB-B2E5-3BB9922299D2}">
      <dgm:prSet phldrT="[Text]" custT="1"/>
      <dgm:spPr/>
      <dgm:t>
        <a:bodyPr/>
        <a:lstStyle/>
        <a:p>
          <a:r>
            <a:rPr lang="en-US" sz="2000" b="1" dirty="0" smtClean="0"/>
            <a:t>AQCESS Mali</a:t>
          </a:r>
          <a:endParaRPr lang="en-US" sz="2000" b="1" dirty="0"/>
        </a:p>
      </dgm:t>
    </dgm:pt>
    <dgm:pt modelId="{97D8F5A7-B5D4-47C0-8ECA-C7E4B71B30F0}" type="parTrans" cxnId="{4F5EF677-F5A8-4640-A3B6-0C99A08EF5CC}">
      <dgm:prSet/>
      <dgm:spPr/>
      <dgm:t>
        <a:bodyPr/>
        <a:lstStyle/>
        <a:p>
          <a:endParaRPr lang="en-US"/>
        </a:p>
      </dgm:t>
    </dgm:pt>
    <dgm:pt modelId="{C5B6C8CA-3A42-4902-A1C5-DDB148A8BE31}" type="sibTrans" cxnId="{4F5EF677-F5A8-4640-A3B6-0C99A08EF5CC}">
      <dgm:prSet/>
      <dgm:spPr/>
      <dgm:t>
        <a:bodyPr/>
        <a:lstStyle/>
        <a:p>
          <a:endParaRPr lang="en-US"/>
        </a:p>
      </dgm:t>
    </dgm:pt>
    <dgm:pt modelId="{6BC1CDBC-0D91-4A32-9F0B-BE077CA68CF3}">
      <dgm:prSet phldrT="[Text]" custT="1"/>
      <dgm:spPr/>
      <dgm:t>
        <a:bodyPr/>
        <a:lstStyle/>
        <a:p>
          <a:r>
            <a:rPr lang="en-US" sz="2000" b="1" dirty="0" smtClean="0"/>
            <a:t>AQCESS Mozambique</a:t>
          </a:r>
          <a:endParaRPr lang="en-US" sz="2000" b="1" dirty="0"/>
        </a:p>
      </dgm:t>
    </dgm:pt>
    <dgm:pt modelId="{C5791FEF-9E0A-411D-947B-66BC27C4C075}" type="parTrans" cxnId="{CA643643-5B2F-4528-B5BE-ADB9C234F07D}">
      <dgm:prSet/>
      <dgm:spPr/>
      <dgm:t>
        <a:bodyPr/>
        <a:lstStyle/>
        <a:p>
          <a:endParaRPr lang="en-US"/>
        </a:p>
      </dgm:t>
    </dgm:pt>
    <dgm:pt modelId="{F4957377-0813-42C2-A04A-FABC2835B921}" type="sibTrans" cxnId="{CA643643-5B2F-4528-B5BE-ADB9C234F07D}">
      <dgm:prSet/>
      <dgm:spPr/>
      <dgm:t>
        <a:bodyPr/>
        <a:lstStyle/>
        <a:p>
          <a:endParaRPr lang="en-US"/>
        </a:p>
      </dgm:t>
    </dgm:pt>
    <dgm:pt modelId="{BD42B928-8ECE-439B-90A8-7D65EA26F3B9}">
      <dgm:prSet phldrT="[Text]" custScaleX="146589" custScaleY="124688" custRadScaleRad="119668"/>
      <dgm:spPr/>
      <dgm:t>
        <a:bodyPr/>
        <a:lstStyle/>
        <a:p>
          <a:endParaRPr lang="en-US"/>
        </a:p>
      </dgm:t>
    </dgm:pt>
    <dgm:pt modelId="{42F8D92B-7404-4AE0-90AC-C46A796D767F}" type="parTrans" cxnId="{1943ED8E-6A16-422D-B66A-3831E10B65DF}">
      <dgm:prSet/>
      <dgm:spPr/>
      <dgm:t>
        <a:bodyPr/>
        <a:lstStyle/>
        <a:p>
          <a:endParaRPr lang="en-US"/>
        </a:p>
      </dgm:t>
    </dgm:pt>
    <dgm:pt modelId="{8AD9E65A-6E97-4FA2-8F72-1393055EBCA2}" type="sibTrans" cxnId="{1943ED8E-6A16-422D-B66A-3831E10B65DF}">
      <dgm:prSet/>
      <dgm:spPr/>
      <dgm:t>
        <a:bodyPr/>
        <a:lstStyle/>
        <a:p>
          <a:endParaRPr lang="en-US"/>
        </a:p>
      </dgm:t>
    </dgm:pt>
    <dgm:pt modelId="{A23E2482-5E56-47BC-93E0-BE355F03C659}">
      <dgm:prSet phldrT="[Text]" custT="1"/>
      <dgm:spPr/>
      <dgm:t>
        <a:bodyPr/>
        <a:lstStyle/>
        <a:p>
          <a:r>
            <a:rPr lang="en-US" sz="2000" b="1" dirty="0" smtClean="0"/>
            <a:t>AQCESS Pakistan </a:t>
          </a:r>
          <a:endParaRPr lang="en-US" sz="2000" b="1" dirty="0"/>
        </a:p>
      </dgm:t>
    </dgm:pt>
    <dgm:pt modelId="{6524CE4F-DD9B-436D-AC57-BB4CE1DAC3B1}" type="parTrans" cxnId="{EA0F937D-57D1-4DD1-9A1C-A480F755661C}">
      <dgm:prSet/>
      <dgm:spPr/>
      <dgm:t>
        <a:bodyPr/>
        <a:lstStyle/>
        <a:p>
          <a:endParaRPr lang="en-US"/>
        </a:p>
      </dgm:t>
    </dgm:pt>
    <dgm:pt modelId="{4CF931B3-E23D-4CF5-80DB-ACF3A4F54536}" type="sibTrans" cxnId="{EA0F937D-57D1-4DD1-9A1C-A480F755661C}">
      <dgm:prSet/>
      <dgm:spPr/>
      <dgm:t>
        <a:bodyPr/>
        <a:lstStyle/>
        <a:p>
          <a:endParaRPr lang="en-US"/>
        </a:p>
      </dgm:t>
    </dgm:pt>
    <dgm:pt modelId="{9BB06B3F-463E-4601-A532-0DC7C41A74CF}" type="pres">
      <dgm:prSet presAssocID="{DB440F6E-44B8-42D5-AE48-7DB7D16EE6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6219F-CF4B-472E-B505-871119CC2D05}" type="pres">
      <dgm:prSet presAssocID="{52D365AB-6D05-4164-8B3D-ADCEF434C3F4}" presName="centerShape" presStyleLbl="node0" presStyleIdx="0" presStyleCnt="1" custLinFactNeighborY="398"/>
      <dgm:spPr/>
      <dgm:t>
        <a:bodyPr/>
        <a:lstStyle/>
        <a:p>
          <a:endParaRPr lang="en-US"/>
        </a:p>
      </dgm:t>
    </dgm:pt>
    <dgm:pt modelId="{0E63753F-723A-442D-ADA2-F2F29355A715}" type="pres">
      <dgm:prSet presAssocID="{1756AB5E-BB89-4009-8186-27F54AC63DD3}" presName="Name9" presStyleLbl="parChTrans1D2" presStyleIdx="0" presStyleCnt="5"/>
      <dgm:spPr/>
      <dgm:t>
        <a:bodyPr/>
        <a:lstStyle/>
        <a:p>
          <a:endParaRPr lang="en-US"/>
        </a:p>
      </dgm:t>
    </dgm:pt>
    <dgm:pt modelId="{2D72EFE3-795F-411B-820B-19C0D6E4D4D7}" type="pres">
      <dgm:prSet presAssocID="{1756AB5E-BB89-4009-8186-27F54AC63DD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5BD67BB-B672-4DD2-B18E-E806A70AF063}" type="pres">
      <dgm:prSet presAssocID="{C31ECB33-EFB3-4EA3-8FBD-76B2144796BC}" presName="node" presStyleLbl="node1" presStyleIdx="0" presStyleCnt="5" custScaleX="143179" custScaleY="122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A7ABA-7FA3-44C9-B8C2-82816DAE48F9}" type="pres">
      <dgm:prSet presAssocID="{546A3E4B-EB5B-4354-8617-66A2DC53CDB0}" presName="Name9" presStyleLbl="parChTrans1D2" presStyleIdx="1" presStyleCnt="5"/>
      <dgm:spPr/>
      <dgm:t>
        <a:bodyPr/>
        <a:lstStyle/>
        <a:p>
          <a:endParaRPr lang="en-US"/>
        </a:p>
      </dgm:t>
    </dgm:pt>
    <dgm:pt modelId="{0A84C1F1-5F3B-44B8-9CE1-6C9E7426768E}" type="pres">
      <dgm:prSet presAssocID="{546A3E4B-EB5B-4354-8617-66A2DC53CDB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41EA78C-6941-4722-AA91-3FDAC4799025}" type="pres">
      <dgm:prSet presAssocID="{05870CE4-BE4C-4E9C-A3B1-0436A250EE17}" presName="node" presStyleLbl="node1" presStyleIdx="1" presStyleCnt="5" custScaleX="149635" custScaleY="124688" custRadScaleRad="121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DA603-F66F-4A98-94DC-134D8A7F1EFE}" type="pres">
      <dgm:prSet presAssocID="{97D8F5A7-B5D4-47C0-8ECA-C7E4B71B30F0}" presName="Name9" presStyleLbl="parChTrans1D2" presStyleIdx="2" presStyleCnt="5"/>
      <dgm:spPr/>
      <dgm:t>
        <a:bodyPr/>
        <a:lstStyle/>
        <a:p>
          <a:endParaRPr lang="en-US"/>
        </a:p>
      </dgm:t>
    </dgm:pt>
    <dgm:pt modelId="{13DB2C2A-166D-4252-AB34-D267492DD40A}" type="pres">
      <dgm:prSet presAssocID="{97D8F5A7-B5D4-47C0-8ECA-C7E4B71B30F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0425B64-6FCF-4C25-8877-9645E3E6BF0A}" type="pres">
      <dgm:prSet presAssocID="{F7BB929F-2B29-46DB-B2E5-3BB9922299D2}" presName="node" presStyleLbl="node1" presStyleIdx="2" presStyleCnt="5" custScaleX="150918" custScaleY="115865" custRadScaleRad="114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253FD-1E71-4DD9-B473-88FD4C6D16F6}" type="pres">
      <dgm:prSet presAssocID="{C5791FEF-9E0A-411D-947B-66BC27C4C075}" presName="Name9" presStyleLbl="parChTrans1D2" presStyleIdx="3" presStyleCnt="5"/>
      <dgm:spPr/>
      <dgm:t>
        <a:bodyPr/>
        <a:lstStyle/>
        <a:p>
          <a:endParaRPr lang="en-US"/>
        </a:p>
      </dgm:t>
    </dgm:pt>
    <dgm:pt modelId="{4071E321-1245-4F28-8671-0C1FA2792DB3}" type="pres">
      <dgm:prSet presAssocID="{C5791FEF-9E0A-411D-947B-66BC27C4C07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96F134B-4328-48BA-B0F6-1800CEFBE293}" type="pres">
      <dgm:prSet presAssocID="{6BC1CDBC-0D91-4A32-9F0B-BE077CA68CF3}" presName="node" presStyleLbl="node1" presStyleIdx="3" presStyleCnt="5" custScaleX="160526" custScaleY="124688" custRadScaleRad="119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8EA6-B354-4624-BC6E-8AED7FD21919}" type="pres">
      <dgm:prSet presAssocID="{6524CE4F-DD9B-436D-AC57-BB4CE1DAC3B1}" presName="Name9" presStyleLbl="parChTrans1D2" presStyleIdx="4" presStyleCnt="5"/>
      <dgm:spPr/>
      <dgm:t>
        <a:bodyPr/>
        <a:lstStyle/>
        <a:p>
          <a:endParaRPr lang="en-US"/>
        </a:p>
      </dgm:t>
    </dgm:pt>
    <dgm:pt modelId="{8D84B225-9782-406F-94D0-A46BF8FB94EC}" type="pres">
      <dgm:prSet presAssocID="{6524CE4F-DD9B-436D-AC57-BB4CE1DAC3B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5AC766D-5482-4354-8ADD-18E28BB0D9CF}" type="pres">
      <dgm:prSet presAssocID="{A23E2482-5E56-47BC-93E0-BE355F03C659}" presName="node" presStyleLbl="node1" presStyleIdx="4" presStyleCnt="5" custScaleX="146589" custScaleY="124688" custRadScaleRad="119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D7F82-E5E7-4BA6-AA39-C874BF90A9E1}" type="presOf" srcId="{52D365AB-6D05-4164-8B3D-ADCEF434C3F4}" destId="{5BF6219F-CF4B-472E-B505-871119CC2D05}" srcOrd="0" destOrd="0" presId="urn:microsoft.com/office/officeart/2005/8/layout/radial1"/>
    <dgm:cxn modelId="{4838583B-60EA-4F5D-A125-128CEF44D703}" type="presOf" srcId="{A23E2482-5E56-47BC-93E0-BE355F03C659}" destId="{C5AC766D-5482-4354-8ADD-18E28BB0D9CF}" srcOrd="0" destOrd="0" presId="urn:microsoft.com/office/officeart/2005/8/layout/radial1"/>
    <dgm:cxn modelId="{94A31A4A-62AC-4B78-9A2C-93C652E694B3}" type="presOf" srcId="{C5791FEF-9E0A-411D-947B-66BC27C4C075}" destId="{18A253FD-1E71-4DD9-B473-88FD4C6D16F6}" srcOrd="0" destOrd="0" presId="urn:microsoft.com/office/officeart/2005/8/layout/radial1"/>
    <dgm:cxn modelId="{CAECE8C8-5A92-45CC-B9D7-1855C855713E}" srcId="{52D365AB-6D05-4164-8B3D-ADCEF434C3F4}" destId="{05870CE4-BE4C-4E9C-A3B1-0436A250EE17}" srcOrd="1" destOrd="0" parTransId="{546A3E4B-EB5B-4354-8617-66A2DC53CDB0}" sibTransId="{9F02F11F-A677-442A-82AA-9C752CFE1B64}"/>
    <dgm:cxn modelId="{96BD08D5-2F7F-4BC8-A13D-7BAF261BFFF2}" type="presOf" srcId="{97D8F5A7-B5D4-47C0-8ECA-C7E4B71B30F0}" destId="{13DB2C2A-166D-4252-AB34-D267492DD40A}" srcOrd="1" destOrd="0" presId="urn:microsoft.com/office/officeart/2005/8/layout/radial1"/>
    <dgm:cxn modelId="{8974F8EE-E27A-4A3D-AE37-0EFF61355B1C}" type="presOf" srcId="{05870CE4-BE4C-4E9C-A3B1-0436A250EE17}" destId="{441EA78C-6941-4722-AA91-3FDAC4799025}" srcOrd="0" destOrd="0" presId="urn:microsoft.com/office/officeart/2005/8/layout/radial1"/>
    <dgm:cxn modelId="{C1D1E569-C0A2-4B86-9D00-F77B994C78D1}" type="presOf" srcId="{F7BB929F-2B29-46DB-B2E5-3BB9922299D2}" destId="{B0425B64-6FCF-4C25-8877-9645E3E6BF0A}" srcOrd="0" destOrd="0" presId="urn:microsoft.com/office/officeart/2005/8/layout/radial1"/>
    <dgm:cxn modelId="{0877551E-97C5-438B-A2B6-02B7DA4DBE8C}" type="presOf" srcId="{546A3E4B-EB5B-4354-8617-66A2DC53CDB0}" destId="{BA2A7ABA-7FA3-44C9-B8C2-82816DAE48F9}" srcOrd="0" destOrd="0" presId="urn:microsoft.com/office/officeart/2005/8/layout/radial1"/>
    <dgm:cxn modelId="{D843BF33-7AA7-4BBA-9083-0DCF35D7BE61}" srcId="{DB440F6E-44B8-42D5-AE48-7DB7D16EE68E}" destId="{52D365AB-6D05-4164-8B3D-ADCEF434C3F4}" srcOrd="0" destOrd="0" parTransId="{63FC488B-FE99-40D1-97D9-352849A018D3}" sibTransId="{3925F10F-D67B-4AD9-B793-C693F8F127D4}"/>
    <dgm:cxn modelId="{4F5EF677-F5A8-4640-A3B6-0C99A08EF5CC}" srcId="{52D365AB-6D05-4164-8B3D-ADCEF434C3F4}" destId="{F7BB929F-2B29-46DB-B2E5-3BB9922299D2}" srcOrd="2" destOrd="0" parTransId="{97D8F5A7-B5D4-47C0-8ECA-C7E4B71B30F0}" sibTransId="{C5B6C8CA-3A42-4902-A1C5-DDB148A8BE31}"/>
    <dgm:cxn modelId="{DEF75CDB-7DD2-48D3-956B-8B6A76541B7F}" type="presOf" srcId="{C31ECB33-EFB3-4EA3-8FBD-76B2144796BC}" destId="{85BD67BB-B672-4DD2-B18E-E806A70AF063}" srcOrd="0" destOrd="0" presId="urn:microsoft.com/office/officeart/2005/8/layout/radial1"/>
    <dgm:cxn modelId="{EC7A5C3B-E5F8-4E92-B811-71F1D86B3427}" type="presOf" srcId="{6524CE4F-DD9B-436D-AC57-BB4CE1DAC3B1}" destId="{46FA8EA6-B354-4624-BC6E-8AED7FD21919}" srcOrd="0" destOrd="0" presId="urn:microsoft.com/office/officeart/2005/8/layout/radial1"/>
    <dgm:cxn modelId="{D8F4E6FA-5A82-404C-BCBA-50EE3749B101}" type="presOf" srcId="{1756AB5E-BB89-4009-8186-27F54AC63DD3}" destId="{0E63753F-723A-442D-ADA2-F2F29355A715}" srcOrd="0" destOrd="0" presId="urn:microsoft.com/office/officeart/2005/8/layout/radial1"/>
    <dgm:cxn modelId="{DF576BD7-9B51-4C2D-9DBF-8D27D3F1C03C}" type="presOf" srcId="{DB440F6E-44B8-42D5-AE48-7DB7D16EE68E}" destId="{9BB06B3F-463E-4601-A532-0DC7C41A74CF}" srcOrd="0" destOrd="0" presId="urn:microsoft.com/office/officeart/2005/8/layout/radial1"/>
    <dgm:cxn modelId="{2F708CC3-593B-4752-B2E9-6B23FDA29858}" type="presOf" srcId="{C5791FEF-9E0A-411D-947B-66BC27C4C075}" destId="{4071E321-1245-4F28-8671-0C1FA2792DB3}" srcOrd="1" destOrd="0" presId="urn:microsoft.com/office/officeart/2005/8/layout/radial1"/>
    <dgm:cxn modelId="{F8C3E815-4E6E-4B50-A150-87DEDB3E926C}" type="presOf" srcId="{6524CE4F-DD9B-436D-AC57-BB4CE1DAC3B1}" destId="{8D84B225-9782-406F-94D0-A46BF8FB94EC}" srcOrd="1" destOrd="0" presId="urn:microsoft.com/office/officeart/2005/8/layout/radial1"/>
    <dgm:cxn modelId="{71088A68-EA07-411B-AF23-6F37057420C1}" type="presOf" srcId="{97D8F5A7-B5D4-47C0-8ECA-C7E4B71B30F0}" destId="{339DA603-F66F-4A98-94DC-134D8A7F1EFE}" srcOrd="0" destOrd="0" presId="urn:microsoft.com/office/officeart/2005/8/layout/radial1"/>
    <dgm:cxn modelId="{48FDE4B5-29C7-476A-B1A9-365164C885C9}" type="presOf" srcId="{546A3E4B-EB5B-4354-8617-66A2DC53CDB0}" destId="{0A84C1F1-5F3B-44B8-9CE1-6C9E7426768E}" srcOrd="1" destOrd="0" presId="urn:microsoft.com/office/officeart/2005/8/layout/radial1"/>
    <dgm:cxn modelId="{CA643643-5B2F-4528-B5BE-ADB9C234F07D}" srcId="{52D365AB-6D05-4164-8B3D-ADCEF434C3F4}" destId="{6BC1CDBC-0D91-4A32-9F0B-BE077CA68CF3}" srcOrd="3" destOrd="0" parTransId="{C5791FEF-9E0A-411D-947B-66BC27C4C075}" sibTransId="{F4957377-0813-42C2-A04A-FABC2835B921}"/>
    <dgm:cxn modelId="{08573BD4-EF29-4526-A421-EF6607161F98}" type="presOf" srcId="{6BC1CDBC-0D91-4A32-9F0B-BE077CA68CF3}" destId="{396F134B-4328-48BA-B0F6-1800CEFBE293}" srcOrd="0" destOrd="0" presId="urn:microsoft.com/office/officeart/2005/8/layout/radial1"/>
    <dgm:cxn modelId="{77FFCD78-6250-49ED-B17F-0A678523BEB3}" type="presOf" srcId="{1756AB5E-BB89-4009-8186-27F54AC63DD3}" destId="{2D72EFE3-795F-411B-820B-19C0D6E4D4D7}" srcOrd="1" destOrd="0" presId="urn:microsoft.com/office/officeart/2005/8/layout/radial1"/>
    <dgm:cxn modelId="{1943ED8E-6A16-422D-B66A-3831E10B65DF}" srcId="{DB440F6E-44B8-42D5-AE48-7DB7D16EE68E}" destId="{BD42B928-8ECE-439B-90A8-7D65EA26F3B9}" srcOrd="1" destOrd="0" parTransId="{42F8D92B-7404-4AE0-90AC-C46A796D767F}" sibTransId="{8AD9E65A-6E97-4FA2-8F72-1393055EBCA2}"/>
    <dgm:cxn modelId="{D0386C66-FA97-45D1-8371-C01637E41F65}" srcId="{52D365AB-6D05-4164-8B3D-ADCEF434C3F4}" destId="{C31ECB33-EFB3-4EA3-8FBD-76B2144796BC}" srcOrd="0" destOrd="0" parTransId="{1756AB5E-BB89-4009-8186-27F54AC63DD3}" sibTransId="{03B2D8E2-F6D6-4BEA-8FFE-A1948BAF6784}"/>
    <dgm:cxn modelId="{EA0F937D-57D1-4DD1-9A1C-A480F755661C}" srcId="{52D365AB-6D05-4164-8B3D-ADCEF434C3F4}" destId="{A23E2482-5E56-47BC-93E0-BE355F03C659}" srcOrd="4" destOrd="0" parTransId="{6524CE4F-DD9B-436D-AC57-BB4CE1DAC3B1}" sibTransId="{4CF931B3-E23D-4CF5-80DB-ACF3A4F54536}"/>
    <dgm:cxn modelId="{EE933B80-BBD9-4BC7-9138-884C75FE508F}" type="presParOf" srcId="{9BB06B3F-463E-4601-A532-0DC7C41A74CF}" destId="{5BF6219F-CF4B-472E-B505-871119CC2D05}" srcOrd="0" destOrd="0" presId="urn:microsoft.com/office/officeart/2005/8/layout/radial1"/>
    <dgm:cxn modelId="{5A26CEA4-150D-4922-B816-8934D6412902}" type="presParOf" srcId="{9BB06B3F-463E-4601-A532-0DC7C41A74CF}" destId="{0E63753F-723A-442D-ADA2-F2F29355A715}" srcOrd="1" destOrd="0" presId="urn:microsoft.com/office/officeart/2005/8/layout/radial1"/>
    <dgm:cxn modelId="{CBCEDE18-F535-4CC0-9AF7-1073E3027EDB}" type="presParOf" srcId="{0E63753F-723A-442D-ADA2-F2F29355A715}" destId="{2D72EFE3-795F-411B-820B-19C0D6E4D4D7}" srcOrd="0" destOrd="0" presId="urn:microsoft.com/office/officeart/2005/8/layout/radial1"/>
    <dgm:cxn modelId="{B015BFA2-FF60-4783-A745-F89187FD9D78}" type="presParOf" srcId="{9BB06B3F-463E-4601-A532-0DC7C41A74CF}" destId="{85BD67BB-B672-4DD2-B18E-E806A70AF063}" srcOrd="2" destOrd="0" presId="urn:microsoft.com/office/officeart/2005/8/layout/radial1"/>
    <dgm:cxn modelId="{D5982A18-D88B-4872-AA05-1E4F96C95732}" type="presParOf" srcId="{9BB06B3F-463E-4601-A532-0DC7C41A74CF}" destId="{BA2A7ABA-7FA3-44C9-B8C2-82816DAE48F9}" srcOrd="3" destOrd="0" presId="urn:microsoft.com/office/officeart/2005/8/layout/radial1"/>
    <dgm:cxn modelId="{79AD6D57-30C2-4536-BC97-1705A395ACC7}" type="presParOf" srcId="{BA2A7ABA-7FA3-44C9-B8C2-82816DAE48F9}" destId="{0A84C1F1-5F3B-44B8-9CE1-6C9E7426768E}" srcOrd="0" destOrd="0" presId="urn:microsoft.com/office/officeart/2005/8/layout/radial1"/>
    <dgm:cxn modelId="{BEA9662F-B39D-4925-867B-5C2CABB93229}" type="presParOf" srcId="{9BB06B3F-463E-4601-A532-0DC7C41A74CF}" destId="{441EA78C-6941-4722-AA91-3FDAC4799025}" srcOrd="4" destOrd="0" presId="urn:microsoft.com/office/officeart/2005/8/layout/radial1"/>
    <dgm:cxn modelId="{2255A9C9-5D10-438B-B225-FCB34850FB32}" type="presParOf" srcId="{9BB06B3F-463E-4601-A532-0DC7C41A74CF}" destId="{339DA603-F66F-4A98-94DC-134D8A7F1EFE}" srcOrd="5" destOrd="0" presId="urn:microsoft.com/office/officeart/2005/8/layout/radial1"/>
    <dgm:cxn modelId="{CED5B09E-7B82-484C-8858-6B17065C948D}" type="presParOf" srcId="{339DA603-F66F-4A98-94DC-134D8A7F1EFE}" destId="{13DB2C2A-166D-4252-AB34-D267492DD40A}" srcOrd="0" destOrd="0" presId="urn:microsoft.com/office/officeart/2005/8/layout/radial1"/>
    <dgm:cxn modelId="{D13DCEF0-838E-4DC1-9247-37BAC9B1C756}" type="presParOf" srcId="{9BB06B3F-463E-4601-A532-0DC7C41A74CF}" destId="{B0425B64-6FCF-4C25-8877-9645E3E6BF0A}" srcOrd="6" destOrd="0" presId="urn:microsoft.com/office/officeart/2005/8/layout/radial1"/>
    <dgm:cxn modelId="{151212F3-FC43-4353-B986-348BF53CEE46}" type="presParOf" srcId="{9BB06B3F-463E-4601-A532-0DC7C41A74CF}" destId="{18A253FD-1E71-4DD9-B473-88FD4C6D16F6}" srcOrd="7" destOrd="0" presId="urn:microsoft.com/office/officeart/2005/8/layout/radial1"/>
    <dgm:cxn modelId="{0317AA6E-F0DF-4813-AF1D-F84F3363D734}" type="presParOf" srcId="{18A253FD-1E71-4DD9-B473-88FD4C6D16F6}" destId="{4071E321-1245-4F28-8671-0C1FA2792DB3}" srcOrd="0" destOrd="0" presId="urn:microsoft.com/office/officeart/2005/8/layout/radial1"/>
    <dgm:cxn modelId="{98489335-400D-4202-B908-A41CDAC4D8E0}" type="presParOf" srcId="{9BB06B3F-463E-4601-A532-0DC7C41A74CF}" destId="{396F134B-4328-48BA-B0F6-1800CEFBE293}" srcOrd="8" destOrd="0" presId="urn:microsoft.com/office/officeart/2005/8/layout/radial1"/>
    <dgm:cxn modelId="{3E6551A9-2BA0-4E3F-B6A1-6509B29702D6}" type="presParOf" srcId="{9BB06B3F-463E-4601-A532-0DC7C41A74CF}" destId="{46FA8EA6-B354-4624-BC6E-8AED7FD21919}" srcOrd="9" destOrd="0" presId="urn:microsoft.com/office/officeart/2005/8/layout/radial1"/>
    <dgm:cxn modelId="{7DF4242E-4167-489A-A64D-3F837705B11C}" type="presParOf" srcId="{46FA8EA6-B354-4624-BC6E-8AED7FD21919}" destId="{8D84B225-9782-406F-94D0-A46BF8FB94EC}" srcOrd="0" destOrd="0" presId="urn:microsoft.com/office/officeart/2005/8/layout/radial1"/>
    <dgm:cxn modelId="{32F5BADE-378F-4FFD-8F3D-4021285B6888}" type="presParOf" srcId="{9BB06B3F-463E-4601-A532-0DC7C41A74CF}" destId="{C5AC766D-5482-4354-8ADD-18E28BB0D9C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6219F-CF4B-472E-B505-871119CC2D05}">
      <dsp:nvSpPr>
        <dsp:cNvPr id="0" name=""/>
        <dsp:cNvSpPr/>
      </dsp:nvSpPr>
      <dsp:spPr>
        <a:xfrm>
          <a:off x="2702132" y="1764384"/>
          <a:ext cx="1336398" cy="1336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MERL AKU</a:t>
          </a:r>
          <a:endParaRPr lang="en-US" sz="2900" kern="1200" dirty="0"/>
        </a:p>
      </dsp:txBody>
      <dsp:txXfrm>
        <a:off x="2897843" y="1960095"/>
        <a:ext cx="944976" cy="944976"/>
      </dsp:txXfrm>
    </dsp:sp>
    <dsp:sp modelId="{0E63753F-723A-442D-ADA2-F2F29355A715}">
      <dsp:nvSpPr>
        <dsp:cNvPr id="0" name=""/>
        <dsp:cNvSpPr/>
      </dsp:nvSpPr>
      <dsp:spPr>
        <a:xfrm rot="16200000">
          <a:off x="3236361" y="1612624"/>
          <a:ext cx="267941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267941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63633" y="1623715"/>
        <a:ext cx="13397" cy="13397"/>
      </dsp:txXfrm>
    </dsp:sp>
    <dsp:sp modelId="{85BD67BB-B672-4DD2-B18E-E806A70AF063}">
      <dsp:nvSpPr>
        <dsp:cNvPr id="0" name=""/>
        <dsp:cNvSpPr/>
      </dsp:nvSpPr>
      <dsp:spPr>
        <a:xfrm>
          <a:off x="2413611" y="-138239"/>
          <a:ext cx="1913442" cy="1634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AQCESS Kenya </a:t>
          </a:r>
          <a:endParaRPr lang="en-US" sz="2000" b="1" kern="1200" dirty="0"/>
        </a:p>
      </dsp:txBody>
      <dsp:txXfrm>
        <a:off x="2693828" y="101155"/>
        <a:ext cx="1353008" cy="1155894"/>
      </dsp:txXfrm>
    </dsp:sp>
    <dsp:sp modelId="{BA2A7ABA-7FA3-44C9-B8C2-82816DAE48F9}">
      <dsp:nvSpPr>
        <dsp:cNvPr id="0" name=""/>
        <dsp:cNvSpPr/>
      </dsp:nvSpPr>
      <dsp:spPr>
        <a:xfrm rot="20498602">
          <a:off x="3992599" y="2130520"/>
          <a:ext cx="468912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468912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5333" y="2136586"/>
        <a:ext cx="23445" cy="23445"/>
      </dsp:txXfrm>
    </dsp:sp>
    <dsp:sp modelId="{441EA78C-6941-4722-AA91-3FDAC4799025}">
      <dsp:nvSpPr>
        <dsp:cNvPr id="0" name=""/>
        <dsp:cNvSpPr/>
      </dsp:nvSpPr>
      <dsp:spPr>
        <a:xfrm>
          <a:off x="4378643" y="933077"/>
          <a:ext cx="1999720" cy="166632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IMPACT Tanzania </a:t>
          </a:r>
          <a:endParaRPr lang="en-US" sz="2000" b="1" kern="1200" dirty="0"/>
        </a:p>
      </dsp:txBody>
      <dsp:txXfrm>
        <a:off x="4671495" y="1177105"/>
        <a:ext cx="1414016" cy="1178272"/>
      </dsp:txXfrm>
    </dsp:sp>
    <dsp:sp modelId="{339DA603-F66F-4A98-94DC-134D8A7F1EFE}">
      <dsp:nvSpPr>
        <dsp:cNvPr id="0" name=""/>
        <dsp:cNvSpPr/>
      </dsp:nvSpPr>
      <dsp:spPr>
        <a:xfrm rot="2993878">
          <a:off x="3746721" y="3042041"/>
          <a:ext cx="303680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303680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0969" y="3052238"/>
        <a:ext cx="15184" cy="15184"/>
      </dsp:txXfrm>
    </dsp:sp>
    <dsp:sp modelId="{B0425B64-6FCF-4C25-8877-9645E3E6BF0A}">
      <dsp:nvSpPr>
        <dsp:cNvPr id="0" name=""/>
        <dsp:cNvSpPr/>
      </dsp:nvSpPr>
      <dsp:spPr>
        <a:xfrm>
          <a:off x="3535458" y="3051920"/>
          <a:ext cx="2016866" cy="1548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AQCESS Mali</a:t>
          </a:r>
          <a:endParaRPr lang="en-US" sz="2000" b="1" kern="1200" dirty="0"/>
        </a:p>
      </dsp:txBody>
      <dsp:txXfrm>
        <a:off x="3830821" y="3278681"/>
        <a:ext cx="1426140" cy="1094896"/>
      </dsp:txXfrm>
    </dsp:sp>
    <dsp:sp modelId="{18A253FD-1E71-4DD9-B473-88FD4C6D16F6}">
      <dsp:nvSpPr>
        <dsp:cNvPr id="0" name=""/>
        <dsp:cNvSpPr/>
      </dsp:nvSpPr>
      <dsp:spPr>
        <a:xfrm rot="7877140">
          <a:off x="2705099" y="3018464"/>
          <a:ext cx="270326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270326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33504" y="3029495"/>
        <a:ext cx="13516" cy="13516"/>
      </dsp:txXfrm>
    </dsp:sp>
    <dsp:sp modelId="{396F134B-4328-48BA-B0F6-1800CEFBE293}">
      <dsp:nvSpPr>
        <dsp:cNvPr id="0" name=""/>
        <dsp:cNvSpPr/>
      </dsp:nvSpPr>
      <dsp:spPr>
        <a:xfrm>
          <a:off x="1074055" y="2992965"/>
          <a:ext cx="2145267" cy="1666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AQCESS Mozambique</a:t>
          </a:r>
          <a:endParaRPr lang="en-US" sz="2000" b="1" kern="1200" dirty="0"/>
        </a:p>
      </dsp:txBody>
      <dsp:txXfrm>
        <a:off x="1388222" y="3236993"/>
        <a:ext cx="1516933" cy="1178272"/>
      </dsp:txXfrm>
    </dsp:sp>
    <dsp:sp modelId="{46FA8EA6-B354-4624-BC6E-8AED7FD21919}">
      <dsp:nvSpPr>
        <dsp:cNvPr id="0" name=""/>
        <dsp:cNvSpPr/>
      </dsp:nvSpPr>
      <dsp:spPr>
        <a:xfrm rot="11901703">
          <a:off x="2291312" y="2132405"/>
          <a:ext cx="456460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456460" y="17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08131" y="2138783"/>
        <a:ext cx="22823" cy="22823"/>
      </dsp:txXfrm>
    </dsp:sp>
    <dsp:sp modelId="{C5AC766D-5482-4354-8ADD-18E28BB0D9CF}">
      <dsp:nvSpPr>
        <dsp:cNvPr id="0" name=""/>
        <dsp:cNvSpPr/>
      </dsp:nvSpPr>
      <dsp:spPr>
        <a:xfrm>
          <a:off x="410929" y="942264"/>
          <a:ext cx="1959013" cy="1666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AQCESS Pakistan </a:t>
          </a:r>
          <a:endParaRPr lang="en-US" sz="2000" b="1" kern="1200" dirty="0"/>
        </a:p>
      </dsp:txBody>
      <dsp:txXfrm>
        <a:off x="697820" y="1186292"/>
        <a:ext cx="1385231" cy="1178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C546-55BD-4A9C-8B19-2A4497A53DDC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D9C65-E1D2-4345-AC57-161108601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ES: New GAC logo added.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D9C65-E1D2-4345-AC57-161108601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fld id="{C417EF22-DDB0-45ED-8D9C-4EAD17BD45AE}" type="slidenum">
              <a:rPr lang="en-GB" altLang="en-US" sz="1200">
                <a:solidFill>
                  <a:srgbClr val="FFFFFF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en-US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8500"/>
            <a:ext cx="6192837" cy="348456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8000"/>
                </a:solidFill>
                <a:latin typeface="Helvetica"/>
                <a:cs typeface="Helvetica"/>
              </a:rPr>
              <a:t>What is the AKDN?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latin typeface="Helvetica Light"/>
                <a:cs typeface="Helvetica Light"/>
              </a:rPr>
              <a:t>A development network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latin typeface="Helvetica Light"/>
                <a:cs typeface="Helvetica Light"/>
              </a:rPr>
              <a:t>An implementing group</a:t>
            </a:r>
            <a:endParaRPr lang="en-US" dirty="0" smtClean="0">
              <a:latin typeface="Helvetica Light"/>
              <a:cs typeface="Helvetica Light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latin typeface="Helvetica Light"/>
                <a:cs typeface="Helvetica Light"/>
              </a:rPr>
              <a:t>Non-denominational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en-GB" dirty="0" smtClean="0">
              <a:latin typeface="Helvetica Light"/>
              <a:cs typeface="Helvetica Light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8000"/>
                </a:solidFill>
                <a:latin typeface="Helvetica"/>
                <a:cs typeface="Helvetica"/>
              </a:rPr>
              <a:t>Scale and scope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latin typeface="Helvetica Light"/>
                <a:cs typeface="Helvetica Light"/>
              </a:rPr>
              <a:t>1000+ projects/programmes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latin typeface="Helvetica Light"/>
                <a:cs typeface="Helvetica Light"/>
              </a:rPr>
              <a:t>74 non-profit and 76 commercial entities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latin typeface="Helvetica Light"/>
                <a:cs typeface="Helvetica Light"/>
              </a:rPr>
              <a:t>$600m: annual non-profit expenditure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latin typeface="Helvetica Light"/>
                <a:cs typeface="Helvetica Light"/>
              </a:rPr>
              <a:t>$2.2bn: annual revenues from for-profit entities </a:t>
            </a:r>
            <a:br>
              <a:rPr lang="en-GB" dirty="0" smtClean="0">
                <a:latin typeface="Helvetica Light"/>
                <a:cs typeface="Helvetica Light"/>
              </a:rPr>
            </a:br>
            <a:r>
              <a:rPr lang="en-GB" dirty="0" smtClean="0">
                <a:latin typeface="Helvetica Light"/>
                <a:cs typeface="Helvetica Light"/>
              </a:rPr>
              <a:t>(all surpluses reinvested)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latin typeface="Helvetica Light"/>
                <a:cs typeface="Helvetica Light"/>
              </a:rPr>
              <a:t>30: countries in which AKDN is present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 smtClean="0">
                <a:latin typeface="Helvetica Light"/>
                <a:cs typeface="Helvetica Light"/>
              </a:rPr>
              <a:t>80,000+ employees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28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Quality Health Services: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Currently (2016): 5 hospitals (AKU, AKHS); 42 outreach clinics and 6 diagnostic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centres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(AKU);  5 primary health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centres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in Kenya (AKHS), and 5 primary medical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centres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clinics in Tanzania (AKHS) </a:t>
            </a:r>
          </a:p>
          <a:p>
            <a:r>
              <a:rPr lang="en-US" dirty="0" smtClean="0">
                <a:solidFill>
                  <a:srgbClr val="00B05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Quality education: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3 campuses across East Africa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Post-graduate Nursing / Midwifery and Medical Education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In-service nursing and midwifery </a:t>
            </a:r>
            <a:r>
              <a:rPr lang="en-US" dirty="0" err="1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programme</a:t>
            </a: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 &amp; short course </a:t>
            </a:r>
            <a:r>
              <a:rPr lang="en-US" dirty="0" err="1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programme</a:t>
            </a: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 in medicine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New undergraduate </a:t>
            </a:r>
            <a:r>
              <a:rPr lang="en-US" dirty="0" err="1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programmes</a:t>
            </a: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 in Nursing/ Midwifery and Medicine (2019)</a:t>
            </a:r>
            <a:endParaRPr lang="en-GB" dirty="0" smtClean="0">
              <a:solidFill>
                <a:prstClr val="black"/>
              </a:solidFill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F050E-E3CC-4AC2-9F82-532920BFE72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963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fld id="{44BD8256-5FBF-4EAA-BC82-EB2E6F9181CB}" type="slidenum">
              <a:rPr lang="en-GB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GB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fld id="{EE0F1C9C-6410-480D-AE88-7A77E02EA239}" type="slidenum">
              <a:rPr lang="en-GB" sz="11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/>
              <a:t>10</a:t>
            </a:fld>
            <a:endParaRPr lang="en-GB" sz="11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anose="020B0600070205080204" pitchFamily="34" charset="-128"/>
              </a:rPr>
              <a:t>AKU offers programmes in medicine, nursing, educational development, allied health sciences and studies in Muslim civilizations</a:t>
            </a:r>
          </a:p>
        </p:txBody>
      </p:sp>
    </p:spTree>
    <p:extLst>
      <p:ext uri="{BB962C8B-B14F-4D97-AF65-F5344CB8AC3E}">
        <p14:creationId xmlns:p14="http://schemas.microsoft.com/office/powerpoint/2010/main" val="249094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5CEADC3-D2D9-43BB-8D85-13B556DF12BF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3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KU Ayat Logo - Colour 28 Rays ver 10 [Converted] [Converted]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7" b="22176"/>
          <a:stretch>
            <a:fillRect/>
          </a:stretch>
        </p:blipFill>
        <p:spPr bwMode="auto">
          <a:xfrm>
            <a:off x="3556000" y="228601"/>
            <a:ext cx="5283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3DEBF-CCF2-41AB-BE37-EFD84F303B27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CFF4-6AC6-46DA-9CFA-7DA7BAA86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14E2AC-6664-45DF-9A81-5F0F4F22C857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F852F-FB17-455E-A2B9-5546EAA2A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9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7D3F1-1A11-4695-A9D7-EE51FBCC60DE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3993E-7D1A-4B8B-B4B1-E28E3AD76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A8C3A-F62C-4B1D-B4FD-44007748914A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83F43-6AAE-4D92-98B7-51D53D3D9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7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suheader &amp;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342900" indent="-342900">
              <a:buClr>
                <a:srgbClr val="63666A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2166" y="1443600"/>
            <a:ext cx="11324233" cy="368300"/>
          </a:xfrm>
        </p:spPr>
        <p:txBody>
          <a:bodyPr>
            <a:normAutofit/>
          </a:bodyPr>
          <a:lstStyle>
            <a:lvl1pPr>
              <a:lnSpc>
                <a:spcPts val="2900"/>
              </a:lnSpc>
              <a:defRPr sz="2400" b="1" i="0">
                <a:solidFill>
                  <a:srgbClr val="00B14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hangingPunct="0">
              <a:defRPr>
                <a:latin typeface="Gill Sans MT" pitchFamily="34" charset="0"/>
              </a:defRPr>
            </a:lvl1pPr>
          </a:lstStyle>
          <a:p>
            <a:pPr>
              <a:defRPr/>
            </a:pPr>
            <a:fld id="{FE65B4D3-34D6-4E5C-A048-C7587B792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0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0390F-0EC7-4C9F-8DB4-05F87A9D6266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9AAB8-D9CB-45F6-A274-4F6084B7F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7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9F84A-F1FF-4020-AE55-83AA12DF3192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65155-610C-4940-B0D7-306414D8C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0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D61B7-4942-4E0D-A5AB-9373C57A36C2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A4EC-9CA9-4475-A644-8A94A18069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8C0E8-EFC3-44F2-AFEF-0C399640B787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20D97-E611-4BA6-ABBE-30CCDBFDF4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07091-E427-440A-83F3-2FF761B5A527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D8818-BC74-4882-96EE-C891B92E7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7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1EB8F-99C9-4126-A5AE-BA50E496027E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BD70E-E136-4965-A98F-4C5D19FCF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9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7D1BD-DF5B-4BE7-BF5D-19D6F4172558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563D4-7BBB-4D19-9EAC-C1CCF2A3DA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FF8E2-98B0-4DC3-91E4-DF0175218F5F}" type="datetimeFigureOut">
              <a:rPr lang="en-US"/>
              <a:pPr/>
              <a:t>3/30/2017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428C4-7673-4E05-8BD4-8B800CB534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DE9F31-33B1-422C-BD50-A4BCC43915DD}" type="datetimeFigureOut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3/30/2017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83F752-70B5-418D-85F4-507239222C67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647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image" Target="../media/image17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hyperlink" Target="http://www.google.com/imgres?imgurl=http://blog.usaid.gov/wp-content/uploads/2010/09/Global-Health-Education.jpg&amp;imgrefurl=http://blog.usaid.gov/2010/09/education-health-opportunity/&amp;usg=__1wROeuEo77YaYIXD_lggKDOygTI=&amp;h=3328&amp;w=4992&amp;sz=1421&amp;hl=en&amp;start=47&amp;sig2=N77-JZmpUzYG8L41UTQlBA&amp;zoom=1&amp;um=1&amp;itbs=1&amp;tbnid=VRox6pkHeKKEVM:&amp;tbnh=100&amp;tbnw=150&amp;prev=/images?q=community+health+worker+in+africa&amp;start=36&amp;um=1&amp;hl=en&amp;sa=N&amp;rls=com.microsoft:*&amp;ndsp=18&amp;tbs=isch:1&amp;ei=H-u1TP_qHMyN4gaXtcSgDQ" TargetMode="Externa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16.jpeg"/><Relationship Id="rId37" Type="http://schemas.openxmlformats.org/officeDocument/2006/relationships/image" Target="../media/image19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18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hyperlink" Target="http://www.google.com/imgres?imgurl=http://farm1.static.flickr.com/48/106995875_3d1c984c7c.jpg?v=0&amp;imgrefurl=http://flickr.com/photos/90866485@N00/106995875/&amp;usg=__HNniYSBj9pDTl1wBeA3nZcJs-kI=&amp;h=375&amp;w=500&amp;sz=82&amp;hl=en&amp;start=98&amp;sig2=V2PCaW-4TX82HLH_OTAXTw&amp;zoom=0&amp;um=1&amp;itbs=1&amp;tbnid=v-Vr9aAQZD4RLM:&amp;tbnh=98&amp;tbnw=130&amp;prev=/images?q=district+hospital+in+africa&amp;start=90&amp;um=1&amp;hl=en&amp;sa=N&amp;rls=com.microsoft:*&amp;ndsp=18&amp;tbs=isch:1&amp;ei=KOi1TKSjDdag4QabpbWgDQ" TargetMode="Externa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oleObject" Target="../embeddings/oleObject2.bin"/><Relationship Id="rId35" Type="http://schemas.openxmlformats.org/officeDocument/2006/relationships/hyperlink" Target="http://www.google.com/imgres?imgurl=http://solar4africa.net/image/PV_clinic_communication.jpg&amp;imgrefurl=http://solar4africa.net/&amp;usg=__vP7hUPHmjtRAMe8nL3wE1vu-WVg=&amp;h=256&amp;w=340&amp;sz=7&amp;hl=en&amp;start=1&amp;sig2=AIsiM9PR2BBDD5-czuvG3w&amp;zoom=1&amp;um=1&amp;itbs=1&amp;tbnid=gMv_Lv6TL-2vmM:&amp;tbnh=90&amp;tbnw=119&amp;prev=/images?q=health+clinic+in+africa&amp;um=1&amp;hl=en&amp;sa=N&amp;rls=com.microsoft:*&amp;tbs=isch:1&amp;ei=49C1TK21NNOD4QadkKygDQ" TargetMode="Externa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1209326"/>
            <a:ext cx="11640457" cy="147002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6th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 EAST AFRICA COMMUNITY HEALTH SUMMIT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SYMPOSIUM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Academic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Health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Centres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3600" dirty="0" smtClean="0">
                <a:latin typeface="Calibri" panose="020F050202020403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Monitoring,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Evaluation,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Research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and Learning (MERL)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University-Health System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Partners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66" y="4722588"/>
            <a:ext cx="8534400" cy="105591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Dr. Michaela Mantel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Senior Advisor Health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Programmes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Aga Khan University East Africa</a:t>
            </a:r>
          </a:p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Symposiun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: Bujumbura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31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March 2017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4" y="4557487"/>
            <a:ext cx="2950030" cy="16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Text Box 77"/>
          <p:cNvSpPr txBox="1">
            <a:spLocks noChangeArrowheads="1"/>
          </p:cNvSpPr>
          <p:nvPr/>
        </p:nvSpPr>
        <p:spPr bwMode="auto">
          <a:xfrm>
            <a:off x="2505981" y="4920950"/>
            <a:ext cx="3270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solidFill>
                  <a:srgbClr val="898989"/>
                </a:solidFill>
                <a:latin typeface="Palatino Linotype" panose="02040502050505030304" pitchFamily="18" charset="0"/>
              </a:rPr>
              <a:t>Aga Khan University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898989"/>
                </a:solidFill>
                <a:latin typeface="Palatino Linotype" panose="02040502050505030304" pitchFamily="18" charset="0"/>
              </a:rPr>
              <a:t>Examination Board</a:t>
            </a:r>
          </a:p>
        </p:txBody>
      </p:sp>
      <p:sp>
        <p:nvSpPr>
          <p:cNvPr id="29709" name="Text Box 85"/>
          <p:cNvSpPr txBox="1">
            <a:spLocks noChangeArrowheads="1"/>
          </p:cNvSpPr>
          <p:nvPr/>
        </p:nvSpPr>
        <p:spPr bwMode="auto">
          <a:xfrm>
            <a:off x="1549728" y="3910674"/>
            <a:ext cx="3851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898989"/>
                </a:solidFill>
                <a:latin typeface="Palatino Linotype" panose="02040502050505030304" pitchFamily="18" charset="0"/>
              </a:rPr>
              <a:t>Institute for the Study of </a:t>
            </a:r>
          </a:p>
          <a:p>
            <a:pPr algn="ctr">
              <a:defRPr/>
            </a:pPr>
            <a:r>
              <a:rPr lang="en-US" dirty="0">
                <a:solidFill>
                  <a:srgbClr val="898989"/>
                </a:solidFill>
                <a:latin typeface="Palatino Linotype" panose="02040502050505030304" pitchFamily="18" charset="0"/>
              </a:rPr>
              <a:t>Muslim </a:t>
            </a:r>
            <a:r>
              <a:rPr lang="en-US" dirty="0" err="1">
                <a:solidFill>
                  <a:srgbClr val="898989"/>
                </a:solidFill>
                <a:latin typeface="Palatino Linotype" panose="02040502050505030304" pitchFamily="18" charset="0"/>
              </a:rPr>
              <a:t>Civilisations</a:t>
            </a:r>
            <a:endParaRPr lang="en-US" dirty="0">
              <a:solidFill>
                <a:srgbClr val="89898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11" name="Text Box 87"/>
          <p:cNvSpPr txBox="1">
            <a:spLocks noChangeArrowheads="1"/>
          </p:cNvSpPr>
          <p:nvPr/>
        </p:nvSpPr>
        <p:spPr bwMode="auto">
          <a:xfrm>
            <a:off x="7284332" y="3844814"/>
            <a:ext cx="4049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solidFill>
                  <a:srgbClr val="898989"/>
                </a:solidFill>
                <a:latin typeface="Palatino Linotype" panose="02040502050505030304" pitchFamily="18" charset="0"/>
              </a:rPr>
              <a:t>Institutes </a:t>
            </a:r>
            <a:r>
              <a:rPr lang="en-US" dirty="0">
                <a:solidFill>
                  <a:srgbClr val="898989"/>
                </a:solidFill>
                <a:latin typeface="Palatino Linotype" panose="02040502050505030304" pitchFamily="18" charset="0"/>
              </a:rPr>
              <a:t>for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898989"/>
                </a:solidFill>
                <a:latin typeface="Palatino Linotype" panose="02040502050505030304" pitchFamily="18" charset="0"/>
              </a:rPr>
              <a:t>Educational Development</a:t>
            </a:r>
          </a:p>
        </p:txBody>
      </p:sp>
      <p:sp>
        <p:nvSpPr>
          <p:cNvPr id="29705" name="Text Box 77"/>
          <p:cNvSpPr txBox="1">
            <a:spLocks noChangeArrowheads="1"/>
          </p:cNvSpPr>
          <p:nvPr/>
        </p:nvSpPr>
        <p:spPr bwMode="auto">
          <a:xfrm>
            <a:off x="6531069" y="4828062"/>
            <a:ext cx="3270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>
                <a:solidFill>
                  <a:srgbClr val="898989"/>
                </a:solidFill>
                <a:latin typeface="Palatino Linotype" panose="02040502050505030304" pitchFamily="18" charset="0"/>
              </a:rPr>
              <a:t>Graduate Professional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rgbClr val="898989"/>
                </a:solidFill>
                <a:latin typeface="Palatino Linotype" panose="02040502050505030304" pitchFamily="18" charset="0"/>
              </a:rPr>
              <a:t>Schools</a:t>
            </a:r>
          </a:p>
        </p:txBody>
      </p:sp>
      <p:pic>
        <p:nvPicPr>
          <p:cNvPr id="69638" name="Picture 23" descr="C:\Users\fareena.feroze\AppData\Local\Microsoft\Windows\Temporary Internet Files\Content.Outlook\NDUKQ5GT\28 rays logo International wiyh Ay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4" r="32227" b="35417"/>
          <a:stretch>
            <a:fillRect/>
          </a:stretch>
        </p:blipFill>
        <p:spPr bwMode="auto">
          <a:xfrm>
            <a:off x="5181600" y="2595025"/>
            <a:ext cx="18288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9728" y="2962458"/>
            <a:ext cx="25925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sz="2400" dirty="0">
                <a:solidFill>
                  <a:srgbClr val="898989"/>
                </a:solidFill>
                <a:latin typeface="Palatino Linotype" panose="02040502050505030304" pitchFamily="18" charset="0"/>
              </a:rPr>
              <a:t>Faculty of Arts &amp; </a:t>
            </a:r>
          </a:p>
          <a:p>
            <a:r>
              <a:rPr lang="en-US" sz="2400" dirty="0">
                <a:solidFill>
                  <a:srgbClr val="898989"/>
                </a:solidFill>
                <a:latin typeface="Palatino Linotype" panose="02040502050505030304" pitchFamily="18" charset="0"/>
              </a:rPr>
              <a:t>Sciences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48199" y="1056746"/>
            <a:ext cx="396935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dirty="0">
                <a:solidFill>
                  <a:srgbClr val="002060"/>
                </a:solidFill>
              </a:rPr>
              <a:t>Faculty of Health Sciences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School </a:t>
            </a:r>
            <a:r>
              <a:rPr lang="en-US" sz="2000" dirty="0">
                <a:solidFill>
                  <a:srgbClr val="002060"/>
                </a:solidFill>
              </a:rPr>
              <a:t>of Nursing &amp; Midwifery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Medical Colleges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3278" y="2014242"/>
            <a:ext cx="31529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Aga Khan University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</a:rPr>
              <a:t>Hospitals</a:t>
            </a:r>
          </a:p>
        </p:txBody>
      </p:sp>
      <p:sp>
        <p:nvSpPr>
          <p:cNvPr id="69642" name="Title 8"/>
          <p:cNvSpPr>
            <a:spLocks noGrp="1"/>
          </p:cNvSpPr>
          <p:nvPr>
            <p:ph type="title"/>
          </p:nvPr>
        </p:nvSpPr>
        <p:spPr>
          <a:xfrm>
            <a:off x="1985692" y="220693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AKU’s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Academic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U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nits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oday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en-US" sz="4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6762727" y="3039211"/>
            <a:ext cx="4049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MdCn B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solidFill>
                  <a:srgbClr val="898989"/>
                </a:solidFill>
                <a:latin typeface="Palatino Linotype" panose="02040502050505030304" pitchFamily="18" charset="0"/>
              </a:rPr>
              <a:t>Institute for Human </a:t>
            </a:r>
            <a:r>
              <a:rPr lang="en-US" dirty="0">
                <a:solidFill>
                  <a:srgbClr val="898989"/>
                </a:solidFill>
                <a:latin typeface="Palatino Linotype" panose="02040502050505030304" pitchFamily="18" charset="0"/>
              </a:rPr>
              <a:t>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7554" y="1400801"/>
            <a:ext cx="324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Population Health Science </a:t>
            </a:r>
          </a:p>
          <a:p>
            <a:pPr algn="ctr"/>
            <a:r>
              <a:rPr lang="en-US" b="1" dirty="0" err="1">
                <a:solidFill>
                  <a:srgbClr val="00B050"/>
                </a:solidFill>
              </a:rPr>
              <a:t>CoE</a:t>
            </a:r>
            <a:r>
              <a:rPr lang="en-US" b="1" dirty="0">
                <a:solidFill>
                  <a:srgbClr val="00B050"/>
                </a:solidFill>
              </a:rPr>
              <a:t> in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Women Child Health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MERL Unit</a:t>
            </a:r>
          </a:p>
        </p:txBody>
      </p:sp>
    </p:spTree>
    <p:extLst>
      <p:ext uri="{BB962C8B-B14F-4D97-AF65-F5344CB8AC3E}">
        <p14:creationId xmlns:p14="http://schemas.microsoft.com/office/powerpoint/2010/main" val="3016441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9" grpId="0"/>
      <p:bldP spid="29711" grpId="0"/>
      <p:bldP spid="29705" grpId="0"/>
      <p:bldP spid="5" grpId="0"/>
      <p:bldP spid="6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-17920"/>
            <a:ext cx="109728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AKU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CoE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in Women and Child Health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East Africa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9" y="1270223"/>
            <a:ext cx="2090056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456" y="5689035"/>
            <a:ext cx="11263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852"/>
                </a:solidFill>
                <a:latin typeface="SceneStd-Black"/>
              </a:rPr>
              <a:t>Prof. Dr. </a:t>
            </a:r>
            <a:r>
              <a:rPr lang="en-US" sz="1400" dirty="0" err="1">
                <a:solidFill>
                  <a:srgbClr val="008852"/>
                </a:solidFill>
                <a:latin typeface="SceneStd-Black"/>
              </a:rPr>
              <a:t>Marleen</a:t>
            </a:r>
            <a:r>
              <a:rPr lang="en-US" sz="1400" dirty="0">
                <a:solidFill>
                  <a:srgbClr val="008852"/>
                </a:solidFill>
                <a:latin typeface="SceneStd-Black"/>
              </a:rPr>
              <a:t> </a:t>
            </a:r>
            <a:r>
              <a:rPr lang="en-US" sz="1400" dirty="0" err="1">
                <a:solidFill>
                  <a:srgbClr val="008852"/>
                </a:solidFill>
                <a:latin typeface="SceneStd-Black"/>
              </a:rPr>
              <a:t>Temmerman</a:t>
            </a:r>
            <a:r>
              <a:rPr lang="en-US" sz="1400" dirty="0">
                <a:solidFill>
                  <a:srgbClr val="008852"/>
                </a:solidFill>
                <a:latin typeface="SceneStd-Black"/>
              </a:rPr>
              <a:t> (MD, MPH, PhD, OB/GYN</a:t>
            </a:r>
            <a:r>
              <a:rPr lang="en-US" sz="1400" dirty="0" smtClean="0">
                <a:solidFill>
                  <a:srgbClr val="008852"/>
                </a:solidFill>
                <a:latin typeface="SceneStd-Black"/>
              </a:rPr>
              <a:t>)</a:t>
            </a:r>
            <a:r>
              <a:rPr lang="en-US" sz="1400" dirty="0" smtClean="0">
                <a:solidFill>
                  <a:srgbClr val="56565A"/>
                </a:solidFill>
                <a:latin typeface="MinionPro-Regular"/>
              </a:rPr>
              <a:t> </a:t>
            </a:r>
            <a:r>
              <a:rPr lang="en-US" sz="1400" dirty="0">
                <a:solidFill>
                  <a:srgbClr val="56565A"/>
                </a:solidFill>
                <a:latin typeface="MinionPro-Regular"/>
              </a:rPr>
              <a:t>East Africa Director, </a:t>
            </a:r>
            <a:r>
              <a:rPr lang="en-US" sz="1400" dirty="0" err="1">
                <a:solidFill>
                  <a:srgbClr val="56565A"/>
                </a:solidFill>
                <a:latin typeface="MinionPro-Regular"/>
              </a:rPr>
              <a:t>CoE</a:t>
            </a:r>
            <a:r>
              <a:rPr lang="en-US" sz="1400" dirty="0">
                <a:solidFill>
                  <a:srgbClr val="56565A"/>
                </a:solidFill>
                <a:latin typeface="MinionPro-Regular"/>
              </a:rPr>
              <a:t> WCH and the Chair, Department </a:t>
            </a:r>
            <a:r>
              <a:rPr lang="en-US" sz="1400" dirty="0" smtClean="0">
                <a:solidFill>
                  <a:srgbClr val="56565A"/>
                </a:solidFill>
                <a:latin typeface="MinionPro-Regular"/>
              </a:rPr>
              <a:t>of OB/GYN, Aga </a:t>
            </a:r>
            <a:r>
              <a:rPr lang="en-US" sz="1400" dirty="0">
                <a:solidFill>
                  <a:srgbClr val="56565A"/>
                </a:solidFill>
                <a:latin typeface="MinionPro-Regular"/>
              </a:rPr>
              <a:t>Khan University Hospital </a:t>
            </a:r>
            <a:r>
              <a:rPr lang="en-US" sz="1400" dirty="0" smtClean="0">
                <a:solidFill>
                  <a:srgbClr val="56565A"/>
                </a:solidFill>
                <a:latin typeface="MinionPro-Regular"/>
              </a:rPr>
              <a:t>Nairobi; Director AKU MERL Unit; Professor Obstetrics </a:t>
            </a:r>
            <a:r>
              <a:rPr lang="en-US" sz="1400" dirty="0">
                <a:solidFill>
                  <a:srgbClr val="56565A"/>
                </a:solidFill>
                <a:latin typeface="MinionPro-Regular"/>
              </a:rPr>
              <a:t>and </a:t>
            </a:r>
            <a:r>
              <a:rPr lang="en-US" sz="1400" dirty="0" err="1">
                <a:solidFill>
                  <a:srgbClr val="56565A"/>
                </a:solidFill>
                <a:latin typeface="MinionPro-Regular"/>
              </a:rPr>
              <a:t>Gynaecology</a:t>
            </a:r>
            <a:r>
              <a:rPr lang="en-US" sz="1400" dirty="0">
                <a:solidFill>
                  <a:srgbClr val="56565A"/>
                </a:solidFill>
                <a:latin typeface="MinionPro-Regular"/>
              </a:rPr>
              <a:t> at Ghent University in Belgium and a Senior WHO </a:t>
            </a:r>
            <a:r>
              <a:rPr lang="en-US" sz="1400" dirty="0" smtClean="0">
                <a:solidFill>
                  <a:srgbClr val="56565A"/>
                </a:solidFill>
                <a:latin typeface="MinionPro-Regular"/>
              </a:rPr>
              <a:t>Advisor Women</a:t>
            </a:r>
            <a:r>
              <a:rPr lang="en-US" sz="1400" dirty="0">
                <a:solidFill>
                  <a:srgbClr val="56565A"/>
                </a:solidFill>
                <a:latin typeface="MinionPro-Regular"/>
              </a:rPr>
              <a:t>, Child and Adolescent Health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047998" y="956999"/>
            <a:ext cx="8679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Established in 2012 - university-wide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strategy to focus on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health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women and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 with Prof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Dr.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Zulfiqar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Bhutta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appointed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Founding Director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AKU EA appointed Prof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Temmerman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 Director of AKU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WCH in East Africa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 establishing high quality education, research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training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programmes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women, child and adolescent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Targeting population health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clinical, educational and research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MinionPro-Regular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2060"/>
                </a:solidFill>
              </a:rPr>
              <a:t>Strategies: Partnership with governments to strengthen health systems and increase access to/quality services for marginalized populations</a:t>
            </a:r>
            <a:r>
              <a:rPr lang="en-US" sz="2400" b="1" dirty="0" smtClean="0">
                <a:solidFill>
                  <a:srgbClr val="002060"/>
                </a:solidFill>
              </a:rPr>
              <a:t>; m</a:t>
            </a:r>
            <a:r>
              <a:rPr lang="en-US" sz="2400" b="1" dirty="0" smtClean="0">
                <a:solidFill>
                  <a:srgbClr val="002060"/>
                </a:solidFill>
              </a:rPr>
              <a:t>entorship, student/resident placements and Community of Practice; quality monitoring, evaluation, research, learning (MERL)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4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-121147"/>
            <a:ext cx="109728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AKU MERL UNIT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473" y="1844813"/>
            <a:ext cx="112730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Unit for MERL of 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AKU/</a:t>
            </a:r>
            <a:r>
              <a:rPr lang="en-US" sz="2400" dirty="0" err="1" smtClean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CoE</a:t>
            </a:r>
            <a:r>
              <a:rPr lang="en-US" sz="2400" dirty="0" smtClean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WCH, based at AKU Nairobi. </a:t>
            </a:r>
            <a:endParaRPr lang="en-US" sz="2400" dirty="0" smtClean="0">
              <a:latin typeface="MinionPro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>
              <a:latin typeface="MinionPro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stablished 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in 2016 with the support of the </a:t>
            </a:r>
            <a:r>
              <a:rPr lang="en-US" sz="2400" dirty="0" err="1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SickKids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 Centre for Global Child Health at the University </a:t>
            </a:r>
            <a:r>
              <a:rPr lang="en-US" sz="2400" dirty="0" smtClean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of Toronto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MinionPro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MinionPro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Currently 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supporting the AQCESS </a:t>
            </a:r>
            <a:r>
              <a:rPr lang="en-US" sz="2400" dirty="0" smtClean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projects 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in Kenya (</a:t>
            </a:r>
            <a:r>
              <a:rPr lang="en-US" sz="2400" dirty="0" err="1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Kisii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Kilifi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 Counties), Mozambique (</a:t>
            </a:r>
            <a:r>
              <a:rPr lang="en-US" sz="2400" dirty="0" err="1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Cabo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 Delgado Province), Mali (</a:t>
            </a:r>
            <a:r>
              <a:rPr lang="en-US" sz="2400" dirty="0" err="1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Mopti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Djenne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 Districts) and Pakistan (</a:t>
            </a:r>
            <a:r>
              <a:rPr lang="en-US" sz="2400" dirty="0" err="1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Gilgit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Chitral</a:t>
            </a:r>
            <a:r>
              <a:rPr lang="en-US" sz="2400" dirty="0">
                <a:latin typeface="MinionPro-Regular"/>
                <a:ea typeface="Calibri" panose="020F0502020204030204" pitchFamily="34" charset="0"/>
                <a:cs typeface="Times New Roman" panose="02020603050405020304" pitchFamily="18" charset="0"/>
              </a:rPr>
              <a:t>) and the IMPACT project in Tanzania that started in January 2017. </a:t>
            </a:r>
            <a:endParaRPr lang="en-US" sz="2400" dirty="0" smtClean="0">
              <a:latin typeface="MinionPro-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MinionPro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524000" y="232012"/>
            <a:ext cx="9144000" cy="859809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6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AKU </a:t>
            </a:r>
            <a:r>
              <a:rPr lang="en-CA" sz="36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MERL Unit: Actual Projects</a:t>
            </a:r>
            <a:endParaRPr lang="en-CA" sz="36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7346" name="Picture 4"/>
          <p:cNvSpPr>
            <a:spLocks noChangeAspect="1" noChangeArrowheads="1"/>
          </p:cNvSpPr>
          <p:nvPr/>
        </p:nvSpPr>
        <p:spPr bwMode="auto">
          <a:xfrm>
            <a:off x="1752603" y="5607050"/>
            <a:ext cx="5619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Picture 4" descr="AKHS Logo"/>
          <p:cNvSpPr>
            <a:spLocks noChangeAspect="1" noChangeArrowheads="1"/>
          </p:cNvSpPr>
          <p:nvPr/>
        </p:nvSpPr>
        <p:spPr bwMode="auto">
          <a:xfrm>
            <a:off x="9804400" y="6019841"/>
            <a:ext cx="635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4981525"/>
              </p:ext>
            </p:extLst>
          </p:nvPr>
        </p:nvGraphicFramePr>
        <p:xfrm>
          <a:off x="2598058" y="1498786"/>
          <a:ext cx="6761018" cy="452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95876" y="723901"/>
            <a:ext cx="615553" cy="552994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AKDN </a:t>
            </a:r>
            <a:r>
              <a:rPr lang="en-US" sz="2800" dirty="0" smtClean="0">
                <a:solidFill>
                  <a:srgbClr val="00B050"/>
                </a:solidFill>
              </a:rPr>
              <a:t>IHS </a:t>
            </a:r>
            <a:r>
              <a:rPr lang="en-US" sz="2800" dirty="0" smtClean="0">
                <a:solidFill>
                  <a:srgbClr val="00B050"/>
                </a:solidFill>
              </a:rPr>
              <a:t>PARTNERSHIP MODEL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8629" y="152401"/>
            <a:ext cx="10972800" cy="1143000"/>
          </a:xfrm>
        </p:spPr>
        <p:txBody>
          <a:bodyPr/>
          <a:lstStyle/>
          <a:p>
            <a:pPr algn="l"/>
            <a:r>
              <a:rPr lang="en-US" sz="4000" dirty="0" smtClean="0">
                <a:latin typeface="Garamond" panose="02020404030301010803" pitchFamily="18" charset="0"/>
              </a:rPr>
              <a:t>MERL for AQCESS and IMPACT: Scope</a:t>
            </a:r>
            <a:endParaRPr lang="en-US" sz="4000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7371" y="1106715"/>
            <a:ext cx="1123405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Establishing M&amp;E system and monitoring and evaluation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Developing methodologies and tools for surveys (baseline, </a:t>
            </a:r>
            <a:r>
              <a:rPr lang="en-US" sz="2400" dirty="0" err="1" smtClean="0"/>
              <a:t>endline</a:t>
            </a:r>
            <a:r>
              <a:rPr lang="en-US" sz="2400" dirty="0" smtClean="0"/>
              <a:t>) and assessments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Continuous routine monitoring and reporting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Data management and data quality assurance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Identifying </a:t>
            </a:r>
            <a:r>
              <a:rPr lang="en-US" sz="2400" dirty="0"/>
              <a:t>research priorities and </a:t>
            </a:r>
            <a:r>
              <a:rPr lang="en-US" sz="2400" dirty="0" smtClean="0"/>
              <a:t>developing research agenda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Developing research methodologies, tools, and implementing research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Documentation of data, research results, case studies, good practice models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Building research capacities through maximizing </a:t>
            </a:r>
            <a:r>
              <a:rPr lang="en-US" sz="2400" dirty="0"/>
              <a:t>stakeholder </a:t>
            </a:r>
            <a:r>
              <a:rPr lang="en-US" sz="2400" dirty="0" smtClean="0"/>
              <a:t>engagement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and active participation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Fostering </a:t>
            </a:r>
            <a:r>
              <a:rPr lang="en-US" sz="2400" dirty="0"/>
              <a:t>project learning and knowledge translation, </a:t>
            </a:r>
            <a:r>
              <a:rPr lang="en-US" sz="2400" dirty="0" smtClean="0"/>
              <a:t>	documentation </a:t>
            </a:r>
            <a:r>
              <a:rPr lang="en-US" sz="2400" dirty="0"/>
              <a:t>and dissemination.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95876" y="723901"/>
            <a:ext cx="615553" cy="552994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AKDN </a:t>
            </a:r>
            <a:r>
              <a:rPr lang="en-US" sz="2800" dirty="0" smtClean="0">
                <a:solidFill>
                  <a:srgbClr val="00B050"/>
                </a:solidFill>
              </a:rPr>
              <a:t>IHS </a:t>
            </a:r>
            <a:r>
              <a:rPr lang="en-US" sz="2800" dirty="0" smtClean="0">
                <a:solidFill>
                  <a:srgbClr val="00B050"/>
                </a:solidFill>
              </a:rPr>
              <a:t>PARTNERSHIP MODEL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The Role of </a:t>
            </a:r>
            <a:r>
              <a:rPr lang="en-US" dirty="0" smtClean="0">
                <a:latin typeface="Garamond" panose="02020404030301010803" pitchFamily="18" charset="0"/>
              </a:rPr>
              <a:t>AKU MERL </a:t>
            </a:r>
            <a:r>
              <a:rPr lang="en-US" dirty="0" smtClean="0">
                <a:latin typeface="Garamond" panose="02020404030301010803" pitchFamily="18" charset="0"/>
              </a:rPr>
              <a:t>in Health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enhance outcome </a:t>
            </a:r>
            <a:r>
              <a:rPr lang="en-US" dirty="0" smtClean="0"/>
              <a:t>monitoring and impact evaluation</a:t>
            </a:r>
          </a:p>
          <a:p>
            <a:r>
              <a:rPr lang="en-US" dirty="0" smtClean="0"/>
              <a:t>To ensure quality M&amp;E standards across projects and in alignment with national policy, guidelines and information systems</a:t>
            </a:r>
            <a:endParaRPr lang="en-US" dirty="0" smtClean="0"/>
          </a:p>
          <a:p>
            <a:r>
              <a:rPr lang="en-US" dirty="0" smtClean="0"/>
              <a:t>To increase research capacities and quality research 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provide evidence and generate knowledge </a:t>
            </a:r>
            <a:r>
              <a:rPr lang="en-US" dirty="0" smtClean="0"/>
              <a:t>to influence policy, strategic development and planning</a:t>
            </a:r>
            <a:endParaRPr lang="en-US" dirty="0" smtClean="0"/>
          </a:p>
          <a:p>
            <a:r>
              <a:rPr lang="en-US" dirty="0" smtClean="0"/>
              <a:t>To build MERL networks within AKDN and beyond – national, regional global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8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br>
              <a:rPr lang="en-US" dirty="0" smtClean="0"/>
            </a:br>
            <a:r>
              <a:rPr lang="en-US" dirty="0" smtClean="0"/>
              <a:t>QUESTIONS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COMMENTS?</a:t>
            </a:r>
          </a:p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5438" y="2906712"/>
            <a:ext cx="1752600" cy="2609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3637" y="67407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ASANTENI SANA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THANK </a:t>
            </a:r>
            <a:r>
              <a:rPr lang="en-US" sz="3600" dirty="0">
                <a:solidFill>
                  <a:srgbClr val="00B050"/>
                </a:solidFill>
              </a:rPr>
              <a:t>YOU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4" y="338364"/>
            <a:ext cx="2400185" cy="30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9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8629" y="158524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Key Points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8629" y="1301524"/>
            <a:ext cx="109728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AKDN Integrated Health System in East Africa </a:t>
            </a:r>
            <a:endParaRPr lang="en-US" dirty="0" smtClean="0"/>
          </a:p>
          <a:p>
            <a:r>
              <a:rPr lang="en-US" dirty="0">
                <a:cs typeface="Helvetica" panose="020B0604020202020204" pitchFamily="34" charset="0"/>
              </a:rPr>
              <a:t>Population health partnership </a:t>
            </a:r>
            <a:r>
              <a:rPr lang="en-US" dirty="0" err="1">
                <a:cs typeface="Helvetica" panose="020B0604020202020204" pitchFamily="34" charset="0"/>
              </a:rPr>
              <a:t>programmes</a:t>
            </a:r>
            <a:r>
              <a:rPr lang="en-US" dirty="0">
                <a:cs typeface="Helvetica" panose="020B0604020202020204" pitchFamily="34" charset="0"/>
              </a:rPr>
              <a:t> to strengthen </a:t>
            </a:r>
            <a:r>
              <a:rPr lang="en-US" dirty="0" smtClean="0">
                <a:cs typeface="Helvetica" panose="020B0604020202020204" pitchFamily="34" charset="0"/>
              </a:rPr>
              <a:t> </a:t>
            </a:r>
            <a:r>
              <a:rPr lang="en-US" dirty="0">
                <a:cs typeface="Helvetica" panose="020B0604020202020204" pitchFamily="34" charset="0"/>
              </a:rPr>
              <a:t>health systems </a:t>
            </a:r>
            <a:endParaRPr lang="en-US" dirty="0" smtClean="0">
              <a:cs typeface="Helvetica" panose="020B0604020202020204" pitchFamily="34" charset="0"/>
            </a:endParaRPr>
          </a:p>
          <a:p>
            <a:r>
              <a:rPr lang="en-US" dirty="0" smtClean="0"/>
              <a:t>AKU – Academic Units: Centre of Excellence in Women and Child Health and MERL Unit</a:t>
            </a:r>
          </a:p>
          <a:p>
            <a:r>
              <a:rPr lang="en-US" dirty="0" smtClean="0"/>
              <a:t>Role </a:t>
            </a:r>
            <a:r>
              <a:rPr lang="en-US" dirty="0" smtClean="0"/>
              <a:t>of </a:t>
            </a:r>
            <a:r>
              <a:rPr lang="en-US" dirty="0" smtClean="0"/>
              <a:t>Monitoring, Evaluation, Research and Learning (MERL) </a:t>
            </a:r>
            <a:r>
              <a:rPr lang="en-US" dirty="0" smtClean="0"/>
              <a:t>in </a:t>
            </a:r>
            <a:r>
              <a:rPr lang="en-US" dirty="0" smtClean="0"/>
              <a:t>health </a:t>
            </a:r>
            <a:r>
              <a:rPr lang="en-US" dirty="0" smtClean="0"/>
              <a:t>s</a:t>
            </a:r>
            <a:r>
              <a:rPr lang="en-US" dirty="0" smtClean="0"/>
              <a:t>ystem strengthening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2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 bwMode="auto">
          <a:xfrm>
            <a:off x="1885951" y="887413"/>
            <a:ext cx="842962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587" name="Title 1"/>
          <p:cNvSpPr txBox="1">
            <a:spLocks/>
          </p:cNvSpPr>
          <p:nvPr/>
        </p:nvSpPr>
        <p:spPr bwMode="auto">
          <a:xfrm>
            <a:off x="1524001" y="188913"/>
            <a:ext cx="9299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Aga Khan Development Network</a:t>
            </a:r>
            <a:endParaRPr lang="en-US" altLang="en-US" sz="3600" dirty="0">
              <a:solidFill>
                <a:schemeClr val="accent3">
                  <a:lumMod val="50000"/>
                </a:schemeClr>
              </a:solidFill>
              <a:latin typeface="+mn-lt"/>
              <a:ea typeface="MS PGothic" panose="020B0600070205080204" pitchFamily="34" charset="-128"/>
              <a:cs typeface="Helvetica Light"/>
            </a:endParaRPr>
          </a:p>
        </p:txBody>
      </p:sp>
      <p:grpSp>
        <p:nvGrpSpPr>
          <p:cNvPr id="67588" name="Organization Chart 2"/>
          <p:cNvGrpSpPr>
            <a:grpSpLocks/>
          </p:cNvGrpSpPr>
          <p:nvPr/>
        </p:nvGrpSpPr>
        <p:grpSpPr bwMode="auto">
          <a:xfrm>
            <a:off x="1985964" y="1120775"/>
            <a:ext cx="8330045" cy="5227638"/>
            <a:chOff x="349" y="1240"/>
            <a:chExt cx="9114" cy="4624"/>
          </a:xfrm>
        </p:grpSpPr>
        <p:cxnSp>
          <p:nvCxnSpPr>
            <p:cNvPr id="67590" name="_s169988"/>
            <p:cNvCxnSpPr>
              <a:cxnSpLocks noChangeShapeType="1"/>
              <a:endCxn id="178" idx="2"/>
            </p:cNvCxnSpPr>
            <p:nvPr/>
          </p:nvCxnSpPr>
          <p:spPr bwMode="auto">
            <a:xfrm rot="-5400000">
              <a:off x="7521" y="4310"/>
              <a:ext cx="931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1" name="_s169989"/>
            <p:cNvCxnSpPr>
              <a:cxnSpLocks noChangeShapeType="1"/>
              <a:stCxn id="180" idx="0"/>
              <a:endCxn id="178" idx="2"/>
            </p:cNvCxnSpPr>
            <p:nvPr/>
          </p:nvCxnSpPr>
          <p:spPr bwMode="auto">
            <a:xfrm rot="5400000" flipH="1">
              <a:off x="8246" y="3585"/>
              <a:ext cx="235" cy="755"/>
            </a:xfrm>
            <a:prstGeom prst="bentConnector3">
              <a:avLst>
                <a:gd name="adj1" fmla="val 3063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2" name="_s169990"/>
            <p:cNvCxnSpPr>
              <a:cxnSpLocks noChangeShapeType="1"/>
              <a:stCxn id="179" idx="0"/>
              <a:endCxn id="178" idx="2"/>
            </p:cNvCxnSpPr>
            <p:nvPr/>
          </p:nvCxnSpPr>
          <p:spPr bwMode="auto">
            <a:xfrm rot="-5400000">
              <a:off x="7500" y="3589"/>
              <a:ext cx="230" cy="742"/>
            </a:xfrm>
            <a:prstGeom prst="bentConnector3">
              <a:avLst>
                <a:gd name="adj1" fmla="val 313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3" name="_s169991"/>
            <p:cNvCxnSpPr>
              <a:cxnSpLocks noChangeShapeType="1"/>
              <a:endCxn id="164" idx="2"/>
            </p:cNvCxnSpPr>
            <p:nvPr/>
          </p:nvCxnSpPr>
          <p:spPr bwMode="auto">
            <a:xfrm rot="5400000" flipH="1">
              <a:off x="7931" y="3345"/>
              <a:ext cx="229" cy="1"/>
            </a:xfrm>
            <a:prstGeom prst="bentConnector3">
              <a:avLst>
                <a:gd name="adj1" fmla="val 3144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4" name="_s169992"/>
            <p:cNvCxnSpPr>
              <a:cxnSpLocks noChangeShapeType="1"/>
              <a:stCxn id="177" idx="0"/>
              <a:endCxn id="163" idx="2"/>
            </p:cNvCxnSpPr>
            <p:nvPr/>
          </p:nvCxnSpPr>
          <p:spPr bwMode="auto">
            <a:xfrm rot="-5400000">
              <a:off x="3773" y="4265"/>
              <a:ext cx="2246" cy="1"/>
            </a:xfrm>
            <a:prstGeom prst="bentConnector3">
              <a:avLst>
                <a:gd name="adj1" fmla="val 336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5" name="_s169993"/>
            <p:cNvCxnSpPr>
              <a:cxnSpLocks noChangeShapeType="1"/>
              <a:stCxn id="176" idx="1"/>
              <a:endCxn id="163" idx="2"/>
            </p:cNvCxnSpPr>
            <p:nvPr/>
          </p:nvCxnSpPr>
          <p:spPr bwMode="auto">
            <a:xfrm rot="10800000">
              <a:off x="4896" y="3143"/>
              <a:ext cx="91" cy="189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6" name="_s169994"/>
            <p:cNvCxnSpPr>
              <a:cxnSpLocks noChangeShapeType="1"/>
              <a:stCxn id="175" idx="3"/>
              <a:endCxn id="163" idx="2"/>
            </p:cNvCxnSpPr>
            <p:nvPr/>
          </p:nvCxnSpPr>
          <p:spPr bwMode="auto">
            <a:xfrm flipV="1">
              <a:off x="4808" y="3143"/>
              <a:ext cx="88" cy="189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7" name="_s169995"/>
            <p:cNvCxnSpPr>
              <a:cxnSpLocks noChangeShapeType="1"/>
              <a:stCxn id="174" idx="1"/>
              <a:endCxn id="163" idx="2"/>
            </p:cNvCxnSpPr>
            <p:nvPr/>
          </p:nvCxnSpPr>
          <p:spPr bwMode="auto">
            <a:xfrm rot="10800000">
              <a:off x="4896" y="3143"/>
              <a:ext cx="91" cy="118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8" name="_s169996"/>
            <p:cNvCxnSpPr>
              <a:cxnSpLocks noChangeShapeType="1"/>
              <a:stCxn id="173" idx="3"/>
              <a:endCxn id="163" idx="2"/>
            </p:cNvCxnSpPr>
            <p:nvPr/>
          </p:nvCxnSpPr>
          <p:spPr bwMode="auto">
            <a:xfrm flipV="1">
              <a:off x="4808" y="3143"/>
              <a:ext cx="88" cy="118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9" name="_s169997"/>
            <p:cNvCxnSpPr>
              <a:cxnSpLocks noChangeShapeType="1"/>
              <a:endCxn id="163" idx="2"/>
            </p:cNvCxnSpPr>
            <p:nvPr/>
          </p:nvCxnSpPr>
          <p:spPr bwMode="auto">
            <a:xfrm rot="10800000">
              <a:off x="4896" y="3143"/>
              <a:ext cx="91" cy="47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0" name="_s169998"/>
            <p:cNvCxnSpPr>
              <a:cxnSpLocks noChangeShapeType="1"/>
              <a:stCxn id="171" idx="3"/>
              <a:endCxn id="163" idx="2"/>
            </p:cNvCxnSpPr>
            <p:nvPr/>
          </p:nvCxnSpPr>
          <p:spPr bwMode="auto">
            <a:xfrm flipV="1">
              <a:off x="4808" y="3143"/>
              <a:ext cx="88" cy="47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1" name="_s169999"/>
            <p:cNvCxnSpPr>
              <a:cxnSpLocks noChangeShapeType="1"/>
            </p:cNvCxnSpPr>
            <p:nvPr/>
          </p:nvCxnSpPr>
          <p:spPr bwMode="auto">
            <a:xfrm rot="-5400000">
              <a:off x="1591" y="5207"/>
              <a:ext cx="366" cy="1"/>
            </a:xfrm>
            <a:prstGeom prst="bentConnector3">
              <a:avLst>
                <a:gd name="adj1" fmla="val 1967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2" name="_s170000"/>
            <p:cNvCxnSpPr>
              <a:cxnSpLocks noChangeShapeType="1"/>
              <a:stCxn id="169" idx="1"/>
              <a:endCxn id="165" idx="2"/>
            </p:cNvCxnSpPr>
            <p:nvPr/>
          </p:nvCxnSpPr>
          <p:spPr bwMode="auto">
            <a:xfrm rot="10800000">
              <a:off x="1773" y="3852"/>
              <a:ext cx="106" cy="117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3" name="_s170001"/>
            <p:cNvCxnSpPr>
              <a:cxnSpLocks noChangeShapeType="1"/>
              <a:stCxn id="168" idx="3"/>
              <a:endCxn id="165" idx="2"/>
            </p:cNvCxnSpPr>
            <p:nvPr/>
          </p:nvCxnSpPr>
          <p:spPr bwMode="auto">
            <a:xfrm flipV="1">
              <a:off x="1653" y="3852"/>
              <a:ext cx="120" cy="117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4" name="_s170002"/>
            <p:cNvCxnSpPr>
              <a:cxnSpLocks noChangeShapeType="1"/>
              <a:stCxn id="167" idx="1"/>
              <a:endCxn id="165" idx="2"/>
            </p:cNvCxnSpPr>
            <p:nvPr/>
          </p:nvCxnSpPr>
          <p:spPr bwMode="auto">
            <a:xfrm rot="10800000">
              <a:off x="1773" y="3852"/>
              <a:ext cx="106" cy="45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5" name="_s170003"/>
            <p:cNvCxnSpPr>
              <a:cxnSpLocks noChangeShapeType="1"/>
              <a:stCxn id="166" idx="3"/>
              <a:endCxn id="165" idx="2"/>
            </p:cNvCxnSpPr>
            <p:nvPr/>
          </p:nvCxnSpPr>
          <p:spPr bwMode="auto">
            <a:xfrm flipV="1">
              <a:off x="1653" y="3852"/>
              <a:ext cx="120" cy="45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6" name="_s170004"/>
            <p:cNvCxnSpPr>
              <a:cxnSpLocks noChangeShapeType="1"/>
              <a:stCxn id="165" idx="0"/>
              <a:endCxn id="162" idx="2"/>
            </p:cNvCxnSpPr>
            <p:nvPr/>
          </p:nvCxnSpPr>
          <p:spPr bwMode="auto">
            <a:xfrm flipV="1">
              <a:off x="1773" y="3170"/>
              <a:ext cx="35" cy="2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7" name="_s170005"/>
            <p:cNvCxnSpPr>
              <a:cxnSpLocks noChangeShapeType="1"/>
              <a:stCxn id="164" idx="0"/>
              <a:endCxn id="161" idx="2"/>
            </p:cNvCxnSpPr>
            <p:nvPr/>
          </p:nvCxnSpPr>
          <p:spPr bwMode="auto">
            <a:xfrm rot="16200000" flipV="1">
              <a:off x="6254" y="967"/>
              <a:ext cx="433" cy="315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8" name="_s170006"/>
            <p:cNvCxnSpPr>
              <a:cxnSpLocks noChangeShapeType="1"/>
              <a:stCxn id="163" idx="0"/>
              <a:endCxn id="161" idx="2"/>
            </p:cNvCxnSpPr>
            <p:nvPr/>
          </p:nvCxnSpPr>
          <p:spPr bwMode="auto">
            <a:xfrm rot="-5400000">
              <a:off x="4724" y="2498"/>
              <a:ext cx="345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9" name="_s170007"/>
            <p:cNvCxnSpPr>
              <a:cxnSpLocks noChangeShapeType="1"/>
              <a:stCxn id="162" idx="0"/>
              <a:endCxn id="161" idx="2"/>
            </p:cNvCxnSpPr>
            <p:nvPr/>
          </p:nvCxnSpPr>
          <p:spPr bwMode="auto">
            <a:xfrm rot="5400000" flipH="1" flipV="1">
              <a:off x="3159" y="975"/>
              <a:ext cx="385" cy="30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10" name="_s170008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rot="16200000" flipV="1">
              <a:off x="4826" y="1783"/>
              <a:ext cx="14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_s170009"/>
            <p:cNvSpPr>
              <a:spLocks noChangeArrowheads="1"/>
            </p:cNvSpPr>
            <p:nvPr/>
          </p:nvSpPr>
          <p:spPr bwMode="auto">
            <a:xfrm>
              <a:off x="2605" y="1240"/>
              <a:ext cx="4580" cy="473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60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HIS HIGHNESS THE AGA KHAN</a:t>
              </a:r>
            </a:p>
          </p:txBody>
        </p:sp>
        <p:sp>
          <p:nvSpPr>
            <p:cNvPr id="161" name="_s170010"/>
            <p:cNvSpPr>
              <a:spLocks noChangeArrowheads="1"/>
            </p:cNvSpPr>
            <p:nvPr/>
          </p:nvSpPr>
          <p:spPr bwMode="auto">
            <a:xfrm>
              <a:off x="359" y="1854"/>
              <a:ext cx="9072" cy="472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60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AGA KHAN DEVELOPMENT NETWORK</a:t>
              </a:r>
            </a:p>
          </p:txBody>
        </p:sp>
        <p:sp>
          <p:nvSpPr>
            <p:cNvPr id="162" name="_s170011"/>
            <p:cNvSpPr>
              <a:spLocks noChangeArrowheads="1"/>
            </p:cNvSpPr>
            <p:nvPr/>
          </p:nvSpPr>
          <p:spPr bwMode="auto">
            <a:xfrm>
              <a:off x="384" y="2711"/>
              <a:ext cx="2847" cy="459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ECONOMIC</a:t>
              </a: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 </a:t>
              </a: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DEVELOPMENT</a:t>
              </a:r>
            </a:p>
          </p:txBody>
        </p:sp>
        <p:sp>
          <p:nvSpPr>
            <p:cNvPr id="163" name="_s170012"/>
            <p:cNvSpPr>
              <a:spLocks noChangeArrowheads="1"/>
            </p:cNvSpPr>
            <p:nvPr/>
          </p:nvSpPr>
          <p:spPr bwMode="auto">
            <a:xfrm>
              <a:off x="3467" y="2671"/>
              <a:ext cx="2857" cy="472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SOCIAL DEVELOPMENT</a:t>
              </a:r>
            </a:p>
          </p:txBody>
        </p:sp>
        <p:sp>
          <p:nvSpPr>
            <p:cNvPr id="164" name="_s170013"/>
            <p:cNvSpPr>
              <a:spLocks noChangeArrowheads="1"/>
            </p:cNvSpPr>
            <p:nvPr/>
          </p:nvSpPr>
          <p:spPr bwMode="auto">
            <a:xfrm>
              <a:off x="6628" y="2759"/>
              <a:ext cx="2835" cy="472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600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CULTURE</a:t>
              </a:r>
            </a:p>
          </p:txBody>
        </p:sp>
        <p:sp>
          <p:nvSpPr>
            <p:cNvPr id="165" name="_s170014"/>
            <p:cNvSpPr>
              <a:spLocks noChangeArrowheads="1"/>
            </p:cNvSpPr>
            <p:nvPr/>
          </p:nvSpPr>
          <p:spPr bwMode="auto">
            <a:xfrm>
              <a:off x="349" y="3379"/>
              <a:ext cx="2847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Aga Khan Fund for Economic Development</a:t>
              </a:r>
            </a:p>
          </p:txBody>
        </p:sp>
        <p:sp>
          <p:nvSpPr>
            <p:cNvPr id="166" name="_s170015"/>
            <p:cNvSpPr>
              <a:spLocks noChangeArrowheads="1"/>
            </p:cNvSpPr>
            <p:nvPr/>
          </p:nvSpPr>
          <p:spPr bwMode="auto">
            <a:xfrm>
              <a:off x="349" y="4075"/>
              <a:ext cx="1304" cy="472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Tourism Promotion</a:t>
              </a:r>
            </a:p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Services</a:t>
              </a:r>
            </a:p>
          </p:txBody>
        </p:sp>
        <p:sp>
          <p:nvSpPr>
            <p:cNvPr id="167" name="_s170016"/>
            <p:cNvSpPr>
              <a:spLocks noChangeArrowheads="1"/>
            </p:cNvSpPr>
            <p:nvPr/>
          </p:nvSpPr>
          <p:spPr bwMode="auto">
            <a:xfrm>
              <a:off x="1879" y="4075"/>
              <a:ext cx="1317" cy="472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Industrial Promotion</a:t>
              </a:r>
            </a:p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Services</a:t>
              </a:r>
            </a:p>
          </p:txBody>
        </p:sp>
        <p:sp>
          <p:nvSpPr>
            <p:cNvPr id="168" name="_s170017"/>
            <p:cNvSpPr>
              <a:spLocks noChangeArrowheads="1"/>
            </p:cNvSpPr>
            <p:nvPr/>
          </p:nvSpPr>
          <p:spPr bwMode="auto">
            <a:xfrm>
              <a:off x="349" y="4793"/>
              <a:ext cx="1304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Financial Services</a:t>
              </a:r>
            </a:p>
          </p:txBody>
        </p:sp>
        <p:sp>
          <p:nvSpPr>
            <p:cNvPr id="169" name="_s170018"/>
            <p:cNvSpPr>
              <a:spLocks noChangeArrowheads="1"/>
            </p:cNvSpPr>
            <p:nvPr/>
          </p:nvSpPr>
          <p:spPr bwMode="auto">
            <a:xfrm>
              <a:off x="1879" y="4793"/>
              <a:ext cx="1317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Media Services</a:t>
              </a:r>
            </a:p>
          </p:txBody>
        </p:sp>
        <p:sp>
          <p:nvSpPr>
            <p:cNvPr id="170" name="_s170019"/>
            <p:cNvSpPr>
              <a:spLocks noChangeArrowheads="1"/>
            </p:cNvSpPr>
            <p:nvPr/>
          </p:nvSpPr>
          <p:spPr bwMode="auto">
            <a:xfrm>
              <a:off x="1085" y="5391"/>
              <a:ext cx="1362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Aviation Services</a:t>
              </a:r>
            </a:p>
          </p:txBody>
        </p:sp>
        <p:sp>
          <p:nvSpPr>
            <p:cNvPr id="171" name="_s170020"/>
            <p:cNvSpPr>
              <a:spLocks noChangeArrowheads="1"/>
            </p:cNvSpPr>
            <p:nvPr/>
          </p:nvSpPr>
          <p:spPr bwMode="auto">
            <a:xfrm>
              <a:off x="3444" y="3379"/>
              <a:ext cx="1363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Aga Khan</a:t>
              </a:r>
            </a:p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Foundation</a:t>
              </a:r>
            </a:p>
          </p:txBody>
        </p:sp>
        <p:sp>
          <p:nvSpPr>
            <p:cNvPr id="173" name="_s170022"/>
            <p:cNvSpPr>
              <a:spLocks noChangeArrowheads="1"/>
            </p:cNvSpPr>
            <p:nvPr/>
          </p:nvSpPr>
          <p:spPr bwMode="auto">
            <a:xfrm>
              <a:off x="3444" y="4088"/>
              <a:ext cx="1363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Aga Khan</a:t>
              </a:r>
            </a:p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Health Services</a:t>
              </a:r>
            </a:p>
          </p:txBody>
        </p:sp>
        <p:sp>
          <p:nvSpPr>
            <p:cNvPr id="174" name="_s170023"/>
            <p:cNvSpPr>
              <a:spLocks noChangeArrowheads="1"/>
            </p:cNvSpPr>
            <p:nvPr/>
          </p:nvSpPr>
          <p:spPr bwMode="auto">
            <a:xfrm>
              <a:off x="4987" y="4088"/>
              <a:ext cx="1362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University of</a:t>
              </a:r>
            </a:p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Central Asia</a:t>
              </a:r>
            </a:p>
          </p:txBody>
        </p:sp>
        <p:sp>
          <p:nvSpPr>
            <p:cNvPr id="175" name="_s170024"/>
            <p:cNvSpPr>
              <a:spLocks noChangeArrowheads="1"/>
            </p:cNvSpPr>
            <p:nvPr/>
          </p:nvSpPr>
          <p:spPr bwMode="auto">
            <a:xfrm>
              <a:off x="3444" y="4798"/>
              <a:ext cx="1363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Aga Khan Planning</a:t>
              </a:r>
            </a:p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&amp; Building Services</a:t>
              </a:r>
            </a:p>
          </p:txBody>
        </p:sp>
        <p:sp>
          <p:nvSpPr>
            <p:cNvPr id="176" name="_s170025"/>
            <p:cNvSpPr>
              <a:spLocks noChangeArrowheads="1"/>
            </p:cNvSpPr>
            <p:nvPr/>
          </p:nvSpPr>
          <p:spPr bwMode="auto">
            <a:xfrm>
              <a:off x="4987" y="4798"/>
              <a:ext cx="1362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Aga Khan</a:t>
              </a:r>
            </a:p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Education Services</a:t>
              </a:r>
            </a:p>
          </p:txBody>
        </p:sp>
        <p:sp>
          <p:nvSpPr>
            <p:cNvPr id="177" name="_s170026"/>
            <p:cNvSpPr>
              <a:spLocks noChangeArrowheads="1"/>
            </p:cNvSpPr>
            <p:nvPr/>
          </p:nvSpPr>
          <p:spPr bwMode="auto">
            <a:xfrm>
              <a:off x="4214" y="5389"/>
              <a:ext cx="1362" cy="472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Aga Khan Agency </a:t>
              </a:r>
              <a:b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</a:br>
              <a:r>
                <a:rPr lang="en-US" sz="1050" dirty="0">
                  <a:latin typeface="+mj-lt"/>
                  <a:ea typeface="ＭＳ Ｐゴシック" pitchFamily="34" charset="-128"/>
                  <a:cs typeface="Arial" charset="0"/>
                </a:rPr>
                <a:t>for Microfinance</a:t>
              </a:r>
            </a:p>
          </p:txBody>
        </p:sp>
        <p:sp>
          <p:nvSpPr>
            <p:cNvPr id="178" name="_s170027"/>
            <p:cNvSpPr>
              <a:spLocks noChangeArrowheads="1"/>
            </p:cNvSpPr>
            <p:nvPr/>
          </p:nvSpPr>
          <p:spPr bwMode="auto">
            <a:xfrm>
              <a:off x="6564" y="3372"/>
              <a:ext cx="2845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600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Aga Khan Trust for Culture</a:t>
              </a:r>
            </a:p>
          </p:txBody>
        </p:sp>
        <p:sp>
          <p:nvSpPr>
            <p:cNvPr id="179" name="_s170028"/>
            <p:cNvSpPr>
              <a:spLocks noChangeArrowheads="1"/>
            </p:cNvSpPr>
            <p:nvPr/>
          </p:nvSpPr>
          <p:spPr bwMode="auto">
            <a:xfrm>
              <a:off x="6597" y="4075"/>
              <a:ext cx="1294" cy="47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600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Aga Khan Award </a:t>
              </a:r>
            </a:p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for Architecture</a:t>
              </a:r>
            </a:p>
          </p:txBody>
        </p:sp>
        <p:sp>
          <p:nvSpPr>
            <p:cNvPr id="180" name="_s170029"/>
            <p:cNvSpPr>
              <a:spLocks noChangeArrowheads="1"/>
            </p:cNvSpPr>
            <p:nvPr/>
          </p:nvSpPr>
          <p:spPr bwMode="auto">
            <a:xfrm>
              <a:off x="8049" y="4081"/>
              <a:ext cx="1384" cy="472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600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Historic Cities </a:t>
              </a:r>
            </a:p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Support Programme</a:t>
              </a:r>
            </a:p>
          </p:txBody>
        </p:sp>
        <p:sp>
          <p:nvSpPr>
            <p:cNvPr id="181" name="_s170030"/>
            <p:cNvSpPr>
              <a:spLocks noChangeArrowheads="1"/>
            </p:cNvSpPr>
            <p:nvPr/>
          </p:nvSpPr>
          <p:spPr bwMode="auto">
            <a:xfrm>
              <a:off x="7140" y="4779"/>
              <a:ext cx="1702" cy="472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600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Education and Culture</a:t>
              </a:r>
            </a:p>
            <a:p>
              <a:pPr algn="ctr" defTabSz="1463675">
                <a:defRPr/>
              </a:pPr>
              <a:r>
                <a:rPr lang="en-US" sz="1050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Arial" charset="0"/>
                </a:rPr>
                <a:t>Programme</a:t>
              </a:r>
            </a:p>
          </p:txBody>
        </p:sp>
      </p:grpSp>
      <p:sp>
        <p:nvSpPr>
          <p:cNvPr id="182" name="_s170023"/>
          <p:cNvSpPr>
            <a:spLocks noChangeArrowheads="1"/>
          </p:cNvSpPr>
          <p:nvPr/>
        </p:nvSpPr>
        <p:spPr bwMode="auto">
          <a:xfrm>
            <a:off x="6251575" y="3617914"/>
            <a:ext cx="1244600" cy="534987"/>
          </a:xfrm>
          <a:prstGeom prst="roundRect">
            <a:avLst>
              <a:gd name="adj" fmla="val 16667"/>
            </a:avLst>
          </a:prstGeom>
          <a:solidFill>
            <a:srgbClr val="990000">
              <a:alpha val="39999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1463675"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Arial" charset="0"/>
              </a:rPr>
              <a:t>Aga Khan </a:t>
            </a:r>
          </a:p>
          <a:p>
            <a:pPr algn="ctr" defTabSz="1463675"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Arial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1091265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466533" y="3650684"/>
            <a:ext cx="2354781" cy="239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 smtClean="0"/>
              <a:t>Basic </a:t>
            </a:r>
            <a:r>
              <a:rPr lang="en-GB" sz="1400" dirty="0"/>
              <a:t>and comprehensive health  centres in rural areas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Diagnostic centres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Hospitals (13- 12 ISO certified, JCI accreditation)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Increasingly through PPPs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283325" y="42672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70000"/>
              </a:spcBef>
              <a:defRPr/>
            </a:pPr>
            <a:endParaRPr lang="en-GB" sz="1200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8586788" y="42672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" indent="-91440">
              <a:spcBef>
                <a:spcPct val="70000"/>
              </a:spcBef>
              <a:buFont typeface="Wingdings" pitchFamily="2" charset="2"/>
              <a:buChar char="§"/>
              <a:defRPr/>
            </a:pPr>
            <a:endParaRPr lang="en-GB" sz="1200" dirty="0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45909" y="3607142"/>
            <a:ext cx="25922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 smtClean="0"/>
              <a:t>Community-level </a:t>
            </a:r>
            <a:r>
              <a:rPr lang="en-GB" sz="1400" dirty="0"/>
              <a:t>capacity building and mobilisation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Health promotion and education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Immunisation, systematic antenatal, delivery and postnatal care, IMCI 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Increasingly attention for prevention, early diagnosis and treatment of NCDs</a:t>
            </a:r>
          </a:p>
          <a:p>
            <a:pPr>
              <a:spcBef>
                <a:spcPct val="50000"/>
              </a:spcBef>
              <a:defRPr/>
            </a:pPr>
            <a:endParaRPr lang="en-GB" sz="1400" dirty="0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6149704" y="3650684"/>
            <a:ext cx="2623754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 smtClean="0"/>
              <a:t>Medical </a:t>
            </a:r>
            <a:r>
              <a:rPr lang="en-GB" sz="1400" dirty="0"/>
              <a:t>education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Nursing education – </a:t>
            </a:r>
            <a:br>
              <a:rPr lang="en-GB" sz="1400" dirty="0"/>
            </a:br>
            <a:r>
              <a:rPr lang="en-GB" sz="1400" dirty="0"/>
              <a:t>pre- and in-service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Allied health professionals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Community health </a:t>
            </a:r>
            <a:r>
              <a:rPr lang="en-GB" sz="1400" dirty="0" smtClean="0"/>
              <a:t>workers</a:t>
            </a:r>
            <a:endParaRPr lang="en-GB" sz="1400" dirty="0"/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Public health training</a:t>
            </a:r>
          </a:p>
          <a:p>
            <a:pPr marL="91440" indent="-9144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Research </a:t>
            </a:r>
            <a:r>
              <a:rPr lang="en-GB" sz="1400" dirty="0" smtClean="0"/>
              <a:t>– knowledge transfer</a:t>
            </a:r>
            <a:endParaRPr lang="en-GB" sz="1400" dirty="0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835160" y="3194800"/>
            <a:ext cx="2340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 dirty="0"/>
              <a:t>Community Health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630325" y="3194800"/>
            <a:ext cx="21880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b="1" dirty="0"/>
              <a:t>Service </a:t>
            </a:r>
            <a:r>
              <a:rPr lang="en-GB" b="1" dirty="0"/>
              <a:t>Delivery </a:t>
            </a:r>
            <a:endParaRPr lang="en-GB" b="1" dirty="0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316459" y="3212341"/>
            <a:ext cx="2456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b="1" dirty="0"/>
              <a:t>Education/Research</a:t>
            </a:r>
            <a:endParaRPr lang="en-GB" b="1" dirty="0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9271564" y="3194800"/>
            <a:ext cx="2070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b="1" dirty="0"/>
              <a:t>Cross-Cutting</a:t>
            </a:r>
            <a:endParaRPr lang="en-GB" b="1" dirty="0"/>
          </a:p>
        </p:txBody>
      </p:sp>
      <p:pic>
        <p:nvPicPr>
          <p:cNvPr id="5135" name="Picture 17" descr="Rx"/>
          <p:cNvPicPr>
            <a:picLocks noChangeAspect="1" noChangeArrowheads="1"/>
          </p:cNvPicPr>
          <p:nvPr/>
        </p:nvPicPr>
        <p:blipFill>
          <a:blip r:embed="rId3" cstate="print"/>
          <a:srcRect l="14648" r="19025"/>
          <a:stretch>
            <a:fillRect/>
          </a:stretch>
        </p:blipFill>
        <p:spPr bwMode="auto">
          <a:xfrm>
            <a:off x="9271563" y="905940"/>
            <a:ext cx="2410921" cy="220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9" descr="IB_KEN002_KJLR_331 small"/>
          <p:cNvPicPr>
            <a:picLocks noChangeAspect="1" noChangeArrowheads="1"/>
          </p:cNvPicPr>
          <p:nvPr/>
        </p:nvPicPr>
        <p:blipFill>
          <a:blip r:embed="rId4" cstate="print"/>
          <a:srcRect l="11729" r="21420"/>
          <a:stretch>
            <a:fillRect/>
          </a:stretch>
        </p:blipFill>
        <p:spPr bwMode="auto">
          <a:xfrm>
            <a:off x="3354727" y="914134"/>
            <a:ext cx="2426795" cy="223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2137" y="1"/>
            <a:ext cx="11300347" cy="870857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AKDN Integrated Health System (IHS) East Africa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1849" y="3650684"/>
            <a:ext cx="2460260" cy="269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ct val="7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Health sector reform programmes, e.g. health financing, e-Health:</a:t>
            </a:r>
          </a:p>
          <a:p>
            <a:pPr marL="171450" indent="-171450">
              <a:spcBef>
                <a:spcPct val="7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Provision of technical assistance to government systems</a:t>
            </a:r>
          </a:p>
          <a:p>
            <a:pPr marL="171450" indent="-171450">
              <a:spcBef>
                <a:spcPct val="70000"/>
              </a:spcBef>
              <a:buFont typeface="Arial" pitchFamily="34" charset="0"/>
              <a:buChar char="•"/>
              <a:defRPr/>
            </a:pPr>
            <a:r>
              <a:rPr lang="en-GB" sz="1400" dirty="0"/>
              <a:t>Infectious diseases programmes, e.g. </a:t>
            </a:r>
            <a:r>
              <a:rPr lang="en-GB" sz="1400" dirty="0" err="1"/>
              <a:t>tb</a:t>
            </a:r>
            <a:r>
              <a:rPr lang="en-GB" sz="1400" dirty="0"/>
              <a:t>, polio </a:t>
            </a:r>
            <a:endParaRPr lang="en-GB" sz="1400" dirty="0" smtClean="0"/>
          </a:p>
          <a:p>
            <a:pPr marL="171450" indent="-171450">
              <a:spcBef>
                <a:spcPct val="70000"/>
              </a:spcBef>
              <a:buFont typeface="Arial" pitchFamily="34" charset="0"/>
              <a:buChar char="•"/>
              <a:defRPr/>
            </a:pPr>
            <a:r>
              <a:rPr lang="en-GB" sz="1400" dirty="0" smtClean="0"/>
              <a:t>Management and leadership </a:t>
            </a:r>
            <a:endParaRPr lang="en-GB" sz="14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27843" r="10498" b="14561"/>
          <a:stretch>
            <a:fillRect/>
          </a:stretch>
        </p:blipFill>
        <p:spPr bwMode="auto">
          <a:xfrm>
            <a:off x="6279627" y="949216"/>
            <a:ext cx="2493831" cy="218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0" y="849087"/>
            <a:ext cx="2286000" cy="228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83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HS-EA-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882" y="986693"/>
            <a:ext cx="3736426" cy="5094251"/>
          </a:xfrm>
          <a:prstGeom prst="rect">
            <a:avLst/>
          </a:prstGeom>
        </p:spPr>
      </p:pic>
      <p:graphicFrame>
        <p:nvGraphicFramePr>
          <p:cNvPr id="40962" name="Rectangle 2" hidden="1"/>
          <p:cNvGraphicFramePr>
            <a:graphicFrameLocks/>
          </p:cNvGraphicFramePr>
          <p:nvPr/>
        </p:nvGraphicFramePr>
        <p:xfrm>
          <a:off x="1524001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469988" y="2517198"/>
            <a:ext cx="7631069" cy="49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95709">
              <a:spcBef>
                <a:spcPct val="40000"/>
              </a:spcBef>
              <a:buClr>
                <a:srgbClr val="006633"/>
              </a:buClr>
              <a:defRPr/>
            </a:pPr>
            <a:endParaRPr lang="en-CA" sz="1400" kern="0" dirty="0">
              <a:latin typeface="Helvetica Light"/>
              <a:ea typeface="ＭＳ Ｐゴシック" pitchFamily="34" charset="-128"/>
              <a:cs typeface="Helvetica Light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874325" y="188913"/>
            <a:ext cx="8793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0">
                <a:solidFill>
                  <a:schemeClr val="tx2"/>
                </a:solidFill>
                <a:latin typeface="Helvetica Light"/>
                <a:ea typeface="+mj-ea"/>
                <a:cs typeface="Helvetica Light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AKDN East Africa Integrated 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Health 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Ｐゴシック" charset="0"/>
                <a:cs typeface="Helvetica"/>
              </a:rPr>
              <a:t>System (EAIHS)</a:t>
            </a:r>
            <a:endParaRPr lang="en-US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eaLnBrk="1" hangingPunct="1"/>
            <a:r>
              <a:rPr lang="en-US" dirty="0">
                <a:solidFill>
                  <a:srgbClr val="008000"/>
                </a:solidFill>
                <a:ea typeface="ＭＳ Ｐゴシック" charset="0"/>
              </a:rPr>
              <a:t>catalyzing change</a:t>
            </a:r>
            <a:endParaRPr lang="en-US" dirty="0">
              <a:solidFill>
                <a:srgbClr val="008000"/>
              </a:solidFill>
              <a:ea typeface="ＭＳ Ｐゴシック" charset="0"/>
            </a:endParaRPr>
          </a:p>
        </p:txBody>
      </p:sp>
      <p:sp>
        <p:nvSpPr>
          <p:cNvPr id="36" name="AutoShape 4"/>
          <p:cNvSpPr>
            <a:spLocks/>
          </p:cNvSpPr>
          <p:nvPr/>
        </p:nvSpPr>
        <p:spPr bwMode="auto">
          <a:xfrm>
            <a:off x="1659299" y="1038068"/>
            <a:ext cx="4801975" cy="29582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97" tIns="50797" rIns="50797" bIns="50797"/>
          <a:lstStyle/>
          <a:p>
            <a:pPr marL="0" lvl="1" algn="just" defTabSz="912813"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altLang="ko-KR" sz="1400" dirty="0">
                <a:solidFill>
                  <a:srgbClr val="0070C0"/>
                </a:solidFill>
                <a:latin typeface="Helvetica" charset="0"/>
                <a:cs typeface="Helvetica" charset="0"/>
                <a:sym typeface="Helvetica" charset="0"/>
              </a:rPr>
              <a:t>Response: expanding quality healthcare and education</a:t>
            </a:r>
          </a:p>
          <a:p>
            <a:pPr marL="285750" lvl="1" indent="-285750" algn="just" defTabSz="912813"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Expanding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access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to high-quality healthcare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in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all 5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EAC countries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and covering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an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economically diverse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population</a:t>
            </a:r>
          </a:p>
          <a:p>
            <a:pPr marL="285750" lvl="1" indent="-285750" algn="just" defTabSz="912813">
              <a:spcAft>
                <a:spcPts val="1000"/>
              </a:spcAft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Educating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and creating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clinically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relevant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leaders and health managers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who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are catalysts for change in the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region</a:t>
            </a:r>
          </a:p>
          <a:p>
            <a:pPr marL="285750" indent="-285750" algn="just" defTabSz="895709">
              <a:spcAft>
                <a:spcPts val="1000"/>
              </a:spcAft>
              <a:buClr>
                <a:srgbClr val="006633"/>
              </a:buClr>
              <a:buFont typeface="Arial"/>
              <a:buChar char="•"/>
              <a:defRPr/>
            </a:pP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Conducting research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into local disease burden and health system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design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so relevant knowledge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is created</a:t>
            </a:r>
          </a:p>
          <a:p>
            <a:pPr algn="just" defTabSz="895709">
              <a:spcAft>
                <a:spcPts val="1000"/>
              </a:spcAft>
              <a:buClr>
                <a:srgbClr val="006633"/>
              </a:buClr>
              <a:defRPr/>
            </a:pPr>
            <a:r>
              <a:rPr lang="en-US" sz="1400" kern="0" dirty="0">
                <a:solidFill>
                  <a:srgbClr val="0070C0"/>
                </a:solidFill>
                <a:latin typeface="Helvetica Light"/>
                <a:ea typeface="ＭＳ Ｐゴシック" pitchFamily="34" charset="-128"/>
                <a:cs typeface="Helvetica Light"/>
              </a:rPr>
              <a:t>Collaborating with the public sector in health</a:t>
            </a:r>
          </a:p>
          <a:p>
            <a:pPr marL="285750" indent="-285750" algn="just" defTabSz="895709">
              <a:spcAft>
                <a:spcPts val="1000"/>
              </a:spcAft>
              <a:buClr>
                <a:srgbClr val="006633"/>
              </a:buClr>
              <a:buFont typeface="Wingdings" charset="2"/>
              <a:buChar char="Ø"/>
              <a:defRPr/>
            </a:pP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Will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impact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more patients through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partnerships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than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what the AKDN system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can care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for directly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through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its own health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services</a:t>
            </a:r>
          </a:p>
          <a:p>
            <a:pPr marL="285750" indent="-285750" algn="just" defTabSz="895709">
              <a:spcAft>
                <a:spcPts val="1000"/>
              </a:spcAft>
              <a:buClr>
                <a:srgbClr val="006633"/>
              </a:buClr>
              <a:buFont typeface="Wingdings" charset="2"/>
              <a:buChar char="Ø"/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 Light"/>
                <a:ea typeface="ＭＳ Ｐゴシック" pitchFamily="34" charset="-128"/>
                <a:cs typeface="Helvetica Light"/>
              </a:rPr>
              <a:t>Will accelerate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human resources development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in terms of numbers, qualification and motivation of personnel</a:t>
            </a:r>
            <a:endParaRPr lang="en-US" sz="1400" kern="0" dirty="0">
              <a:solidFill>
                <a:srgbClr val="000000"/>
              </a:solidFill>
              <a:latin typeface="Helvetica Light"/>
              <a:ea typeface="ＭＳ Ｐゴシック" pitchFamily="34" charset="-128"/>
              <a:cs typeface="Helvetica Light"/>
            </a:endParaRPr>
          </a:p>
          <a:p>
            <a:pPr marL="285750" indent="-285750" algn="just" defTabSz="895709">
              <a:spcAft>
                <a:spcPts val="1000"/>
              </a:spcAft>
              <a:buClr>
                <a:srgbClr val="006633"/>
              </a:buClr>
              <a:buFont typeface="Wingdings" charset="2"/>
              <a:buChar char="Ø"/>
              <a:defRPr/>
            </a:pPr>
            <a:r>
              <a:rPr lang="en-US" sz="1400" kern="0" dirty="0">
                <a:solidFill>
                  <a:srgbClr val="000000"/>
                </a:solidFill>
                <a:latin typeface="Helvetica Light"/>
                <a:ea typeface="ＭＳ Ｐゴシック" pitchFamily="34" charset="-128"/>
                <a:cs typeface="Helvetica Light"/>
              </a:rPr>
              <a:t>Will </a:t>
            </a:r>
            <a:r>
              <a:rPr lang="en-US" sz="1400" kern="0" dirty="0">
                <a:solidFill>
                  <a:srgbClr val="000000"/>
                </a:solidFill>
                <a:latin typeface="Helvetica Light"/>
                <a:ea typeface="ＭＳ Ｐゴシック" pitchFamily="34" charset="-128"/>
                <a:cs typeface="Helvetica Light"/>
              </a:rPr>
              <a:t>be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replicable and sustainable 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(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h</a:t>
            </a: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uman resources and financially)</a:t>
            </a:r>
          </a:p>
          <a:p>
            <a:pPr marL="285750" indent="-285750" algn="just" defTabSz="895709">
              <a:spcAft>
                <a:spcPts val="1000"/>
              </a:spcAft>
              <a:buClr>
                <a:srgbClr val="006633"/>
              </a:buClr>
              <a:buFont typeface="Wingdings" charset="2"/>
              <a:buChar char="Ø"/>
              <a:defRPr/>
            </a:pPr>
            <a:r>
              <a:rPr lang="en-US" sz="1400" kern="0" dirty="0">
                <a:latin typeface="Helvetica Light"/>
                <a:ea typeface="ＭＳ Ｐゴシック" pitchFamily="34" charset="-128"/>
                <a:cs typeface="Helvetica Light"/>
              </a:rPr>
              <a:t>Will be complimentary and </a:t>
            </a:r>
            <a:r>
              <a:rPr lang="en-US" sz="1400" kern="0" dirty="0">
                <a:solidFill>
                  <a:srgbClr val="008000"/>
                </a:solidFill>
                <a:latin typeface="Helvetica Light"/>
                <a:ea typeface="ＭＳ Ｐゴシック" pitchFamily="34" charset="-128"/>
                <a:cs typeface="Helvetica Light"/>
              </a:rPr>
              <a:t>not competing with public sector</a:t>
            </a:r>
            <a:endParaRPr lang="en-CA" sz="1400" kern="0" dirty="0">
              <a:solidFill>
                <a:srgbClr val="008000"/>
              </a:solidFill>
              <a:latin typeface="Helvetica Light"/>
              <a:ea typeface="ＭＳ Ｐゴシック" pitchFamily="34" charset="-128"/>
              <a:cs typeface="Helvetica Light"/>
            </a:endParaRPr>
          </a:p>
          <a:p>
            <a:pPr marL="285750" indent="-285750" defTabSz="895709">
              <a:spcAft>
                <a:spcPts val="1000"/>
              </a:spcAft>
              <a:buClr>
                <a:srgbClr val="006633"/>
              </a:buClr>
              <a:buFont typeface="Arial"/>
              <a:buChar char="•"/>
              <a:defRPr/>
            </a:pPr>
            <a:endParaRPr lang="en-CA" sz="1400" kern="0" dirty="0">
              <a:latin typeface="Helvetica Light"/>
              <a:ea typeface="ＭＳ Ｐゴシック" pitchFamily="34" charset="-128"/>
              <a:cs typeface="Helvetica Light"/>
            </a:endParaRPr>
          </a:p>
          <a:p>
            <a:pPr marL="285750" indent="-285750" defTabSz="895709">
              <a:buClr>
                <a:srgbClr val="006633"/>
              </a:buClr>
              <a:buFont typeface="Arial"/>
              <a:buChar char="•"/>
              <a:defRPr/>
            </a:pPr>
            <a:endParaRPr lang="en-CA" sz="1400" kern="0" dirty="0">
              <a:latin typeface="Helvetica Light"/>
              <a:ea typeface="ＭＳ Ｐゴシック" pitchFamily="34" charset="-128"/>
              <a:cs typeface="Helvetica Light"/>
            </a:endParaRPr>
          </a:p>
          <a:p>
            <a:pPr defTabSz="895709">
              <a:buClr>
                <a:srgbClr val="006633"/>
              </a:buClr>
              <a:defRPr/>
            </a:pPr>
            <a:endParaRPr lang="en-CA" sz="1400" kern="0" dirty="0">
              <a:latin typeface="Helvetica Light"/>
              <a:ea typeface="ＭＳ Ｐゴシック" pitchFamily="34" charset="-128"/>
              <a:cs typeface="Helvetica Light"/>
            </a:endParaRPr>
          </a:p>
          <a:p>
            <a:pPr defTabSz="895709">
              <a:buClr>
                <a:srgbClr val="006633"/>
              </a:buClr>
              <a:defRPr/>
            </a:pPr>
            <a:endParaRPr lang="en-CA" sz="1400" kern="0" dirty="0">
              <a:latin typeface="Helvetica Light"/>
              <a:ea typeface="ＭＳ Ｐゴシック" pitchFamily="34" charset="-128"/>
              <a:cs typeface="Helvetica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12543" y="6076100"/>
            <a:ext cx="4008060" cy="218808"/>
          </a:xfrm>
          <a:prstGeom prst="rect">
            <a:avLst/>
          </a:prstGeom>
        </p:spPr>
        <p:txBody>
          <a:bodyPr wrap="square" lIns="64291" tIns="32146" rIns="0" bIns="32146">
            <a:spAutoFit/>
          </a:bodyPr>
          <a:lstStyle/>
          <a:p>
            <a:pPr algn="r" eaLnBrk="1" hangingPunct="1"/>
            <a:r>
              <a:rPr lang="en-US" sz="1000" dirty="0">
                <a:latin typeface="Helvetica Light"/>
              </a:rPr>
              <a:t>Coverage of AKDN’s East Africa Integrated Health System</a:t>
            </a:r>
            <a:endParaRPr lang="en-US" sz="1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794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4416" y="316091"/>
            <a:ext cx="1129168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8896" tIns="50798" rIns="88896" bIns="50798" numCol="1" anchor="ctr" anchorCtr="0" compatLnSpc="1">
            <a:prstTxWarp prst="textNoShape">
              <a:avLst/>
            </a:prstTxWarp>
          </a:bodyPr>
          <a:lstStyle/>
          <a:p>
            <a:pPr defTabSz="914145">
              <a:defRPr/>
            </a:pPr>
            <a:r>
              <a:rPr lang="en-ZA" sz="28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ea typeface="ＭＳ Ｐゴシック" charset="0"/>
              </a:rPr>
              <a:t>Future </a:t>
            </a:r>
            <a:r>
              <a:rPr lang="en-ZA" sz="2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ea typeface="ＭＳ Ｐゴシック" charset="0"/>
              </a:rPr>
              <a:t>footprint of AKDN Integrated Health System, East Africa by 2027</a:t>
            </a:r>
            <a:r>
              <a:rPr lang="en-US" altLang="ko-KR" sz="2800" kern="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ea typeface="MS PGothic" pitchFamily="34" charset="-128"/>
                <a:cs typeface="Helvetica"/>
                <a:sym typeface="Arial" pitchFamily="34" charset="0"/>
              </a:rPr>
              <a:t/>
            </a:r>
            <a:br>
              <a:rPr lang="en-US" altLang="ko-KR" sz="2800" kern="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ea typeface="MS PGothic" pitchFamily="34" charset="-128"/>
                <a:cs typeface="Helvetica"/>
                <a:sym typeface="Arial" pitchFamily="34" charset="0"/>
              </a:rPr>
            </a:br>
            <a:endParaRPr lang="en-US" altLang="ko-KR" sz="2800" kern="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  <a:ea typeface="MS PGothic" pitchFamily="34" charset="-128"/>
              <a:cs typeface="Helvetica Light"/>
              <a:sym typeface="Helvetica Light" pitchFamily="2" charset="0"/>
            </a:endParaRPr>
          </a:p>
        </p:txBody>
      </p:sp>
      <p:pic>
        <p:nvPicPr>
          <p:cNvPr id="7" name="Picture 6" descr="Screen Shot 2013-03-21 at 10.50.23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0"/>
          <a:stretch/>
        </p:blipFill>
        <p:spPr>
          <a:xfrm>
            <a:off x="4662015" y="691365"/>
            <a:ext cx="6165642" cy="593440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8364"/>
              </p:ext>
            </p:extLst>
          </p:nvPr>
        </p:nvGraphicFramePr>
        <p:xfrm>
          <a:off x="479286" y="1227133"/>
          <a:ext cx="3749814" cy="211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92"/>
                <a:gridCol w="1138003"/>
                <a:gridCol w="1511119"/>
              </a:tblGrid>
              <a:tr h="38068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By 2026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Hospital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Outreach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</a:rPr>
                        <a:t> Centres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93316" marR="93316" marT="46672" marB="46672"/>
                </a:tc>
              </a:tr>
              <a:tr h="353813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BR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/>
                        <a:t> - 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</a:tr>
              <a:tr h="273337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KE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3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106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</a:tr>
              <a:tr h="273337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RW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</a:tr>
              <a:tr h="273337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TZ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45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</a:tr>
              <a:tr h="273337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UG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15</a:t>
                      </a:r>
                      <a:endParaRPr lang="en-US" sz="1200" b="0" dirty="0"/>
                    </a:p>
                  </a:txBody>
                  <a:tcPr marL="93316" marR="93316" marT="46672" marB="46672"/>
                </a:tc>
              </a:tr>
              <a:tr h="273337"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EA IHS </a:t>
                      </a:r>
                      <a:endParaRPr lang="en-US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93316" marR="93316" marT="46672" marB="466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172</a:t>
                      </a:r>
                      <a:endParaRPr lang="en-US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3316" marR="93316" marT="46672" marB="46672"/>
                </a:tc>
              </a:tr>
            </a:tbl>
          </a:graphicData>
        </a:graphic>
      </p:graphicFrame>
      <p:grpSp>
        <p:nvGrpSpPr>
          <p:cNvPr id="9" name="Group 311"/>
          <p:cNvGrpSpPr>
            <a:grpSpLocks/>
          </p:cNvGrpSpPr>
          <p:nvPr/>
        </p:nvGrpSpPr>
        <p:grpSpPr bwMode="auto">
          <a:xfrm>
            <a:off x="479286" y="4017325"/>
            <a:ext cx="2041524" cy="2300038"/>
            <a:chOff x="152400" y="4038600"/>
            <a:chExt cx="2041446" cy="2299843"/>
          </a:xfrm>
        </p:grpSpPr>
        <p:sp>
          <p:nvSpPr>
            <p:cNvPr id="10" name="TextBox 312"/>
            <p:cNvSpPr txBox="1">
              <a:spLocks noChangeArrowheads="1"/>
            </p:cNvSpPr>
            <p:nvPr/>
          </p:nvSpPr>
          <p:spPr bwMode="auto">
            <a:xfrm>
              <a:off x="152400" y="4066401"/>
              <a:ext cx="1676400" cy="2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00"/>
                  </a:solidFill>
                  <a:latin typeface="Helvetica Light"/>
                  <a:cs typeface="Helvetica Light"/>
                </a:rPr>
                <a:t>Legend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4038600"/>
              <a:ext cx="1752600" cy="22852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pic>
          <p:nvPicPr>
            <p:cNvPr id="12" name="Picture 14" descr="AKU-AKUHN PRESENTATION VER4 B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65" y="4419600"/>
              <a:ext cx="238843" cy="21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315"/>
            <p:cNvSpPr txBox="1">
              <a:spLocks noChangeArrowheads="1"/>
            </p:cNvSpPr>
            <p:nvPr/>
          </p:nvSpPr>
          <p:spPr bwMode="auto">
            <a:xfrm>
              <a:off x="457200" y="4381881"/>
              <a:ext cx="1447800" cy="2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000000"/>
                  </a:solidFill>
                  <a:latin typeface="Helvetica Light"/>
                  <a:cs typeface="Helvetica Light"/>
                </a:rPr>
                <a:t>Hospital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52400" y="4343086"/>
              <a:ext cx="1752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aku logo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66" y="4724400"/>
              <a:ext cx="287641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18"/>
            <p:cNvSpPr txBox="1">
              <a:spLocks noChangeArrowheads="1"/>
            </p:cNvSpPr>
            <p:nvPr/>
          </p:nvSpPr>
          <p:spPr bwMode="auto">
            <a:xfrm>
              <a:off x="457200" y="4703802"/>
              <a:ext cx="1736646" cy="276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000000"/>
                  </a:solidFill>
                  <a:latin typeface="Helvetica Light"/>
                  <a:cs typeface="Helvetica Light"/>
                </a:rPr>
                <a:t>University Campus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17191" y="5105922"/>
              <a:ext cx="168457" cy="15224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anchor="ctr"/>
            <a:lstStyle/>
            <a:p>
              <a:pPr defTabSz="914112">
                <a:defRPr/>
              </a:pP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18" name="TextBox 320"/>
            <p:cNvSpPr txBox="1">
              <a:spLocks noChangeArrowheads="1"/>
            </p:cNvSpPr>
            <p:nvPr/>
          </p:nvSpPr>
          <p:spPr bwMode="auto">
            <a:xfrm>
              <a:off x="457200" y="5024735"/>
              <a:ext cx="1447800" cy="47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000000"/>
                  </a:solidFill>
                  <a:latin typeface="Helvetica Light"/>
                  <a:cs typeface="Helvetica Light"/>
                </a:rPr>
                <a:t>Public Private Partnership site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25086" y="5638800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anchor="ctr"/>
            <a:lstStyle/>
            <a:p>
              <a:pPr defTabSz="914112">
                <a:defRPr/>
              </a:pP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20" name="TextBox 322"/>
            <p:cNvSpPr txBox="1">
              <a:spLocks noChangeArrowheads="1"/>
            </p:cNvSpPr>
            <p:nvPr/>
          </p:nvSpPr>
          <p:spPr bwMode="auto">
            <a:xfrm>
              <a:off x="457200" y="5562600"/>
              <a:ext cx="1447800" cy="2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000000"/>
                  </a:solidFill>
                  <a:latin typeface="Helvetica Light"/>
                  <a:cs typeface="Helvetica Light"/>
                </a:rPr>
                <a:t>Satellite clinic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25086" y="5943600"/>
              <a:ext cx="152400" cy="15240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0" tIns="45716" rIns="91430" bIns="45716" anchor="ctr"/>
            <a:lstStyle/>
            <a:p>
              <a:pPr defTabSz="914112">
                <a:defRPr/>
              </a:pPr>
              <a:endParaRPr lang="en-US" dirty="0">
                <a:solidFill>
                  <a:srgbClr val="000000"/>
                </a:solidFill>
                <a:latin typeface="Helvetica Light"/>
                <a:cs typeface="Helvetica Light"/>
              </a:endParaRPr>
            </a:p>
          </p:txBody>
        </p:sp>
        <p:sp>
          <p:nvSpPr>
            <p:cNvPr id="22" name="TextBox 324"/>
            <p:cNvSpPr txBox="1">
              <a:spLocks noChangeArrowheads="1"/>
            </p:cNvSpPr>
            <p:nvPr/>
          </p:nvSpPr>
          <p:spPr bwMode="auto">
            <a:xfrm>
              <a:off x="457200" y="5867401"/>
              <a:ext cx="1447800" cy="471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000000"/>
                  </a:solidFill>
                  <a:latin typeface="Helvetica Light"/>
                  <a:cs typeface="Helvetica Light"/>
                </a:rPr>
                <a:t>Primary Medical Center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9286" y="3339379"/>
            <a:ext cx="2305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Does not include planned hospitals through PPP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45078" y="4017325"/>
            <a:ext cx="2076850" cy="2285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539910" y="5031019"/>
            <a:ext cx="19820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Cluster Hubs</a:t>
            </a:r>
          </a:p>
          <a:p>
            <a:pPr eaLnBrk="1" hangingPunct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Nairobi (KE): Central Hub</a:t>
            </a:r>
          </a:p>
          <a:p>
            <a:pPr eaLnBrk="1" hangingPunct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Dar (TZ):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Second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Hub</a:t>
            </a:r>
          </a:p>
          <a:p>
            <a:pPr eaLnBrk="1" hangingPunct="1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Kampala (UG): Future Hub</a:t>
            </a:r>
          </a:p>
        </p:txBody>
      </p:sp>
      <p:pic>
        <p:nvPicPr>
          <p:cNvPr id="25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36" y="4160370"/>
            <a:ext cx="1484348" cy="77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377192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937" y="457201"/>
            <a:ext cx="109728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 panose="020B0604020202020204" pitchFamily="34" charset="0"/>
              </a:rPr>
              <a:t>AKDN Population Health Partnership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 panose="020B0604020202020204" pitchFamily="34" charset="0"/>
              </a:rPr>
              <a:t>Programmes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 panose="020B0604020202020204" pitchFamily="34" charset="0"/>
              </a:rPr>
              <a:t>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 panose="020B0604020202020204" pitchFamily="34" charset="0"/>
              </a:rPr>
              <a:t>to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 panose="020B0604020202020204" pitchFamily="34" charset="0"/>
              </a:rPr>
              <a:t>Strengthen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 panose="020B0604020202020204" pitchFamily="34" charset="0"/>
              </a:rPr>
              <a:t>H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 panose="020B0604020202020204" pitchFamily="34" charset="0"/>
              </a:rPr>
              <a:t>ealth Systems in East Africa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 panose="020B0604020202020204" pitchFamily="34" charset="0"/>
              </a:rPr>
              <a:t/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 panose="020B0604020202020204" pitchFamily="34" charset="0"/>
              </a:rPr>
            </a:br>
            <a:endParaRPr lang="en-US" sz="36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Capacity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building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local health systems</a:t>
            </a:r>
          </a:p>
          <a:p>
            <a:pPr marL="285750" indent="-285750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Field exposure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students and residents to enhance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context relevant quality education and research </a:t>
            </a:r>
          </a:p>
          <a:p>
            <a:pPr marL="285750" indent="-285750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Driving research and collaboration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 innovations to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advance health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systems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inform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</a:p>
          <a:p>
            <a:pPr marL="285750" indent="-285750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Strengthening health management information systems</a:t>
            </a:r>
          </a:p>
          <a:p>
            <a:pPr marL="285750" indent="-285750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Community based health </a:t>
            </a:r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programmes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Networking – linking with ‘knowledge hubs’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6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1774825" y="3500438"/>
            <a:ext cx="8713788" cy="31686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sym typeface="Arial" pitchFamily="34" charset="0"/>
              </a:rPr>
              <a:t>*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Isosceles Triangle 2"/>
          <p:cNvSpPr>
            <a:spLocks noChangeArrowheads="1"/>
          </p:cNvSpPr>
          <p:nvPr/>
        </p:nvSpPr>
        <p:spPr bwMode="auto">
          <a:xfrm>
            <a:off x="1992314" y="1196975"/>
            <a:ext cx="4465637" cy="403225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 w="952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32" name="Isosceles Triangle 3"/>
          <p:cNvSpPr>
            <a:spLocks noChangeArrowheads="1"/>
          </p:cNvSpPr>
          <p:nvPr/>
        </p:nvSpPr>
        <p:spPr bwMode="auto">
          <a:xfrm>
            <a:off x="5510959" y="1492250"/>
            <a:ext cx="4608512" cy="40322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sz="1800" b="1">
              <a:solidFill>
                <a:srgbClr val="000000"/>
              </a:solidFill>
              <a:latin typeface="Lucida Grande"/>
              <a:sym typeface="Lucida Grande"/>
            </a:endParaRPr>
          </a:p>
        </p:txBody>
      </p:sp>
      <p:cxnSp>
        <p:nvCxnSpPr>
          <p:cNvPr id="41988" name="Straight Arrow Connector 5"/>
          <p:cNvCxnSpPr>
            <a:cxnSpLocks noChangeShapeType="1"/>
          </p:cNvCxnSpPr>
          <p:nvPr/>
        </p:nvCxnSpPr>
        <p:spPr bwMode="auto">
          <a:xfrm>
            <a:off x="5232401" y="2690814"/>
            <a:ext cx="1800225" cy="1587"/>
          </a:xfrm>
          <a:prstGeom prst="straightConnector1">
            <a:avLst/>
          </a:prstGeom>
          <a:noFill/>
          <a:ln w="76200">
            <a:solidFill>
              <a:schemeClr val="accent4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3734" name="Straight Connector 7"/>
          <p:cNvCxnSpPr>
            <a:cxnSpLocks noChangeShapeType="1"/>
          </p:cNvCxnSpPr>
          <p:nvPr/>
        </p:nvCxnSpPr>
        <p:spPr bwMode="auto">
          <a:xfrm>
            <a:off x="3216276" y="3490233"/>
            <a:ext cx="20161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5" name="Straight Connector 9"/>
          <p:cNvCxnSpPr>
            <a:cxnSpLocks noChangeShapeType="1"/>
          </p:cNvCxnSpPr>
          <p:nvPr/>
        </p:nvCxnSpPr>
        <p:spPr bwMode="auto">
          <a:xfrm>
            <a:off x="2351088" y="4437063"/>
            <a:ext cx="331311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6" name="Straight Connector 13"/>
          <p:cNvCxnSpPr>
            <a:cxnSpLocks noChangeShapeType="1"/>
          </p:cNvCxnSpPr>
          <p:nvPr/>
        </p:nvCxnSpPr>
        <p:spPr bwMode="auto">
          <a:xfrm>
            <a:off x="6096001" y="5013325"/>
            <a:ext cx="37433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7" name="Straight Connector 14"/>
          <p:cNvCxnSpPr>
            <a:cxnSpLocks noChangeShapeType="1"/>
          </p:cNvCxnSpPr>
          <p:nvPr/>
        </p:nvCxnSpPr>
        <p:spPr bwMode="auto">
          <a:xfrm>
            <a:off x="6888164" y="3573463"/>
            <a:ext cx="20161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8" name="TextBox 15"/>
          <p:cNvSpPr txBox="1">
            <a:spLocks noChangeArrowheads="1"/>
          </p:cNvSpPr>
          <p:nvPr/>
        </p:nvSpPr>
        <p:spPr bwMode="auto">
          <a:xfrm>
            <a:off x="6464301" y="3789363"/>
            <a:ext cx="287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Primary Hospital (4) </a:t>
            </a:r>
          </a:p>
        </p:txBody>
      </p:sp>
      <p:sp>
        <p:nvSpPr>
          <p:cNvPr id="73739" name="TextBox 16"/>
          <p:cNvSpPr txBox="1">
            <a:spLocks noChangeArrowheads="1"/>
          </p:cNvSpPr>
          <p:nvPr/>
        </p:nvSpPr>
        <p:spPr bwMode="auto">
          <a:xfrm>
            <a:off x="6672264" y="4357689"/>
            <a:ext cx="28082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Health Centre/ Maternity/ Nursing Home 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(3)</a:t>
            </a:r>
          </a:p>
        </p:txBody>
      </p:sp>
      <p:sp>
        <p:nvSpPr>
          <p:cNvPr id="73740" name="TextBox 1"/>
          <p:cNvSpPr txBox="1">
            <a:spLocks noChangeArrowheads="1"/>
          </p:cNvSpPr>
          <p:nvPr/>
        </p:nvSpPr>
        <p:spPr bwMode="auto">
          <a:xfrm>
            <a:off x="3165448" y="1854578"/>
            <a:ext cx="23034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Aga Khan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University</a:t>
            </a:r>
          </a:p>
          <a:p>
            <a:pPr algn="ctr" eaLnBrk="1" hangingPunct="1"/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Faculty of Health Science</a:t>
            </a:r>
          </a:p>
          <a:p>
            <a:pPr algn="ctr" eaLnBrk="1" hangingPunct="1"/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‘Knowledge Hub’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 algn="ctr" eaLnBrk="1" hangingPunct="1"/>
            <a:endParaRPr lang="en-US" sz="1600" b="1" dirty="0" smtClean="0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Aga Khan University Hospital Nairobi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3741" name="TextBox 4"/>
          <p:cNvSpPr txBox="1">
            <a:spLocks noChangeArrowheads="1"/>
          </p:cNvSpPr>
          <p:nvPr/>
        </p:nvSpPr>
        <p:spPr bwMode="auto">
          <a:xfrm>
            <a:off x="2753774" y="3573463"/>
            <a:ext cx="2869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Aga Khan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Hospitals</a:t>
            </a:r>
          </a:p>
          <a:p>
            <a:pPr algn="ctr" eaLnBrk="1" hangingPunct="1"/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Dar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es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Salaam, Mombasa,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Kisii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73742" name="TextBox 8"/>
          <p:cNvSpPr txBox="1">
            <a:spLocks noChangeArrowheads="1"/>
          </p:cNvSpPr>
          <p:nvPr/>
        </p:nvSpPr>
        <p:spPr bwMode="auto">
          <a:xfrm>
            <a:off x="2846388" y="4513264"/>
            <a:ext cx="3168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AKU Outreach Clinics &amp; </a:t>
            </a: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AKHS Medical Centres</a:t>
            </a:r>
          </a:p>
        </p:txBody>
      </p:sp>
      <p:sp>
        <p:nvSpPr>
          <p:cNvPr id="73743" name="TextBox 10"/>
          <p:cNvSpPr txBox="1">
            <a:spLocks noChangeArrowheads="1"/>
          </p:cNvSpPr>
          <p:nvPr/>
        </p:nvSpPr>
        <p:spPr bwMode="auto">
          <a:xfrm>
            <a:off x="6456364" y="5084764"/>
            <a:ext cx="287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Dispensary/Clinic (2)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 algn="ctr" eaLnBrk="1" hangingPunct="1"/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Community 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Health System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(1) </a:t>
            </a:r>
          </a:p>
        </p:txBody>
      </p:sp>
      <p:cxnSp>
        <p:nvCxnSpPr>
          <p:cNvPr id="73744" name="Straight Connector 16"/>
          <p:cNvCxnSpPr>
            <a:cxnSpLocks noChangeShapeType="1"/>
          </p:cNvCxnSpPr>
          <p:nvPr/>
        </p:nvCxnSpPr>
        <p:spPr bwMode="auto">
          <a:xfrm>
            <a:off x="6456363" y="4365625"/>
            <a:ext cx="29527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5" name="TextBox 15"/>
          <p:cNvSpPr txBox="1">
            <a:spLocks noChangeArrowheads="1"/>
          </p:cNvSpPr>
          <p:nvPr/>
        </p:nvSpPr>
        <p:spPr bwMode="auto">
          <a:xfrm>
            <a:off x="6700937" y="1793737"/>
            <a:ext cx="24317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National Hospital/University&amp;</a:t>
            </a:r>
          </a:p>
          <a:p>
            <a:pPr algn="ctr" eaLnBrk="1" hangingPunct="1"/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Research </a:t>
            </a:r>
            <a:r>
              <a:rPr lang="en-US" sz="1800" b="1" dirty="0" err="1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Centres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  <a:p>
            <a:pPr algn="ctr" eaLnBrk="1" hangingPunct="1"/>
            <a:endParaRPr lang="en-US" sz="1800" b="1" dirty="0" smtClean="0">
              <a:solidFill>
                <a:srgbClr val="0000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Tertiary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(6) </a:t>
            </a:r>
          </a:p>
          <a:p>
            <a:pPr algn="ctr" eaLnBrk="1" hangingPunct="1"/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Secondary Hospital 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(5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73746" name="TextBox 17"/>
          <p:cNvSpPr txBox="1">
            <a:spLocks noChangeArrowheads="1"/>
          </p:cNvSpPr>
          <p:nvPr/>
        </p:nvSpPr>
        <p:spPr bwMode="auto">
          <a:xfrm>
            <a:off x="2566988" y="5681663"/>
            <a:ext cx="8101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604A7B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Aga Khan Foundation </a:t>
            </a:r>
          </a:p>
          <a:p>
            <a:pPr eaLnBrk="1" hangingPunct="1"/>
            <a:r>
              <a:rPr lang="en-US" sz="2000" b="1" dirty="0">
                <a:solidFill>
                  <a:srgbClr val="604A7B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         Multi- sector input to community health &amp; development         </a:t>
            </a:r>
          </a:p>
          <a:p>
            <a:pPr eaLnBrk="1" hangingPunct="1"/>
            <a:r>
              <a:rPr lang="en-US" sz="2000" b="1" dirty="0">
                <a:solidFill>
                  <a:srgbClr val="604A7B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			          </a:t>
            </a:r>
            <a:endParaRPr lang="en-US" sz="1200" b="1" dirty="0">
              <a:solidFill>
                <a:srgbClr val="604A7B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Curved Right Arrow 19"/>
          <p:cNvSpPr>
            <a:spLocks noChangeArrowheads="1"/>
          </p:cNvSpPr>
          <p:nvPr/>
        </p:nvSpPr>
        <p:spPr bwMode="auto">
          <a:xfrm rot="20235237">
            <a:off x="1716088" y="5194300"/>
            <a:ext cx="792162" cy="115093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4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48" name="TextBox 21"/>
          <p:cNvSpPr txBox="1">
            <a:spLocks noChangeArrowheads="1"/>
          </p:cNvSpPr>
          <p:nvPr/>
        </p:nvSpPr>
        <p:spPr bwMode="auto">
          <a:xfrm>
            <a:off x="0" y="51765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Arial" panose="020B0604020202020204" pitchFamily="34" charset="0"/>
              </a:rPr>
              <a:t>AKDN Health System Strengthening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Arial" panose="020B0604020202020204" pitchFamily="34" charset="0"/>
              </a:rPr>
              <a:t>Partnership Model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Arial" panose="020B0604020202020204" pitchFamily="34" charset="0"/>
              </a:rPr>
              <a:t>East Africa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  <a:sym typeface="Arial" panose="020B0604020202020204" pitchFamily="34" charset="0"/>
            </a:endParaRPr>
          </a:p>
        </p:txBody>
      </p:sp>
      <p:pic>
        <p:nvPicPr>
          <p:cNvPr id="73749" name="Picture 37" descr="UCS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516563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0" name="Picture 37" descr="UCS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5661025"/>
            <a:ext cx="334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1" name="Picture 37" descr="UCS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373688"/>
            <a:ext cx="334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2" name="Picture 34" descr="hospi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860801"/>
            <a:ext cx="406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3" name="Picture 3" descr="C:\Users\michaela.mantel\Pictures\Medical-Nurse-Female-Dark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4724401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5"/>
          <p:cNvCxnSpPr>
            <a:cxnSpLocks noChangeShapeType="1"/>
          </p:cNvCxnSpPr>
          <p:nvPr/>
        </p:nvCxnSpPr>
        <p:spPr bwMode="auto">
          <a:xfrm>
            <a:off x="5500689" y="3706813"/>
            <a:ext cx="1152525" cy="0"/>
          </a:xfrm>
          <a:prstGeom prst="straightConnector1">
            <a:avLst/>
          </a:prstGeom>
          <a:noFill/>
          <a:ln w="50800">
            <a:solidFill>
              <a:schemeClr val="accent4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" name="Straight Arrow Connector 5"/>
          <p:cNvCxnSpPr>
            <a:cxnSpLocks noChangeShapeType="1"/>
          </p:cNvCxnSpPr>
          <p:nvPr/>
        </p:nvCxnSpPr>
        <p:spPr bwMode="auto">
          <a:xfrm>
            <a:off x="5664200" y="4581525"/>
            <a:ext cx="863600" cy="1588"/>
          </a:xfrm>
          <a:prstGeom prst="straightConnector1">
            <a:avLst/>
          </a:prstGeom>
          <a:noFill/>
          <a:ln w="50800">
            <a:solidFill>
              <a:schemeClr val="accent4">
                <a:lumMod val="40000"/>
                <a:lumOff val="60000"/>
              </a:schemeClr>
            </a:solidFill>
            <a:round/>
            <a:headEnd type="arrow" w="med" len="med"/>
            <a:tailEnd type="arrow" w="med" len="med"/>
          </a:ln>
        </p:spPr>
      </p:cxnSp>
      <p:sp>
        <p:nvSpPr>
          <p:cNvPr id="34" name="Rectangle 33"/>
          <p:cNvSpPr/>
          <p:nvPr/>
        </p:nvSpPr>
        <p:spPr>
          <a:xfrm rot="16200000">
            <a:off x="6657180" y="-1173579"/>
            <a:ext cx="792163" cy="4464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de-CH" b="1" dirty="0">
                <a:solidFill>
                  <a:srgbClr val="8064A2">
                    <a:lumMod val="50000"/>
                  </a:srgbClr>
                </a:solidFill>
              </a:rPr>
              <a:t>PPP</a:t>
            </a:r>
            <a:r>
              <a:rPr lang="de-CH" sz="1600" b="1" dirty="0">
                <a:solidFill>
                  <a:srgbClr val="8064A2">
                    <a:lumMod val="50000"/>
                  </a:srgbClr>
                </a:solidFill>
              </a:rPr>
              <a:t>:  </a:t>
            </a:r>
            <a:r>
              <a:rPr lang="de-CH" sz="1600" dirty="0">
                <a:solidFill>
                  <a:srgbClr val="8064A2">
                    <a:lumMod val="50000"/>
                  </a:srgbClr>
                </a:solidFill>
              </a:rPr>
              <a:t>Referral, Capacity Building, Service Quality, HMIS, Research, Innovations, and Technology </a:t>
            </a:r>
            <a:endParaRPr lang="en-GB" sz="1600" dirty="0">
              <a:solidFill>
                <a:srgbClr val="8064A2">
                  <a:lumMod val="50000"/>
                </a:srgb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9480550" y="1341439"/>
            <a:ext cx="0" cy="4391025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846389" y="1492250"/>
            <a:ext cx="922337" cy="4572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AKDN</a:t>
            </a:r>
          </a:p>
        </p:txBody>
      </p:sp>
      <p:sp>
        <p:nvSpPr>
          <p:cNvPr id="32" name="Oval 31"/>
          <p:cNvSpPr/>
          <p:nvPr/>
        </p:nvSpPr>
        <p:spPr>
          <a:xfrm>
            <a:off x="6360838" y="1663022"/>
            <a:ext cx="922338" cy="4572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</a:rPr>
              <a:t>MOH</a:t>
            </a:r>
          </a:p>
        </p:txBody>
      </p:sp>
    </p:spTree>
    <p:extLst>
      <p:ext uri="{BB962C8B-B14F-4D97-AF65-F5344CB8AC3E}">
        <p14:creationId xmlns:p14="http://schemas.microsoft.com/office/powerpoint/2010/main" val="3600183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Rectangle 2" hidden="1"/>
          <p:cNvGraphicFramePr>
            <a:graphicFrameLocks/>
          </p:cNvGraphicFramePr>
          <p:nvPr/>
        </p:nvGraphicFramePr>
        <p:xfrm>
          <a:off x="1524001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Slide" r:id="rId30" imgW="0" imgH="0" progId="">
                  <p:embed/>
                </p:oleObj>
              </mc:Choice>
              <mc:Fallback>
                <p:oleObj name="think-cell Slide" r:id="rId3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135581" y="975087"/>
            <a:ext cx="8475814" cy="5383663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858585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3256" tIns="46627" rIns="93256" bIns="46627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060" name="Slide Number Placeholder 1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243602" y="6569686"/>
            <a:ext cx="196000" cy="1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953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53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53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53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53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000" dirty="0">
                <a:cs typeface="Arial" charset="0"/>
              </a:rPr>
              <a:t> </a:t>
            </a:r>
          </a:p>
        </p:txBody>
      </p:sp>
      <p:sp>
        <p:nvSpPr>
          <p:cNvPr id="450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147025" y="1836791"/>
            <a:ext cx="1663576" cy="100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010" tIns="62010" rIns="62010" bIns="0"/>
          <a:lstStyle/>
          <a:p>
            <a:pPr marL="343382" indent="-343382" defTabSz="895709">
              <a:buClr>
                <a:schemeClr val="tx2"/>
              </a:buClr>
            </a:pPr>
            <a:endParaRPr lang="en-GB">
              <a:cs typeface="Arial" charset="0"/>
            </a:endParaRPr>
          </a:p>
        </p:txBody>
      </p:sp>
      <p:sp>
        <p:nvSpPr>
          <p:cNvPr id="4506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237964" y="5152266"/>
            <a:ext cx="6185550" cy="12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Strengthen referral system</a:t>
            </a:r>
          </a:p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Work </a:t>
            </a: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with 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partners </a:t>
            </a: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who provide healthcare to remote 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populations</a:t>
            </a:r>
          </a:p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Communication: Use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new technologies – build communities of practice </a:t>
            </a:r>
            <a:endParaRPr lang="en-US" altLang="ko-KR" sz="1400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Influence care 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by placing nurse students/residents </a:t>
            </a:r>
            <a:r>
              <a:rPr lang="en-US" sz="1400" dirty="0">
                <a:solidFill>
                  <a:srgbClr val="000000"/>
                </a:solidFill>
                <a:latin typeface="Helvetica Light"/>
                <a:cs typeface="Helvetica Light"/>
              </a:rPr>
              <a:t>in </a:t>
            </a: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public health facilities</a:t>
            </a:r>
          </a:p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Carry out context relevant research jointly with local partners</a:t>
            </a:r>
            <a:endParaRPr lang="en-US" sz="1400" dirty="0">
              <a:latin typeface="Helvetica Light"/>
              <a:cs typeface="Helvetica Light"/>
            </a:endParaRPr>
          </a:p>
        </p:txBody>
      </p:sp>
      <p:sp>
        <p:nvSpPr>
          <p:cNvPr id="51" name="Rectangle 40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25369" y="1164400"/>
            <a:ext cx="1050180" cy="50726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algn="ctr">
            <a:solidFill>
              <a:srgbClr val="DDDDDD"/>
            </a:solidFill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vert="vert270" lIns="91381" tIns="45692" rIns="91381" bIns="45692" anchor="ctr"/>
          <a:lstStyle/>
          <a:p>
            <a:pPr algn="ctr" defTabSz="913526">
              <a:buClr>
                <a:srgbClr val="006633"/>
              </a:buClr>
              <a:defRPr/>
            </a:pPr>
            <a:r>
              <a:rPr lang="en-US" kern="0" dirty="0" smtClean="0">
                <a:solidFill>
                  <a:srgbClr val="F8F8F8"/>
                </a:solidFill>
                <a:latin typeface="Helvetica Light"/>
                <a:ea typeface="ＭＳ Ｐゴシック" pitchFamily="34" charset="-128"/>
                <a:cs typeface="Helvetica Light"/>
              </a:rPr>
              <a:t>Strengthen Interface</a:t>
            </a:r>
            <a:endParaRPr lang="en-US" kern="0" dirty="0">
              <a:solidFill>
                <a:srgbClr val="F8F8F8"/>
              </a:solidFill>
              <a:latin typeface="Helvetica Light"/>
              <a:ea typeface="ＭＳ Ｐゴシック" pitchFamily="34" charset="-128"/>
              <a:cs typeface="Helvetica Light"/>
            </a:endParaRPr>
          </a:p>
        </p:txBody>
      </p:sp>
      <p:sp>
        <p:nvSpPr>
          <p:cNvPr id="4506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94278" y="5226132"/>
            <a:ext cx="2757255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44156" lvl="1" indent="-142536" defTabSz="895709">
              <a:spcBef>
                <a:spcPct val="15000"/>
              </a:spcBef>
              <a:buClr>
                <a:schemeClr val="hlink"/>
              </a:buClr>
              <a:buSzPct val="120000"/>
            </a:pPr>
            <a:r>
              <a:rPr lang="en-US" altLang="ko-KR" sz="1600" dirty="0">
                <a:solidFill>
                  <a:srgbClr val="333399"/>
                </a:solidFill>
                <a:latin typeface="Helvetica"/>
                <a:cs typeface="Helvetica"/>
              </a:rPr>
              <a:t>Increase access to dispersed </a:t>
            </a:r>
            <a:endParaRPr lang="en-US" altLang="ko-KR" sz="1600" dirty="0" smtClean="0">
              <a:solidFill>
                <a:srgbClr val="333399"/>
              </a:solidFill>
              <a:latin typeface="Helvetica"/>
              <a:cs typeface="Helvetica"/>
            </a:endParaRPr>
          </a:p>
          <a:p>
            <a:pPr marL="144156" lvl="1" indent="-142536" defTabSz="895709">
              <a:spcBef>
                <a:spcPct val="15000"/>
              </a:spcBef>
              <a:buClr>
                <a:schemeClr val="hlink"/>
              </a:buClr>
              <a:buSzPct val="120000"/>
            </a:pPr>
            <a:r>
              <a:rPr lang="en-US" altLang="ko-KR" sz="1600" dirty="0" smtClean="0">
                <a:solidFill>
                  <a:srgbClr val="333399"/>
                </a:solidFill>
                <a:latin typeface="Helvetica"/>
                <a:cs typeface="Helvetica"/>
              </a:rPr>
              <a:t>populations</a:t>
            </a:r>
            <a:endParaRPr lang="en-US" altLang="ko-KR" sz="1600" dirty="0">
              <a:solidFill>
                <a:srgbClr val="333399"/>
              </a:solidFill>
              <a:latin typeface="Helvetica"/>
              <a:cs typeface="Helvetica"/>
            </a:endParaRPr>
          </a:p>
        </p:txBody>
      </p:sp>
      <p:sp>
        <p:nvSpPr>
          <p:cNvPr id="50" name="Rectangle 4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720109" y="1164400"/>
            <a:ext cx="1329889" cy="743463"/>
          </a:xfrm>
          <a:prstGeom prst="rect">
            <a:avLst/>
          </a:prstGeom>
          <a:solidFill>
            <a:srgbClr val="008000"/>
          </a:solidFill>
          <a:ln w="19050" algn="ctr">
            <a:solidFill>
              <a:srgbClr val="DDDDDD"/>
            </a:solidFill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lIns="91381" tIns="45692" rIns="91381" bIns="45692" anchor="ctr"/>
          <a:lstStyle/>
          <a:p>
            <a:pPr defTabSz="913526">
              <a:buClr>
                <a:srgbClr val="006633"/>
              </a:buClr>
              <a:defRPr/>
            </a:pPr>
            <a:r>
              <a:rPr lang="en-US" sz="1400" kern="0" dirty="0">
                <a:solidFill>
                  <a:srgbClr val="F8F8F8"/>
                </a:solidFill>
                <a:latin typeface="Helvetica Light"/>
                <a:ea typeface="ＭＳ Ｐゴシック" pitchFamily="34" charset="-128"/>
                <a:cs typeface="Helvetica Light"/>
              </a:rPr>
              <a:t>District hospital</a:t>
            </a:r>
          </a:p>
        </p:txBody>
      </p:sp>
      <p:sp>
        <p:nvSpPr>
          <p:cNvPr id="45072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288008" y="1017567"/>
            <a:ext cx="53227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4156" lvl="1" indent="-142536" defTabSz="895709">
              <a:spcBef>
                <a:spcPct val="15000"/>
              </a:spcBef>
              <a:buClr>
                <a:schemeClr val="hlink"/>
              </a:buClr>
              <a:buSzPct val="120000"/>
            </a:pPr>
            <a:r>
              <a:rPr lang="en-US" altLang="ko-KR" sz="1600" dirty="0">
                <a:solidFill>
                  <a:srgbClr val="008000"/>
                </a:solidFill>
                <a:latin typeface="Helvetica"/>
                <a:cs typeface="Helvetica"/>
              </a:rPr>
              <a:t>Strengthen existing </a:t>
            </a:r>
            <a:r>
              <a:rPr lang="en-US" altLang="ko-KR" sz="1600" dirty="0" smtClean="0">
                <a:solidFill>
                  <a:srgbClr val="008000"/>
                </a:solidFill>
                <a:latin typeface="Helvetica"/>
                <a:cs typeface="Helvetica"/>
              </a:rPr>
              <a:t>systems and structures</a:t>
            </a:r>
            <a:endParaRPr lang="en-US" altLang="ko-KR" sz="16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45073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283148" y="1260539"/>
            <a:ext cx="6092864" cy="9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44156" lvl="1" indent="-142536" defTabSz="895709">
              <a:spcBef>
                <a:spcPct val="15000"/>
              </a:spcBef>
              <a:buClr>
                <a:srgbClr val="008000"/>
              </a:buClr>
              <a:buSzPct val="100000"/>
              <a:buFontTx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Offer care protocols and pathways to ensure care quality </a:t>
            </a:r>
          </a:p>
          <a:p>
            <a:pPr marL="144156" lvl="1" indent="-142536" defTabSz="895709">
              <a:spcBef>
                <a:spcPct val="15000"/>
              </a:spcBef>
              <a:buClr>
                <a:srgbClr val="008000"/>
              </a:buClr>
              <a:buSzPct val="100000"/>
              <a:buFontTx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Embed 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trained </a:t>
            </a: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health practitioners within facility</a:t>
            </a:r>
          </a:p>
          <a:p>
            <a:pPr marL="144156" lvl="1" indent="-142536" defTabSz="895709">
              <a:spcBef>
                <a:spcPct val="15000"/>
              </a:spcBef>
              <a:buClr>
                <a:srgbClr val="008000"/>
              </a:buClr>
              <a:buSzPct val="100000"/>
              <a:buFontTx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Work hand in hand with hospital management to address hospital 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challenges – connect with knowledge hub</a:t>
            </a:r>
            <a:endParaRPr lang="en-US" altLang="ko-KR" sz="14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45074" name="Rectangle 3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570302" y="1078228"/>
            <a:ext cx="1663576" cy="1001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858585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97" tIns="44652" rIns="89297" bIns="44652" anchor="ctr"/>
          <a:lstStyle/>
          <a:p>
            <a:pPr defTabSz="913526"/>
            <a:endParaRPr lang="en-GB" sz="1000">
              <a:cs typeface="Arial" charset="0"/>
            </a:endParaRPr>
          </a:p>
        </p:txBody>
      </p:sp>
      <p:sp>
        <p:nvSpPr>
          <p:cNvPr id="4507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593895" y="1048178"/>
            <a:ext cx="1663576" cy="10010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010" tIns="62010" rIns="62010" bIns="0"/>
          <a:lstStyle/>
          <a:p>
            <a:pPr marL="343382" indent="-343382" defTabSz="895709">
              <a:buClr>
                <a:schemeClr val="tx2"/>
              </a:buClr>
            </a:pPr>
            <a:endParaRPr lang="en-GB">
              <a:cs typeface="Arial" charset="0"/>
            </a:endParaRPr>
          </a:p>
        </p:txBody>
      </p:sp>
      <p:pic>
        <p:nvPicPr>
          <p:cNvPr id="45076" name="Picture 8" descr="http://t3.gstatic.com/images?q=tbn:v-Vr9aAQZD4RLM:http://farm1.static.flickr.com/48/106995875_3d1c984c7c.jpg%3Fv%3D0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8541" y="1048178"/>
            <a:ext cx="1558286" cy="95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Rectangle 8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68011" y="4245059"/>
            <a:ext cx="6092864" cy="67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44156" lvl="1" indent="-142536" defTabSz="895709">
              <a:spcBef>
                <a:spcPct val="15000"/>
              </a:spcBef>
              <a:buClr>
                <a:srgbClr val="008000"/>
              </a:buClr>
              <a:buSzPct val="100000"/>
              <a:buFontTx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Develop capacity building </a:t>
            </a:r>
            <a:r>
              <a:rPr lang="en-US" altLang="ko-KR" sz="1400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programmes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for CHWs</a:t>
            </a:r>
          </a:p>
          <a:p>
            <a:pPr marL="144156" lvl="1" indent="-142536" defTabSz="895709">
              <a:spcBef>
                <a:spcPct val="15000"/>
              </a:spcBef>
              <a:buClr>
                <a:srgbClr val="008000"/>
              </a:buClr>
              <a:buSzPct val="100000"/>
              <a:buFontTx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Provide high quality training to develop awareness of district pathways and assets + 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information system </a:t>
            </a: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for CHWs</a:t>
            </a:r>
          </a:p>
        </p:txBody>
      </p:sp>
      <p:sp>
        <p:nvSpPr>
          <p:cNvPr id="4507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256211" y="3959607"/>
            <a:ext cx="53227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4156" lvl="1" indent="-142536" defTabSz="895709">
              <a:spcBef>
                <a:spcPct val="15000"/>
              </a:spcBef>
              <a:buClr>
                <a:schemeClr val="hlink"/>
              </a:buClr>
              <a:buSzPct val="120000"/>
            </a:pPr>
            <a:r>
              <a:rPr lang="en-US" altLang="ko-KR" sz="1600" dirty="0">
                <a:solidFill>
                  <a:srgbClr val="008000"/>
                </a:solidFill>
                <a:latin typeface="Helvetica"/>
                <a:cs typeface="Helvetica"/>
              </a:rPr>
              <a:t>Train </a:t>
            </a:r>
            <a:r>
              <a:rPr lang="en-US" altLang="ko-KR" sz="1600" dirty="0" smtClean="0">
                <a:solidFill>
                  <a:srgbClr val="008000"/>
                </a:solidFill>
                <a:latin typeface="Helvetica"/>
                <a:cs typeface="Helvetica"/>
              </a:rPr>
              <a:t>and mentor CHWs </a:t>
            </a:r>
            <a:r>
              <a:rPr lang="en-US" altLang="ko-KR" sz="1600" dirty="0">
                <a:solidFill>
                  <a:srgbClr val="008000"/>
                </a:solidFill>
                <a:latin typeface="Helvetica"/>
                <a:cs typeface="Helvetica"/>
              </a:rPr>
              <a:t>to strengthen community health </a:t>
            </a:r>
          </a:p>
        </p:txBody>
      </p:sp>
      <p:sp>
        <p:nvSpPr>
          <p:cNvPr id="53" name="Rectangle 4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700082" y="4006341"/>
            <a:ext cx="1329889" cy="745083"/>
          </a:xfrm>
          <a:prstGeom prst="rect">
            <a:avLst/>
          </a:prstGeom>
          <a:solidFill>
            <a:srgbClr val="008000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lIns="91381" tIns="45692" rIns="91381" bIns="45692" anchor="ctr"/>
          <a:lstStyle/>
          <a:p>
            <a:pPr defTabSz="913526">
              <a:buClr>
                <a:srgbClr val="006633"/>
              </a:buClr>
              <a:defRPr/>
            </a:pPr>
            <a:r>
              <a:rPr lang="en-US" sz="1400" kern="0" dirty="0" smtClean="0">
                <a:solidFill>
                  <a:srgbClr val="F8F8F8"/>
                </a:solidFill>
                <a:latin typeface="Helvetica Light"/>
                <a:ea typeface="ＭＳ Ｐゴシック" pitchFamily="34" charset="-128"/>
                <a:cs typeface="Helvetica Light"/>
              </a:rPr>
              <a:t>Community health care</a:t>
            </a:r>
            <a:endParaRPr lang="en-US" sz="1400" kern="0" dirty="0">
              <a:solidFill>
                <a:srgbClr val="F8F8F8"/>
              </a:solidFill>
              <a:latin typeface="Helvetica Light"/>
              <a:ea typeface="ＭＳ Ｐゴシック" pitchFamily="34" charset="-128"/>
              <a:cs typeface="Helvetica Light"/>
            </a:endParaRPr>
          </a:p>
        </p:txBody>
      </p:sp>
      <p:grpSp>
        <p:nvGrpSpPr>
          <p:cNvPr id="45080" name="Group 7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9607814" y="3965836"/>
            <a:ext cx="1663576" cy="1001002"/>
            <a:chOff x="8479720" y="5549554"/>
            <a:chExt cx="1630363" cy="981075"/>
          </a:xfrm>
        </p:grpSpPr>
        <p:sp>
          <p:nvSpPr>
            <p:cNvPr id="45097" name="Rectangle 3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8479720" y="5549554"/>
              <a:ext cx="1630363" cy="981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prstShdw prst="shdw17" dist="17961" dir="2700000">
                <a:srgbClr val="858585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297" tIns="44652" rIns="89297" bIns="44652" anchor="ctr"/>
            <a:lstStyle/>
            <a:p>
              <a:pPr defTabSz="913526"/>
              <a:endParaRPr lang="en-GB" sz="1000">
                <a:cs typeface="Arial" charset="0"/>
              </a:endParaRPr>
            </a:p>
          </p:txBody>
        </p:sp>
        <p:pic>
          <p:nvPicPr>
            <p:cNvPr id="45098" name="Picture 12" descr="http://t1.gstatic.com/images?q=tbn:VRox6pkHeKKEVM:http://blog.usaid.gov/wp-content/uploads/2010/09/Global-Health-Education.jpg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728" y="5562806"/>
              <a:ext cx="1531151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8881" name="Line 33"/>
          <p:cNvSpPr>
            <a:spLocks noChangeShapeType="1"/>
          </p:cNvSpPr>
          <p:nvPr/>
        </p:nvSpPr>
        <p:spPr bwMode="gray">
          <a:xfrm>
            <a:off x="3122534" y="2189396"/>
            <a:ext cx="8407748" cy="4455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CA" dirty="0">
              <a:ea typeface="ＭＳ Ｐゴシック" pitchFamily="34" charset="-128"/>
            </a:endParaRPr>
          </a:p>
        </p:txBody>
      </p:sp>
      <p:sp>
        <p:nvSpPr>
          <p:cNvPr id="45082" name="Rectangle 8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88008" y="2569757"/>
            <a:ext cx="6088004" cy="12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Align care protocols and pathways to ensure quality care</a:t>
            </a:r>
          </a:p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Provide targeted training 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and mentorship </a:t>
            </a:r>
            <a:r>
              <a:rPr lang="en-US" altLang="ko-KR" sz="1400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programmes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</a:p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Leverage </a:t>
            </a: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patient information to inform 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population research</a:t>
            </a:r>
            <a:endParaRPr lang="en-US" altLang="ko-KR" sz="1400" dirty="0">
              <a:solidFill>
                <a:srgbClr val="000000"/>
              </a:solidFill>
              <a:latin typeface="Helvetica Light"/>
              <a:cs typeface="Helvetica Light"/>
            </a:endParaRPr>
          </a:p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Improve information </a:t>
            </a:r>
            <a:r>
              <a:rPr lang="en-US" altLang="ko-KR" sz="1400" dirty="0">
                <a:solidFill>
                  <a:srgbClr val="000000"/>
                </a:solidFill>
                <a:latin typeface="Helvetica Light"/>
                <a:cs typeface="Helvetica Light"/>
              </a:rPr>
              <a:t>systems (HMIS</a:t>
            </a: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)</a:t>
            </a:r>
          </a:p>
          <a:p>
            <a:pPr marL="144156" lvl="1" indent="-142536" defTabSz="895709">
              <a:spcBef>
                <a:spcPct val="15000"/>
              </a:spcBef>
              <a:buClr>
                <a:srgbClr val="000080"/>
              </a:buClr>
              <a:buSzPct val="100000"/>
              <a:buFontTx/>
              <a:buChar char="•"/>
            </a:pPr>
            <a:r>
              <a:rPr lang="en-US" altLang="ko-KR" sz="14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Link with community-based system (CHWs) </a:t>
            </a:r>
            <a:endParaRPr lang="en-US" altLang="ko-KR" sz="14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52" name="Rectangle 4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720109" y="2242981"/>
            <a:ext cx="1329889" cy="745083"/>
          </a:xfrm>
          <a:prstGeom prst="rect">
            <a:avLst/>
          </a:prstGeom>
          <a:solidFill>
            <a:srgbClr val="333399"/>
          </a:solidFill>
          <a:ln w="19050" algn="ctr">
            <a:solidFill>
              <a:srgbClr val="DDDDDD"/>
            </a:solidFill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lIns="91381" tIns="45692" rIns="91381" bIns="45692" anchor="ctr"/>
          <a:lstStyle/>
          <a:p>
            <a:pPr defTabSz="913526">
              <a:buClr>
                <a:srgbClr val="006633"/>
              </a:buClr>
              <a:defRPr/>
            </a:pPr>
            <a:r>
              <a:rPr lang="en-US" sz="1400" kern="0" dirty="0">
                <a:solidFill>
                  <a:srgbClr val="F8F8F8"/>
                </a:solidFill>
                <a:latin typeface="Helvetica Light"/>
                <a:ea typeface="ＭＳ Ｐゴシック" pitchFamily="34" charset="-128"/>
                <a:cs typeface="Helvetica Light"/>
              </a:rPr>
              <a:t>Government PHC</a:t>
            </a:r>
          </a:p>
        </p:txBody>
      </p:sp>
      <p:sp>
        <p:nvSpPr>
          <p:cNvPr id="54" name="Rectangle 40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711119" y="3076415"/>
            <a:ext cx="1334855" cy="743463"/>
          </a:xfrm>
          <a:prstGeom prst="rect">
            <a:avLst/>
          </a:prstGeom>
          <a:solidFill>
            <a:srgbClr val="333399"/>
          </a:solidFill>
          <a:ln w="19050" algn="ctr">
            <a:solidFill>
              <a:srgbClr val="DDDDDD"/>
            </a:solidFill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lIns="91381" tIns="45692" rIns="91381" bIns="45692" anchor="ctr"/>
          <a:lstStyle/>
          <a:p>
            <a:pPr defTabSz="913526">
              <a:buClr>
                <a:srgbClr val="006633"/>
              </a:buClr>
              <a:defRPr/>
            </a:pPr>
            <a:r>
              <a:rPr lang="en-US" sz="1400" kern="0" dirty="0">
                <a:solidFill>
                  <a:srgbClr val="F8F8F8"/>
                </a:solidFill>
                <a:latin typeface="Helvetica Light"/>
                <a:ea typeface="ＭＳ Ｐゴシック" pitchFamily="34" charset="-128"/>
                <a:cs typeface="Helvetica Light"/>
              </a:rPr>
              <a:t>Government dispensaries</a:t>
            </a:r>
          </a:p>
        </p:txBody>
      </p:sp>
      <p:sp>
        <p:nvSpPr>
          <p:cNvPr id="45085" name="Rectangle 8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324897" y="2297930"/>
            <a:ext cx="47850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44156" lvl="1" indent="-142536" defTabSz="895709">
              <a:spcBef>
                <a:spcPct val="15000"/>
              </a:spcBef>
              <a:buClr>
                <a:schemeClr val="hlink"/>
              </a:buClr>
              <a:buSzPct val="120000"/>
            </a:pPr>
            <a:r>
              <a:rPr lang="en-US" altLang="ko-KR" sz="1600" dirty="0">
                <a:solidFill>
                  <a:srgbClr val="333399"/>
                </a:solidFill>
                <a:latin typeface="Helvetica"/>
                <a:cs typeface="Helvetica"/>
              </a:rPr>
              <a:t>Influence quality of care and patient pathways</a:t>
            </a:r>
          </a:p>
        </p:txBody>
      </p:sp>
      <p:grpSp>
        <p:nvGrpSpPr>
          <p:cNvPr id="45086" name="Group 67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9584326" y="2569757"/>
            <a:ext cx="1663576" cy="918395"/>
            <a:chOff x="9189467" y="2439923"/>
            <a:chExt cx="1630363" cy="982663"/>
          </a:xfrm>
        </p:grpSpPr>
        <p:grpSp>
          <p:nvGrpSpPr>
            <p:cNvPr id="45093" name="Group 17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9189467" y="2439923"/>
              <a:ext cx="1630363" cy="982663"/>
              <a:chOff x="1240" y="1968"/>
              <a:chExt cx="960" cy="960"/>
            </a:xfrm>
          </p:grpSpPr>
          <p:sp>
            <p:nvSpPr>
              <p:cNvPr id="45095" name="Rectangle 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240" y="1968"/>
                <a:ext cx="960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2010" tIns="62010" rIns="62010" bIns="0"/>
              <a:lstStyle/>
              <a:p>
                <a:pPr marL="343382" indent="-343382" defTabSz="895709">
                  <a:buClr>
                    <a:schemeClr val="tx2"/>
                  </a:buClr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45096" name="Rectangl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240" y="1968"/>
                <a:ext cx="960" cy="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prstShdw prst="shdw17" dist="17961" dir="2700000">
                  <a:srgbClr val="858585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9297" tIns="44652" rIns="89297" bIns="44652" anchor="ctr"/>
              <a:lstStyle/>
              <a:p>
                <a:pPr defTabSz="913526"/>
                <a:endParaRPr lang="en-GB" sz="1000">
                  <a:cs typeface="Arial" charset="0"/>
                </a:endParaRPr>
              </a:p>
            </p:txBody>
          </p:sp>
        </p:grpSp>
        <p:pic>
          <p:nvPicPr>
            <p:cNvPr id="45094" name="Picture 4" descr="http://t3.gstatic.com/images?q=tbn:gMv_Lv6TL-2vmM:http://solar4africa.net/image/PV_clinic_communication.jpg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223" y="2469947"/>
              <a:ext cx="1554025" cy="89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87" name="Freeform 43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088766" y="2325954"/>
            <a:ext cx="130521" cy="1534683"/>
          </a:xfrm>
          <a:custGeom>
            <a:avLst/>
            <a:gdLst>
              <a:gd name="T0" fmla="*/ 0 w 115"/>
              <a:gd name="T1" fmla="*/ 0 h 1152"/>
              <a:gd name="T2" fmla="*/ 80 w 115"/>
              <a:gd name="T3" fmla="*/ 0 h 1152"/>
              <a:gd name="T4" fmla="*/ 80 w 115"/>
              <a:gd name="T5" fmla="*/ 485 h 1152"/>
              <a:gd name="T6" fmla="*/ 141 w 115"/>
              <a:gd name="T7" fmla="*/ 529 h 1152"/>
              <a:gd name="T8" fmla="*/ 80 w 115"/>
              <a:gd name="T9" fmla="*/ 574 h 1152"/>
              <a:gd name="T10" fmla="*/ 80 w 115"/>
              <a:gd name="T11" fmla="*/ 1059 h 1152"/>
              <a:gd name="T12" fmla="*/ 0 w 115"/>
              <a:gd name="T13" fmla="*/ 1059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8895" name="Line 47"/>
          <p:cNvSpPr>
            <a:spLocks noChangeShapeType="1"/>
          </p:cNvSpPr>
          <p:nvPr/>
        </p:nvSpPr>
        <p:spPr bwMode="gray">
          <a:xfrm flipV="1">
            <a:off x="3056369" y="3831016"/>
            <a:ext cx="8407749" cy="2962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CA" dirty="0">
              <a:ea typeface="ＭＳ Ｐゴシック" pitchFamily="34" charset="-128"/>
            </a:endParaRPr>
          </a:p>
        </p:txBody>
      </p:sp>
      <p:sp>
        <p:nvSpPr>
          <p:cNvPr id="1358896" name="Line 48"/>
          <p:cNvSpPr>
            <a:spLocks noChangeShapeType="1"/>
          </p:cNvSpPr>
          <p:nvPr>
            <p:custDataLst>
              <p:tags r:id="rId24"/>
            </p:custDataLst>
          </p:nvPr>
        </p:nvSpPr>
        <p:spPr bwMode="gray">
          <a:xfrm>
            <a:off x="3176887" y="4949747"/>
            <a:ext cx="8325136" cy="6602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CA" dirty="0">
              <a:ea typeface="ＭＳ Ｐゴシック" pitchFamily="34" charset="-128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1772906" y="-680088"/>
            <a:ext cx="8791575" cy="533400"/>
          </a:xfrm>
          <a:prstGeom prst="rect">
            <a:avLst/>
          </a:prstGeom>
        </p:spPr>
        <p:txBody>
          <a:bodyPr lIns="88885" tIns="50791" rIns="88885" bIns="5079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l" defTabSz="912690">
              <a:defRPr/>
            </a:pPr>
            <a:endParaRPr lang="en-US" altLang="ko-KR" sz="1800" dirty="0">
              <a:solidFill>
                <a:schemeClr val="accent3"/>
              </a:solidFill>
              <a:latin typeface="Helvetica Light"/>
              <a:cs typeface="Helvetica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70302" y="0"/>
            <a:ext cx="1097698" cy="718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245660" y="201964"/>
            <a:ext cx="116415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0">
                <a:solidFill>
                  <a:schemeClr val="tx2"/>
                </a:solidFill>
                <a:latin typeface="Helvetica Light"/>
                <a:ea typeface="+mj-ea"/>
                <a:cs typeface="Helvetica Light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defTabSz="912690"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/>
                <a:sym typeface="Arial" charset="0"/>
              </a:rPr>
              <a:t>The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/>
                <a:sym typeface="Arial" charset="0"/>
              </a:rPr>
              <a:t>AKDN IHS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/>
                <a:sym typeface="Arial" charset="0"/>
              </a:rPr>
              <a:t>works with government partners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cs typeface="Helvetica"/>
                <a:sym typeface="Arial" charset="0"/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  <a:sym typeface="Arial" charset="0"/>
              </a:rPr>
              <a:t>to improve quality of care, build capacity and expand access 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011" y="5105730"/>
            <a:ext cx="864206" cy="13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584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tmt0_ekUCHA1TsBPd8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FFq92aokav3mYGjXLv5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X55LtTyEeky2tzCPZh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ssVU8eZOs0uXAipJROJi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uE4mT.hqwUu56ofFkXZe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RjGaVeDU67CD8f9zHiS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1_Xey7j0.OJjqVd2xS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fHe7VgsU.Aosk.Ne7TT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XHC8fWOUa6SonSkDmK1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IHTSY5ME2FdtSP.Enm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XSCD9Z2UewLPZsgoF3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c6HoXjUEuioB502l5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K7FTL5uU2gFRSvko73G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W2WiWHzkOE3fpfAOJZ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  <p:tag name="THINKCELLSHAPEDONOTDELETE" val="pikSmpdWkN0.ltCF0O2LdU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VFzmINAku9lUGXP4isD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  <p:tag name="THINKCELLSHAPEDONOTDELETE" val="pOY2FgcqgZUSbNe36LZc6I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7EUMhct0alhtY..wHUzQ"/>
  <p:tag name="NAME" val="Rectangle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ssVU8eZOs0uXAipJROJi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8N9PZAykKdU_kL8RYW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0mMhvPvUWPo0Ys4rGM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_rYOHufZd0WjEz6OWiv6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bVX0IpBkiAiDpIC_EH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22e0frUEOTmYLh2N0J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Yzd1hYukC8KBqhcNRn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z8vir3BkiYCHg7FTJXZQ"/>
</p:tagLst>
</file>

<file path=ppt/theme/theme1.xml><?xml version="1.0" encoding="utf-8"?>
<a:theme xmlns:a="http://schemas.openxmlformats.org/drawingml/2006/main" name="AKU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11883</TotalTime>
  <Words>1466</Words>
  <Application>Microsoft Office PowerPoint</Application>
  <PresentationFormat>Widescreen</PresentationFormat>
  <Paragraphs>273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Malgun Gothic</vt:lpstr>
      <vt:lpstr>MS PGothic</vt:lpstr>
      <vt:lpstr>MS PGothic</vt:lpstr>
      <vt:lpstr>Arial</vt:lpstr>
      <vt:lpstr>Calibri</vt:lpstr>
      <vt:lpstr>Franklin Gothic Book</vt:lpstr>
      <vt:lpstr>Franklin Gothic Medium</vt:lpstr>
      <vt:lpstr>Garamond</vt:lpstr>
      <vt:lpstr>Gill Sans MT</vt:lpstr>
      <vt:lpstr>Helvetica</vt:lpstr>
      <vt:lpstr>Helvetica Light</vt:lpstr>
      <vt:lpstr>Lucida Grande</vt:lpstr>
      <vt:lpstr>MinionPro-Regular</vt:lpstr>
      <vt:lpstr>Palatino Linotype</vt:lpstr>
      <vt:lpstr>SceneStd-Black</vt:lpstr>
      <vt:lpstr>Times New Roman</vt:lpstr>
      <vt:lpstr>Wingdings</vt:lpstr>
      <vt:lpstr>AKU Ppt Template</vt:lpstr>
      <vt:lpstr>think-cell Slide</vt:lpstr>
      <vt:lpstr> 6th EAST AFRICA COMMUNITY HEALTH SUMMIT  SYMPOSIUM  Academic Health Centres  Monitoring, Evaluation, Research and Learning (MERL)  University-Health System Partners</vt:lpstr>
      <vt:lpstr>Key Points</vt:lpstr>
      <vt:lpstr>PowerPoint Presentation</vt:lpstr>
      <vt:lpstr>AKDN Integrated Health System (IHS) East Africa</vt:lpstr>
      <vt:lpstr>PowerPoint Presentation</vt:lpstr>
      <vt:lpstr>PowerPoint Presentation</vt:lpstr>
      <vt:lpstr>AKDN Population Health Partnership Programmes to Strengthen Health Systems in East Africa </vt:lpstr>
      <vt:lpstr>PowerPoint Presentation</vt:lpstr>
      <vt:lpstr>PowerPoint Presentation</vt:lpstr>
      <vt:lpstr>AKU’s Academic Units Today </vt:lpstr>
      <vt:lpstr>AKU CoE in Women and Child Health East Africa</vt:lpstr>
      <vt:lpstr>AKU MERL UNIT</vt:lpstr>
      <vt:lpstr>AKU MERL Unit: Actual Projects</vt:lpstr>
      <vt:lpstr>MERL for AQCESS and IMPACT: Scope</vt:lpstr>
      <vt:lpstr>The Role of AKU MERL in Health Systems</vt:lpstr>
      <vt:lpstr>COMMENTS  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MMunos</dc:creator>
  <cp:lastModifiedBy>michaela.mantel</cp:lastModifiedBy>
  <cp:revision>344</cp:revision>
  <dcterms:created xsi:type="dcterms:W3CDTF">2016-09-30T03:20:34Z</dcterms:created>
  <dcterms:modified xsi:type="dcterms:W3CDTF">2017-03-31T08:55:34Z</dcterms:modified>
</cp:coreProperties>
</file>