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56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6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F4ECF-A1A1-4AFA-AEA1-CA2884069D4B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B25FE-CB6F-4690-A50E-9711500EA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B25FE-CB6F-4690-A50E-9711500EA0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4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3561EB-FFE8-4399-8D52-106D7A044CAB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39D694-3146-4B07-AB9E-15A5420DB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27037"/>
            <a:ext cx="8382000" cy="5821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PREVALENCE OF COMMON CIRCULATING ENTERIC BACTERIAL PATHOGENS AND THEIR ANTIMICROBIAL SUSCEPTIBILITY PATTERNS IN SATELLITE AND NON- SATELLITE SITES IN KENYA</a:t>
            </a:r>
          </a:p>
        </p:txBody>
      </p:sp>
    </p:spTree>
    <p:extLst>
      <p:ext uri="{BB962C8B-B14F-4D97-AF65-F5344CB8AC3E}">
        <p14:creationId xmlns:p14="http://schemas.microsoft.com/office/powerpoint/2010/main" val="74287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Table 4: Percent distribution of </a:t>
            </a:r>
            <a:r>
              <a:rPr lang="en-US" sz="2800" i="1" dirty="0"/>
              <a:t>E. Coli </a:t>
            </a:r>
            <a:r>
              <a:rPr lang="en-US" sz="2800" b="1" dirty="0"/>
              <a:t>pathotypes in Kenya study sites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81" y="1676400"/>
            <a:ext cx="8934091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360772" y="2323071"/>
            <a:ext cx="2286000" cy="28289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4400" y="2605961"/>
            <a:ext cx="712572" cy="28289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2888851"/>
            <a:ext cx="712572" cy="28289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2323071"/>
            <a:ext cx="712572" cy="28289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7005"/>
            <a:ext cx="8305800" cy="6553200"/>
          </a:xfrm>
        </p:spPr>
        <p:txBody>
          <a:bodyPr>
            <a:normAutofit/>
          </a:bodyPr>
          <a:lstStyle/>
          <a:p>
            <a:r>
              <a:rPr lang="en-US" sz="1400" dirty="0"/>
              <a:t>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89721"/>
            <a:ext cx="4750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Enterics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02079" y="857189"/>
            <a:ext cx="0" cy="209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54449" y="1066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52600" y="1066801"/>
            <a:ext cx="1143000" cy="600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52600" y="1066800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No. Positive for bacterial pathogens=522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29200" y="1066800"/>
            <a:ext cx="1143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No. Negative for bacterial pathogens=2012-522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324100" y="1828800"/>
            <a:ext cx="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64792" y="2073780"/>
            <a:ext cx="952500" cy="5409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2073780"/>
            <a:ext cx="9906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505200" y="2073780"/>
            <a:ext cx="914400" cy="5409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2073780"/>
            <a:ext cx="914400" cy="5419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172200" y="2146756"/>
            <a:ext cx="914400" cy="468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91400" y="2146756"/>
            <a:ext cx="914400" cy="468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16200000">
            <a:off x="2276023" y="1376948"/>
            <a:ext cx="288438" cy="3047999"/>
          </a:xfrm>
          <a:prstGeom prst="leftBrace">
            <a:avLst>
              <a:gd name="adj1" fmla="val 8333"/>
              <a:gd name="adj2" fmla="val 513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2473717" y="3008829"/>
            <a:ext cx="0" cy="2042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52700" y="3045167"/>
            <a:ext cx="1028700" cy="2285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52700" y="3352800"/>
            <a:ext cx="10287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52700" y="3733800"/>
            <a:ext cx="10287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552700" y="4083465"/>
            <a:ext cx="1028700" cy="26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532113" y="4424941"/>
            <a:ext cx="820687" cy="26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2324100" y="1713131"/>
            <a:ext cx="0" cy="11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143000" y="19431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667000" y="4800600"/>
            <a:ext cx="1752600" cy="304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/>
        </p:nvSpPr>
        <p:spPr>
          <a:xfrm>
            <a:off x="893746" y="5181600"/>
            <a:ext cx="7638159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024"/>
          <p:cNvSpPr/>
          <p:nvPr/>
        </p:nvSpPr>
        <p:spPr>
          <a:xfrm>
            <a:off x="3962400" y="3008829"/>
            <a:ext cx="1371600" cy="228599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Rectangle 1026"/>
          <p:cNvSpPr/>
          <p:nvPr/>
        </p:nvSpPr>
        <p:spPr>
          <a:xfrm>
            <a:off x="5715000" y="3008829"/>
            <a:ext cx="1371600" cy="2285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Rectangle 1027"/>
          <p:cNvSpPr/>
          <p:nvPr/>
        </p:nvSpPr>
        <p:spPr>
          <a:xfrm>
            <a:off x="3886200" y="3733800"/>
            <a:ext cx="999679" cy="247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28"/>
          <p:cNvSpPr/>
          <p:nvPr/>
        </p:nvSpPr>
        <p:spPr>
          <a:xfrm>
            <a:off x="5029200" y="3733800"/>
            <a:ext cx="9906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6172200" y="3733266"/>
            <a:ext cx="10668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Rectangle 1030"/>
          <p:cNvSpPr/>
          <p:nvPr/>
        </p:nvSpPr>
        <p:spPr>
          <a:xfrm>
            <a:off x="7391400" y="3726626"/>
            <a:ext cx="1600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/>
        </p:nvSpPr>
        <p:spPr>
          <a:xfrm>
            <a:off x="3429000" y="4430104"/>
            <a:ext cx="838200" cy="26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Rectangle 1033"/>
          <p:cNvSpPr/>
          <p:nvPr/>
        </p:nvSpPr>
        <p:spPr>
          <a:xfrm>
            <a:off x="4369037" y="4438650"/>
            <a:ext cx="914399" cy="26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STEC/EIEC=1 </a:t>
            </a:r>
          </a:p>
        </p:txBody>
      </p:sp>
      <p:sp>
        <p:nvSpPr>
          <p:cNvPr id="1035" name="Rectangle 1034"/>
          <p:cNvSpPr/>
          <p:nvPr/>
        </p:nvSpPr>
        <p:spPr>
          <a:xfrm>
            <a:off x="5346106" y="4438650"/>
            <a:ext cx="987040" cy="275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6412907" y="4430104"/>
            <a:ext cx="1207094" cy="26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/>
          <p:cNvSpPr/>
          <p:nvPr/>
        </p:nvSpPr>
        <p:spPr>
          <a:xfrm>
            <a:off x="7684090" y="4424941"/>
            <a:ext cx="1307509" cy="266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/>
          <p:cNvSpPr/>
          <p:nvPr/>
        </p:nvSpPr>
        <p:spPr>
          <a:xfrm>
            <a:off x="1600200" y="2614683"/>
            <a:ext cx="1828800" cy="2680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TextBox 1038"/>
          <p:cNvSpPr txBox="1"/>
          <p:nvPr/>
        </p:nvSpPr>
        <p:spPr>
          <a:xfrm>
            <a:off x="669777" y="2129317"/>
            <a:ext cx="9525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Only E coli = 315</a:t>
            </a:r>
          </a:p>
        </p:txBody>
      </p:sp>
      <p:sp>
        <p:nvSpPr>
          <p:cNvPr id="1040" name="TextBox 1039"/>
          <p:cNvSpPr txBox="1"/>
          <p:nvPr/>
        </p:nvSpPr>
        <p:spPr>
          <a:xfrm>
            <a:off x="2130751" y="2073780"/>
            <a:ext cx="8382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 coli +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= 31</a:t>
            </a:r>
          </a:p>
        </p:txBody>
      </p:sp>
      <p:sp>
        <p:nvSpPr>
          <p:cNvPr id="1041" name="TextBox 1040"/>
          <p:cNvSpPr txBox="1"/>
          <p:nvPr/>
        </p:nvSpPr>
        <p:spPr>
          <a:xfrm>
            <a:off x="3556118" y="2125737"/>
            <a:ext cx="8001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 coli + Sal = 9</a:t>
            </a:r>
          </a:p>
        </p:txBody>
      </p:sp>
      <p:sp>
        <p:nvSpPr>
          <p:cNvPr id="1042" name="TextBox 1041"/>
          <p:cNvSpPr txBox="1"/>
          <p:nvPr/>
        </p:nvSpPr>
        <p:spPr>
          <a:xfrm>
            <a:off x="4943475" y="2116141"/>
            <a:ext cx="7620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Only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 = 117</a:t>
            </a:r>
          </a:p>
        </p:txBody>
      </p:sp>
      <p:sp>
        <p:nvSpPr>
          <p:cNvPr id="1043" name="TextBox 1042"/>
          <p:cNvSpPr txBox="1"/>
          <p:nvPr/>
        </p:nvSpPr>
        <p:spPr>
          <a:xfrm>
            <a:off x="6248400" y="2183796"/>
            <a:ext cx="762000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Only Sal     = 46</a:t>
            </a:r>
          </a:p>
        </p:txBody>
      </p:sp>
      <p:sp>
        <p:nvSpPr>
          <p:cNvPr id="1044" name="TextBox 1043"/>
          <p:cNvSpPr txBox="1"/>
          <p:nvPr/>
        </p:nvSpPr>
        <p:spPr>
          <a:xfrm>
            <a:off x="7467600" y="2183796"/>
            <a:ext cx="830366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 + Sal    = 4</a:t>
            </a:r>
          </a:p>
        </p:txBody>
      </p:sp>
      <p:sp>
        <p:nvSpPr>
          <p:cNvPr id="1046" name="TextBox 1045"/>
          <p:cNvSpPr txBox="1"/>
          <p:nvPr/>
        </p:nvSpPr>
        <p:spPr>
          <a:xfrm>
            <a:off x="1617292" y="2615743"/>
            <a:ext cx="1735508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 coli isolates = 355</a:t>
            </a:r>
          </a:p>
        </p:txBody>
      </p:sp>
      <p:sp>
        <p:nvSpPr>
          <p:cNvPr id="1047" name="TextBox 1046"/>
          <p:cNvSpPr txBox="1"/>
          <p:nvPr/>
        </p:nvSpPr>
        <p:spPr>
          <a:xfrm>
            <a:off x="2658187" y="3037794"/>
            <a:ext cx="895350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Eagg =50</a:t>
            </a:r>
          </a:p>
        </p:txBody>
      </p:sp>
      <p:sp>
        <p:nvSpPr>
          <p:cNvPr id="1048" name="TextBox 1047"/>
          <p:cNvSpPr txBox="1"/>
          <p:nvPr/>
        </p:nvSpPr>
        <p:spPr>
          <a:xfrm>
            <a:off x="3971925" y="3008829"/>
            <a:ext cx="1352550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Eagg /EIEC/ETEC=1</a:t>
            </a:r>
          </a:p>
        </p:txBody>
      </p:sp>
      <p:sp>
        <p:nvSpPr>
          <p:cNvPr id="1050" name="TextBox 1049"/>
          <p:cNvSpPr txBox="1"/>
          <p:nvPr/>
        </p:nvSpPr>
        <p:spPr>
          <a:xfrm>
            <a:off x="5791200" y="3008829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Eagg/STEC=1 </a:t>
            </a:r>
          </a:p>
        </p:txBody>
      </p:sp>
      <p:sp>
        <p:nvSpPr>
          <p:cNvPr id="1051" name="TextBox 1050"/>
          <p:cNvSpPr txBox="1"/>
          <p:nvPr/>
        </p:nvSpPr>
        <p:spPr>
          <a:xfrm>
            <a:off x="2743200" y="33528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EIEC =28</a:t>
            </a:r>
          </a:p>
        </p:txBody>
      </p:sp>
      <p:sp>
        <p:nvSpPr>
          <p:cNvPr id="1052" name="TextBox 1051"/>
          <p:cNvSpPr txBox="1"/>
          <p:nvPr/>
        </p:nvSpPr>
        <p:spPr>
          <a:xfrm>
            <a:off x="2743200" y="37338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EPEC =60</a:t>
            </a:r>
          </a:p>
        </p:txBody>
      </p:sp>
      <p:sp>
        <p:nvSpPr>
          <p:cNvPr id="1053" name="TextBox 1052"/>
          <p:cNvSpPr txBox="1"/>
          <p:nvPr/>
        </p:nvSpPr>
        <p:spPr>
          <a:xfrm>
            <a:off x="3944241" y="3733800"/>
            <a:ext cx="932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EPEC/Eagg=2 </a:t>
            </a:r>
          </a:p>
        </p:txBody>
      </p:sp>
      <p:sp>
        <p:nvSpPr>
          <p:cNvPr id="1054" name="TextBox 1053"/>
          <p:cNvSpPr txBox="1"/>
          <p:nvPr/>
        </p:nvSpPr>
        <p:spPr>
          <a:xfrm>
            <a:off x="5105667" y="3733800"/>
            <a:ext cx="914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EPEC/EIEC=2 </a:t>
            </a:r>
          </a:p>
        </p:txBody>
      </p:sp>
      <p:sp>
        <p:nvSpPr>
          <p:cNvPr id="1055" name="TextBox 1054"/>
          <p:cNvSpPr txBox="1"/>
          <p:nvPr/>
        </p:nvSpPr>
        <p:spPr>
          <a:xfrm>
            <a:off x="6248400" y="3733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EPEC/ETEC=2</a:t>
            </a:r>
            <a:r>
              <a:rPr lang="en-US" sz="1100" dirty="0"/>
              <a:t> </a:t>
            </a:r>
          </a:p>
        </p:txBody>
      </p:sp>
      <p:sp>
        <p:nvSpPr>
          <p:cNvPr id="1056" name="TextBox 1055"/>
          <p:cNvSpPr txBox="1"/>
          <p:nvPr/>
        </p:nvSpPr>
        <p:spPr>
          <a:xfrm>
            <a:off x="7467600" y="37338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EPEC /Eagg/ETEC=1</a:t>
            </a:r>
          </a:p>
        </p:txBody>
      </p:sp>
      <p:sp>
        <p:nvSpPr>
          <p:cNvPr id="1057" name="TextBox 1056"/>
          <p:cNvSpPr txBox="1"/>
          <p:nvPr/>
        </p:nvSpPr>
        <p:spPr>
          <a:xfrm>
            <a:off x="2647950" y="4088555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ETEC =49</a:t>
            </a:r>
          </a:p>
        </p:txBody>
      </p:sp>
      <p:sp>
        <p:nvSpPr>
          <p:cNvPr id="1058" name="Rectangle 1057"/>
          <p:cNvSpPr/>
          <p:nvPr/>
        </p:nvSpPr>
        <p:spPr>
          <a:xfrm>
            <a:off x="3886200" y="4083465"/>
            <a:ext cx="1295400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TextBox 1058"/>
          <p:cNvSpPr txBox="1"/>
          <p:nvPr/>
        </p:nvSpPr>
        <p:spPr>
          <a:xfrm>
            <a:off x="3962400" y="4083465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ETEC/Eagg = 4</a:t>
            </a:r>
          </a:p>
        </p:txBody>
      </p:sp>
      <p:sp>
        <p:nvSpPr>
          <p:cNvPr id="1060" name="TextBox 1059"/>
          <p:cNvSpPr txBox="1"/>
          <p:nvPr/>
        </p:nvSpPr>
        <p:spPr>
          <a:xfrm>
            <a:off x="2552700" y="4438650"/>
            <a:ext cx="876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STEC = 145</a:t>
            </a:r>
          </a:p>
        </p:txBody>
      </p:sp>
      <p:sp>
        <p:nvSpPr>
          <p:cNvPr id="1063" name="TextBox 1062"/>
          <p:cNvSpPr txBox="1"/>
          <p:nvPr/>
        </p:nvSpPr>
        <p:spPr>
          <a:xfrm>
            <a:off x="3429000" y="4438648"/>
            <a:ext cx="9272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STEC/Eagg=3</a:t>
            </a:r>
            <a:r>
              <a:rPr lang="en-US" sz="800" dirty="0"/>
              <a:t> </a:t>
            </a:r>
          </a:p>
        </p:txBody>
      </p:sp>
      <p:sp>
        <p:nvSpPr>
          <p:cNvPr id="1064" name="TextBox 1063"/>
          <p:cNvSpPr txBox="1"/>
          <p:nvPr/>
        </p:nvSpPr>
        <p:spPr>
          <a:xfrm>
            <a:off x="5370765" y="4445504"/>
            <a:ext cx="990467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STEC/ETEC=1</a:t>
            </a:r>
          </a:p>
        </p:txBody>
      </p:sp>
      <p:sp>
        <p:nvSpPr>
          <p:cNvPr id="1065" name="TextBox 1064"/>
          <p:cNvSpPr txBox="1"/>
          <p:nvPr/>
        </p:nvSpPr>
        <p:spPr>
          <a:xfrm>
            <a:off x="6412907" y="4445504"/>
            <a:ext cx="1283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STEC/EAEC/Eagg=1</a:t>
            </a:r>
          </a:p>
        </p:txBody>
      </p:sp>
      <p:sp>
        <p:nvSpPr>
          <p:cNvPr id="1066" name="TextBox 1065"/>
          <p:cNvSpPr txBox="1"/>
          <p:nvPr/>
        </p:nvSpPr>
        <p:spPr>
          <a:xfrm>
            <a:off x="7772401" y="4445504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STEC/EAEC/ETEC=1</a:t>
            </a:r>
          </a:p>
        </p:txBody>
      </p:sp>
      <p:sp>
        <p:nvSpPr>
          <p:cNvPr id="1067" name="TextBox 1066"/>
          <p:cNvSpPr txBox="1"/>
          <p:nvPr/>
        </p:nvSpPr>
        <p:spPr>
          <a:xfrm>
            <a:off x="2743200" y="4800600"/>
            <a:ext cx="1625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STEC /EPEC hybrid =3</a:t>
            </a:r>
          </a:p>
        </p:txBody>
      </p:sp>
      <p:sp>
        <p:nvSpPr>
          <p:cNvPr id="1068" name="TextBox 1067"/>
          <p:cNvSpPr txBox="1"/>
          <p:nvPr/>
        </p:nvSpPr>
        <p:spPr>
          <a:xfrm>
            <a:off x="990600" y="5254079"/>
            <a:ext cx="7429501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No. of participants with only one of the three bacterial pathogens = 478</a:t>
            </a:r>
          </a:p>
          <a:p>
            <a:r>
              <a:rPr lang="en-US" sz="1100" dirty="0">
                <a:solidFill>
                  <a:schemeClr val="bg1"/>
                </a:solidFill>
              </a:rPr>
              <a:t>No. of participants with either one of the three pathogens = 522</a:t>
            </a:r>
          </a:p>
          <a:p>
            <a:r>
              <a:rPr lang="en-US" sz="1100" dirty="0">
                <a:solidFill>
                  <a:schemeClr val="bg1"/>
                </a:solidFill>
              </a:rPr>
              <a:t>No. of participants with multiple infections (</a:t>
            </a:r>
            <a:r>
              <a:rPr lang="en-US" sz="1100" dirty="0" err="1">
                <a:solidFill>
                  <a:schemeClr val="bg1"/>
                </a:solidFill>
              </a:rPr>
              <a:t>Ecoli</a:t>
            </a:r>
            <a:r>
              <a:rPr lang="en-US" sz="1100" dirty="0">
                <a:solidFill>
                  <a:schemeClr val="bg1"/>
                </a:solidFill>
              </a:rPr>
              <a:t> + Sal, or E coli and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 or Sal and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) = 44</a:t>
            </a:r>
          </a:p>
          <a:p>
            <a:r>
              <a:rPr lang="en-US" sz="1100" dirty="0">
                <a:solidFill>
                  <a:schemeClr val="bg1"/>
                </a:solidFill>
              </a:rPr>
              <a:t>Total no. of isolates ( 315 e coli + 31 E coli +31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 + 9 E coli + 9 Sal + 117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 +46 Sal + 4 </a:t>
            </a:r>
            <a:r>
              <a:rPr lang="en-US" sz="1100" dirty="0" err="1">
                <a:solidFill>
                  <a:schemeClr val="bg1"/>
                </a:solidFill>
              </a:rPr>
              <a:t>Shig</a:t>
            </a:r>
            <a:r>
              <a:rPr lang="en-US" sz="1100" dirty="0">
                <a:solidFill>
                  <a:schemeClr val="bg1"/>
                </a:solidFill>
              </a:rPr>
              <a:t> + 4 Sal) = 566</a:t>
            </a:r>
          </a:p>
        </p:txBody>
      </p:sp>
      <p:sp>
        <p:nvSpPr>
          <p:cNvPr id="1069" name="TextBox 1068"/>
          <p:cNvSpPr txBox="1"/>
          <p:nvPr/>
        </p:nvSpPr>
        <p:spPr>
          <a:xfrm>
            <a:off x="2976785" y="466916"/>
            <a:ext cx="1990279" cy="4770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  <a:p>
            <a:r>
              <a:rPr lang="en-US" sz="1400" b="1" dirty="0"/>
              <a:t>    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participants=2012</a:t>
            </a:r>
          </a:p>
        </p:txBody>
      </p:sp>
      <p:sp>
        <p:nvSpPr>
          <p:cNvPr id="66" name="Oval 65"/>
          <p:cNvSpPr/>
          <p:nvPr/>
        </p:nvSpPr>
        <p:spPr>
          <a:xfrm>
            <a:off x="2438400" y="1393510"/>
            <a:ext cx="457200" cy="2734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34314" y="2344760"/>
            <a:ext cx="511713" cy="19592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967064" y="2323490"/>
            <a:ext cx="557436" cy="19111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248400" y="2375357"/>
            <a:ext cx="518143" cy="21544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267200" y="5491332"/>
            <a:ext cx="532744" cy="1474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503352" y="2286000"/>
            <a:ext cx="392248" cy="181177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848100" y="2341180"/>
            <a:ext cx="392248" cy="181177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504436" y="2400818"/>
            <a:ext cx="392248" cy="181177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5223" y="5626388"/>
            <a:ext cx="392248" cy="181177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800600" y="5295409"/>
            <a:ext cx="394474" cy="19592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Table 4a: Resistance profiles of enteric bacterial pathogens to commonly prescribed antibiotics in the satellite sites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06" y="1594896"/>
            <a:ext cx="8663594" cy="460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96003"/>
            <a:ext cx="8458200" cy="4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153400" y="1981200"/>
            <a:ext cx="533400" cy="4138603"/>
            <a:chOff x="8153400" y="1981200"/>
            <a:chExt cx="533400" cy="4138603"/>
          </a:xfrm>
        </p:grpSpPr>
        <p:sp>
          <p:nvSpPr>
            <p:cNvPr id="4" name="Oval 3"/>
            <p:cNvSpPr/>
            <p:nvPr/>
          </p:nvSpPr>
          <p:spPr>
            <a:xfrm>
              <a:off x="8153400" y="1981200"/>
              <a:ext cx="533400" cy="14478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153400" y="3480486"/>
              <a:ext cx="533400" cy="139631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53400" y="4953000"/>
              <a:ext cx="533400" cy="116680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95400" y="1957397"/>
            <a:ext cx="533400" cy="4138603"/>
            <a:chOff x="8153400" y="1981200"/>
            <a:chExt cx="533400" cy="4138603"/>
          </a:xfrm>
        </p:grpSpPr>
        <p:sp>
          <p:nvSpPr>
            <p:cNvPr id="11" name="Oval 10"/>
            <p:cNvSpPr/>
            <p:nvPr/>
          </p:nvSpPr>
          <p:spPr>
            <a:xfrm>
              <a:off x="8153400" y="1981200"/>
              <a:ext cx="533400" cy="14478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53400" y="3480486"/>
              <a:ext cx="533400" cy="139631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53400" y="4953000"/>
              <a:ext cx="533400" cy="116680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Oval 5"/>
          <p:cNvSpPr/>
          <p:nvPr/>
        </p:nvSpPr>
        <p:spPr>
          <a:xfrm>
            <a:off x="2667000" y="3048000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67000" y="4545802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67000" y="5688802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81500" y="1981201"/>
            <a:ext cx="419100" cy="1423996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81500" y="3480486"/>
            <a:ext cx="419100" cy="1396314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19600" y="4955297"/>
            <a:ext cx="381000" cy="1140703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74724" y="3048000"/>
            <a:ext cx="626076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25297" y="4154840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15000" y="3810000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1476" y="5130688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33535" y="5701159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Table 4b: Resistance profiles of enteric bacterial pathogens to commonly prescribed antibiotics in the non-satellite sites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30722"/>
            <a:ext cx="8153400" cy="49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41696"/>
              </p:ext>
            </p:extLst>
          </p:nvPr>
        </p:nvGraphicFramePr>
        <p:xfrm>
          <a:off x="76200" y="1524000"/>
          <a:ext cx="8991600" cy="437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8015">
                  <a:extLst>
                    <a:ext uri="{9D8B030D-6E8A-4147-A177-3AD203B41FA5}">
                      <a16:colId xmlns:a16="http://schemas.microsoft.com/office/drawing/2014/main" val="2746061904"/>
                    </a:ext>
                  </a:extLst>
                </a:gridCol>
                <a:gridCol w="286319">
                  <a:extLst>
                    <a:ext uri="{9D8B030D-6E8A-4147-A177-3AD203B41FA5}">
                      <a16:colId xmlns:a16="http://schemas.microsoft.com/office/drawing/2014/main" val="3222765129"/>
                    </a:ext>
                  </a:extLst>
                </a:gridCol>
                <a:gridCol w="502039">
                  <a:extLst>
                    <a:ext uri="{9D8B030D-6E8A-4147-A177-3AD203B41FA5}">
                      <a16:colId xmlns:a16="http://schemas.microsoft.com/office/drawing/2014/main" val="253117315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2618423759"/>
                    </a:ext>
                  </a:extLst>
                </a:gridCol>
                <a:gridCol w="492234">
                  <a:extLst>
                    <a:ext uri="{9D8B030D-6E8A-4147-A177-3AD203B41FA5}">
                      <a16:colId xmlns:a16="http://schemas.microsoft.com/office/drawing/2014/main" val="2630629537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1567940057"/>
                    </a:ext>
                  </a:extLst>
                </a:gridCol>
                <a:gridCol w="492234">
                  <a:extLst>
                    <a:ext uri="{9D8B030D-6E8A-4147-A177-3AD203B41FA5}">
                      <a16:colId xmlns:a16="http://schemas.microsoft.com/office/drawing/2014/main" val="3880337435"/>
                    </a:ext>
                  </a:extLst>
                </a:gridCol>
                <a:gridCol w="306583">
                  <a:extLst>
                    <a:ext uri="{9D8B030D-6E8A-4147-A177-3AD203B41FA5}">
                      <a16:colId xmlns:a16="http://schemas.microsoft.com/office/drawing/2014/main" val="28208956"/>
                    </a:ext>
                  </a:extLst>
                </a:gridCol>
                <a:gridCol w="553681">
                  <a:extLst>
                    <a:ext uri="{9D8B030D-6E8A-4147-A177-3AD203B41FA5}">
                      <a16:colId xmlns:a16="http://schemas.microsoft.com/office/drawing/2014/main" val="3778105673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3244174012"/>
                    </a:ext>
                  </a:extLst>
                </a:gridCol>
                <a:gridCol w="492234">
                  <a:extLst>
                    <a:ext uri="{9D8B030D-6E8A-4147-A177-3AD203B41FA5}">
                      <a16:colId xmlns:a16="http://schemas.microsoft.com/office/drawing/2014/main" val="1956114304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3828482714"/>
                    </a:ext>
                  </a:extLst>
                </a:gridCol>
                <a:gridCol w="492234">
                  <a:extLst>
                    <a:ext uri="{9D8B030D-6E8A-4147-A177-3AD203B41FA5}">
                      <a16:colId xmlns:a16="http://schemas.microsoft.com/office/drawing/2014/main" val="2383269967"/>
                    </a:ext>
                  </a:extLst>
                </a:gridCol>
                <a:gridCol w="293510">
                  <a:extLst>
                    <a:ext uri="{9D8B030D-6E8A-4147-A177-3AD203B41FA5}">
                      <a16:colId xmlns:a16="http://schemas.microsoft.com/office/drawing/2014/main" val="3921135870"/>
                    </a:ext>
                  </a:extLst>
                </a:gridCol>
                <a:gridCol w="422941">
                  <a:extLst>
                    <a:ext uri="{9D8B030D-6E8A-4147-A177-3AD203B41FA5}">
                      <a16:colId xmlns:a16="http://schemas.microsoft.com/office/drawing/2014/main" val="2550083729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1421095090"/>
                    </a:ext>
                  </a:extLst>
                </a:gridCol>
                <a:gridCol w="492234">
                  <a:extLst>
                    <a:ext uri="{9D8B030D-6E8A-4147-A177-3AD203B41FA5}">
                      <a16:colId xmlns:a16="http://schemas.microsoft.com/office/drawing/2014/main" val="3382615078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2072703257"/>
                    </a:ext>
                  </a:extLst>
                </a:gridCol>
                <a:gridCol w="420327">
                  <a:extLst>
                    <a:ext uri="{9D8B030D-6E8A-4147-A177-3AD203B41FA5}">
                      <a16:colId xmlns:a16="http://schemas.microsoft.com/office/drawing/2014/main" val="176374457"/>
                    </a:ext>
                  </a:extLst>
                </a:gridCol>
                <a:gridCol w="296125">
                  <a:extLst>
                    <a:ext uri="{9D8B030D-6E8A-4147-A177-3AD203B41FA5}">
                      <a16:colId xmlns:a16="http://schemas.microsoft.com/office/drawing/2014/main" val="3323950886"/>
                    </a:ext>
                  </a:extLst>
                </a:gridCol>
                <a:gridCol w="564140">
                  <a:extLst>
                    <a:ext uri="{9D8B030D-6E8A-4147-A177-3AD203B41FA5}">
                      <a16:colId xmlns:a16="http://schemas.microsoft.com/office/drawing/2014/main" val="1863151780"/>
                    </a:ext>
                  </a:extLst>
                </a:gridCol>
              </a:tblGrid>
              <a:tr h="221210">
                <a:tc gridSpan="2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08470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Cip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Ery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Ctx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Stx</a:t>
                      </a:r>
                      <a:b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54857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024295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Ecoli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extLst>
                  <a:ext uri="{0D108BD9-81ED-4DB2-BD59-A6C34878D82A}">
                    <a16:rowId xmlns:a16="http://schemas.microsoft.com/office/drawing/2014/main" val="561619535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Kisii(35)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826888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Nyahururu(9)*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67593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Narok(10)*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983713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Lamu(5)*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375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(59)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85(76-94)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19(9-29)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14(5-23)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66(54-78)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27(16-38)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15(6-24)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19(9-29)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78(67-89)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14(5-23)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85(76-94)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37222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Shigella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extLst>
                  <a:ext uri="{0D108BD9-81ED-4DB2-BD59-A6C34878D82A}">
                    <a16:rowId xmlns:a16="http://schemas.microsoft.com/office/drawing/2014/main" val="1102266816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Kisii(31)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75674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Nyahururu(8)*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55866"/>
                  </a:ext>
                </a:extLst>
              </a:tr>
              <a:tr h="20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Narok(11)*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621913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Lamu(4)*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565053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(54)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83(73-93)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35(22-48)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22(11-33)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74(62-86)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54(41-67)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24(13-35)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19(9-29)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89(81-97)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11(3-19)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93(86-100)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316913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Salmonella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extLst>
                  <a:ext uri="{0D108BD9-81ED-4DB2-BD59-A6C34878D82A}">
                    <a16:rowId xmlns:a16="http://schemas.microsoft.com/office/drawing/2014/main" val="3920337223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Kisii(1)*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02318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Nyahururu (3)*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176930"/>
                  </a:ext>
                </a:extLst>
              </a:tr>
              <a:tr h="22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(4)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100(N/A)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50(1-99)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25(0-67)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75(33-100)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25(0-67)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0(N/A)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25(0-67)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100(N/A)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25(0-67)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100(N/A)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18" marR="64018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84468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1149178" y="3733800"/>
            <a:ext cx="762000" cy="1785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12554" y="3760020"/>
            <a:ext cx="762000" cy="1785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40855" y="3784990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4256" y="3772505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49178" y="2438400"/>
            <a:ext cx="762000" cy="1785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2438400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44256" y="2420440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31243" y="2426333"/>
            <a:ext cx="762000" cy="17859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229600" y="2438400"/>
            <a:ext cx="762000" cy="1785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Pathogenic E.</a:t>
            </a:r>
            <a:r>
              <a:rPr lang="en-US" i="1" dirty="0"/>
              <a:t>coli</a:t>
            </a:r>
            <a:r>
              <a:rPr lang="en-US" dirty="0"/>
              <a:t> was the most prevalent organism isolated from all the study sites.</a:t>
            </a:r>
          </a:p>
          <a:p>
            <a:pPr lvl="1"/>
            <a:r>
              <a:rPr lang="en-US" dirty="0"/>
              <a:t>STEC was the most prevalent </a:t>
            </a:r>
            <a:r>
              <a:rPr lang="en-US" dirty="0" err="1"/>
              <a:t>pathotype</a:t>
            </a:r>
            <a:r>
              <a:rPr lang="en-US" dirty="0"/>
              <a:t> in most the sites </a:t>
            </a:r>
          </a:p>
          <a:p>
            <a:r>
              <a:rPr lang="en-US" dirty="0"/>
              <a:t>The pattern of antimicrobial resistance was in the following order starting with the highest: </a:t>
            </a:r>
          </a:p>
          <a:p>
            <a:pPr lvl="1"/>
            <a:r>
              <a:rPr lang="en-US" dirty="0"/>
              <a:t>Ampicillin (beta-lactamase)</a:t>
            </a:r>
          </a:p>
          <a:p>
            <a:pPr lvl="1"/>
            <a:r>
              <a:rPr lang="en-US" dirty="0" err="1"/>
              <a:t>Trimethoprime</a:t>
            </a:r>
            <a:r>
              <a:rPr lang="en-US" dirty="0"/>
              <a:t> / </a:t>
            </a:r>
            <a:r>
              <a:rPr lang="en-US" dirty="0" err="1"/>
              <a:t>sulphamethoxazole</a:t>
            </a:r>
            <a:endParaRPr lang="en-US" dirty="0"/>
          </a:p>
          <a:p>
            <a:pPr lvl="1"/>
            <a:r>
              <a:rPr lang="en-US" dirty="0"/>
              <a:t>Tetracycline.</a:t>
            </a:r>
          </a:p>
          <a:p>
            <a:r>
              <a:rPr lang="en-US" dirty="0"/>
              <a:t>Emerging resistance of enteric pathogens to </a:t>
            </a:r>
            <a:r>
              <a:rPr lang="en-US" dirty="0" err="1"/>
              <a:t>flouro</a:t>
            </a:r>
            <a:r>
              <a:rPr lang="en-US" dirty="0"/>
              <a:t>-quinolones (ciprofloxacin, Nalidixic acid, and 3</a:t>
            </a:r>
            <a:r>
              <a:rPr lang="en-US" baseline="30000" dirty="0"/>
              <a:t>rd</a:t>
            </a:r>
            <a:r>
              <a:rPr lang="en-US" dirty="0"/>
              <a:t> generation Cephalosporin’s (</a:t>
            </a:r>
            <a:r>
              <a:rPr lang="en-US" dirty="0" err="1"/>
              <a:t>Cefriaxone</a:t>
            </a:r>
            <a:r>
              <a:rPr lang="en-US" dirty="0"/>
              <a:t> and Cefotaxime) is a subject of concern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71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0"/>
            <a:ext cx="8153400" cy="990600"/>
          </a:xfrm>
        </p:spPr>
        <p:txBody>
          <a:bodyPr>
            <a:noAutofit/>
          </a:bodyPr>
          <a:lstStyle/>
          <a:p>
            <a:r>
              <a:rPr lang="en-US" sz="11500" dirty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385839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Hospital based cross-sectional study of all children under five years of age,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Presenting with diarrheal illness seeking treatment,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Parents / guardians consenting for children to participate in the study.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2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Main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determine the prevalence of common circulating enteric bacterial pathogens and their antimicrobial susceptibility patterns in Kenya.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9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Specific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Prevalence of common circulating enteric bacterial pathogens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Virulence factors of </a:t>
            </a:r>
            <a:r>
              <a:rPr lang="en-US" sz="2800" i="1" dirty="0"/>
              <a:t>E.coli</a:t>
            </a:r>
            <a:r>
              <a:rPr lang="en-US" i="1" dirty="0"/>
              <a:t> </a:t>
            </a:r>
            <a:r>
              <a:rPr lang="en-US" dirty="0"/>
              <a:t>strains associated with diarrhoea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Antimicrobial susceptibility of common circulating enteric bacterial pathogens to commonly prescribed antibiotics.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3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Stool samples were collected between 1</a:t>
            </a:r>
            <a:r>
              <a:rPr lang="en-US" baseline="30000" dirty="0"/>
              <a:t>st</a:t>
            </a:r>
            <a:r>
              <a:rPr lang="en-US" dirty="0"/>
              <a:t> February 2013 to 30</a:t>
            </a:r>
            <a:r>
              <a:rPr lang="en-US" baseline="30000" dirty="0"/>
              <a:t>th</a:t>
            </a:r>
            <a:r>
              <a:rPr lang="en-US" dirty="0"/>
              <a:t> June 2016 from a total of 2012 outpatients with diarrhea.</a:t>
            </a:r>
          </a:p>
          <a:p>
            <a:r>
              <a:rPr lang="en-US" dirty="0"/>
              <a:t>Conventional, </a:t>
            </a:r>
            <a:r>
              <a:rPr lang="en-US" dirty="0" err="1"/>
              <a:t>biochemicals</a:t>
            </a:r>
            <a:r>
              <a:rPr lang="en-US" dirty="0"/>
              <a:t>, and multiplex PCR were conducted to identify bacterial causes and virulence factors in E.</a:t>
            </a:r>
            <a:r>
              <a:rPr lang="en-US" i="1" dirty="0"/>
              <a:t>coli </a:t>
            </a:r>
            <a:r>
              <a:rPr lang="en-US" dirty="0"/>
              <a:t>isolates.</a:t>
            </a:r>
          </a:p>
          <a:p>
            <a:r>
              <a:rPr lang="en-US" dirty="0"/>
              <a:t> Antimicrobial susceptibility testing was done for all isolated pathogens (E.</a:t>
            </a:r>
            <a:r>
              <a:rPr lang="en-US" i="1" dirty="0"/>
              <a:t>coli</a:t>
            </a:r>
            <a:r>
              <a:rPr lang="en-US" dirty="0"/>
              <a:t>, salmonella and </a:t>
            </a:r>
            <a:r>
              <a:rPr lang="en-US" dirty="0" err="1"/>
              <a:t>shigella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5567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Statistical methods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Descriptive statistics for categorical variables i.e. frequency distributions and cross-tabulations were done.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Results are presented in tables and graphs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6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Table 1: Enrollment rate per study sites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05" y="2133600"/>
            <a:ext cx="81464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09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Socio-Demographic and clinical characteristics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288520" cy="487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69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Table 3: Percent and confidence interval distribution of common circulating enteric bacterial pathogens in Kenyan study sites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43275"/>
            <a:ext cx="8534400" cy="43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486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837</Words>
  <Application>Microsoft Office PowerPoint</Application>
  <PresentationFormat>On-screen Show (4:3)</PresentationFormat>
  <Paragraphs>234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 Study Design</vt:lpstr>
      <vt:lpstr> Main objective</vt:lpstr>
      <vt:lpstr>Specific objectives</vt:lpstr>
      <vt:lpstr>METHODS</vt:lpstr>
      <vt:lpstr>Statistical methods</vt:lpstr>
      <vt:lpstr>Table 1: Enrollment rate per study sites </vt:lpstr>
      <vt:lpstr>Socio-Demographic and clinical characteristics</vt:lpstr>
      <vt:lpstr>Table 3: Percent and confidence interval distribution of common circulating enteric bacterial pathogens in Kenyan study sites </vt:lpstr>
      <vt:lpstr>Table 4: Percent distribution of E. Coli pathotypes in Kenya study sites</vt:lpstr>
      <vt:lpstr>PowerPoint Presentation</vt:lpstr>
      <vt:lpstr>Table 4a: Resistance profiles of enteric bacterial pathogens to commonly prescribed antibiotics in the satellite sites</vt:lpstr>
      <vt:lpstr>Table 4b: Resistance profiles of enteric bacterial pathogens to commonly prescribed antibiotics in the non-satellite sites</vt:lpstr>
      <vt:lpstr>Conclusion</vt:lpstr>
      <vt:lpstr>Thank You!!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willie.sang</dc:creator>
  <cp:lastModifiedBy>Moses Mwangi</cp:lastModifiedBy>
  <cp:revision>47</cp:revision>
  <dcterms:created xsi:type="dcterms:W3CDTF">2016-11-02T08:20:18Z</dcterms:created>
  <dcterms:modified xsi:type="dcterms:W3CDTF">2017-03-30T19:33:19Z</dcterms:modified>
</cp:coreProperties>
</file>