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51"/>
  </p:notesMasterIdLst>
  <p:sldIdLst>
    <p:sldId id="555" r:id="rId2"/>
    <p:sldId id="599" r:id="rId3"/>
    <p:sldId id="590" r:id="rId4"/>
    <p:sldId id="591" r:id="rId5"/>
    <p:sldId id="592" r:id="rId6"/>
    <p:sldId id="593" r:id="rId7"/>
    <p:sldId id="594" r:id="rId8"/>
    <p:sldId id="595" r:id="rId9"/>
    <p:sldId id="596" r:id="rId10"/>
    <p:sldId id="597" r:id="rId11"/>
    <p:sldId id="598" r:id="rId12"/>
    <p:sldId id="578" r:id="rId13"/>
    <p:sldId id="579" r:id="rId14"/>
    <p:sldId id="580" r:id="rId15"/>
    <p:sldId id="581" r:id="rId16"/>
    <p:sldId id="582" r:id="rId17"/>
    <p:sldId id="583" r:id="rId18"/>
    <p:sldId id="584" r:id="rId19"/>
    <p:sldId id="585" r:id="rId20"/>
    <p:sldId id="586" r:id="rId21"/>
    <p:sldId id="587" r:id="rId22"/>
    <p:sldId id="588" r:id="rId23"/>
    <p:sldId id="622" r:id="rId24"/>
    <p:sldId id="344" r:id="rId25"/>
    <p:sldId id="347" r:id="rId26"/>
    <p:sldId id="348" r:id="rId27"/>
    <p:sldId id="349" r:id="rId28"/>
    <p:sldId id="350" r:id="rId29"/>
    <p:sldId id="574" r:id="rId30"/>
    <p:sldId id="493" r:id="rId31"/>
    <p:sldId id="491" r:id="rId32"/>
    <p:sldId id="600" r:id="rId33"/>
    <p:sldId id="601" r:id="rId34"/>
    <p:sldId id="619" r:id="rId35"/>
    <p:sldId id="606" r:id="rId36"/>
    <p:sldId id="607" r:id="rId37"/>
    <p:sldId id="624" r:id="rId38"/>
    <p:sldId id="623" r:id="rId39"/>
    <p:sldId id="620" r:id="rId40"/>
    <p:sldId id="610" r:id="rId41"/>
    <p:sldId id="612" r:id="rId42"/>
    <p:sldId id="621" r:id="rId43"/>
    <p:sldId id="614" r:id="rId44"/>
    <p:sldId id="615" r:id="rId45"/>
    <p:sldId id="618" r:id="rId46"/>
    <p:sldId id="518" r:id="rId47"/>
    <p:sldId id="617" r:id="rId48"/>
    <p:sldId id="359" r:id="rId49"/>
    <p:sldId id="387" r:id="rId50"/>
  </p:sldIdLst>
  <p:sldSz cx="9361488" cy="6858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857"/>
    <p:restoredTop sz="50000"/>
  </p:normalViewPr>
  <p:slideViewPr>
    <p:cSldViewPr>
      <p:cViewPr varScale="1">
        <p:scale>
          <a:sx n="52" d="100"/>
          <a:sy n="52" d="100"/>
        </p:scale>
        <p:origin x="2912" y="184"/>
      </p:cViewPr>
      <p:guideLst>
        <p:guide orient="horz" pos="2160"/>
        <p:guide pos="29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0E19C9-1C37-1C43-AC11-8D781A750E06}" type="doc">
      <dgm:prSet loTypeId="urn:microsoft.com/office/officeart/2005/8/layout/radial5" loCatId="list" qsTypeId="urn:microsoft.com/office/officeart/2005/8/quickstyle/simple2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62F725A8-3679-3C49-8476-3716CAFE8E19}">
      <dgm:prSet phldrT="[Text]" custT="1"/>
      <dgm:spPr/>
      <dgm:t>
        <a:bodyPr/>
        <a:lstStyle/>
        <a:p>
          <a:r>
            <a:rPr lang="en-US" sz="1800" dirty="0" smtClean="0"/>
            <a:t>Innovative Communication Strategy</a:t>
          </a:r>
          <a:endParaRPr lang="en-US" sz="1800" dirty="0"/>
        </a:p>
      </dgm:t>
    </dgm:pt>
    <dgm:pt modelId="{318ABFC8-EE96-C248-B724-392E4EF22F2F}" type="parTrans" cxnId="{D06EBBEF-990E-9C4C-8CAB-E5DF11AB2796}">
      <dgm:prSet/>
      <dgm:spPr/>
      <dgm:t>
        <a:bodyPr/>
        <a:lstStyle/>
        <a:p>
          <a:endParaRPr lang="en-US"/>
        </a:p>
      </dgm:t>
    </dgm:pt>
    <dgm:pt modelId="{3BE569F6-ACF5-2846-9B16-BA3459F71CAC}" type="sibTrans" cxnId="{D06EBBEF-990E-9C4C-8CAB-E5DF11AB2796}">
      <dgm:prSet/>
      <dgm:spPr/>
      <dgm:t>
        <a:bodyPr/>
        <a:lstStyle/>
        <a:p>
          <a:endParaRPr lang="en-US"/>
        </a:p>
      </dgm:t>
    </dgm:pt>
    <dgm:pt modelId="{A8DEAD8F-0250-5E40-83D8-9DED1318A835}">
      <dgm:prSet phldrT="[Text]" custT="1"/>
      <dgm:spPr/>
      <dgm:t>
        <a:bodyPr/>
        <a:lstStyle/>
        <a:p>
          <a:r>
            <a:rPr lang="en-GB" sz="1800" b="1" dirty="0" smtClean="0"/>
            <a:t>Digital Technology </a:t>
          </a:r>
          <a:r>
            <a:rPr lang="en-GB" sz="1800" dirty="0" smtClean="0"/>
            <a:t>based </a:t>
          </a:r>
          <a:r>
            <a:rPr lang="en-GB" sz="1800" dirty="0" err="1" smtClean="0"/>
            <a:t>Syndromic</a:t>
          </a:r>
          <a:r>
            <a:rPr lang="en-GB" sz="1800" dirty="0" smtClean="0"/>
            <a:t> surveillance tools</a:t>
          </a:r>
        </a:p>
      </dgm:t>
    </dgm:pt>
    <dgm:pt modelId="{73CF08CF-916E-BD4F-9F63-294F201CFA96}" type="parTrans" cxnId="{015CD879-496F-FD46-967F-DF9F57A1F8B6}">
      <dgm:prSet/>
      <dgm:spPr/>
      <dgm:t>
        <a:bodyPr/>
        <a:lstStyle/>
        <a:p>
          <a:endParaRPr lang="en-US"/>
        </a:p>
      </dgm:t>
    </dgm:pt>
    <dgm:pt modelId="{8B526FAE-43BD-AF45-9841-DEF1BF8E81C9}" type="sibTrans" cxnId="{015CD879-496F-FD46-967F-DF9F57A1F8B6}">
      <dgm:prSet/>
      <dgm:spPr/>
      <dgm:t>
        <a:bodyPr/>
        <a:lstStyle/>
        <a:p>
          <a:endParaRPr lang="en-US"/>
        </a:p>
      </dgm:t>
    </dgm:pt>
    <dgm:pt modelId="{A84ACB83-EEF0-5D44-B8DE-7C4AE8B76E6E}">
      <dgm:prSet phldrT="[Text]" custT="1"/>
      <dgm:spPr/>
      <dgm:t>
        <a:bodyPr/>
        <a:lstStyle/>
        <a:p>
          <a:r>
            <a:rPr lang="en-GB" sz="1800" b="1" dirty="0" smtClean="0"/>
            <a:t>Genomics</a:t>
          </a:r>
          <a:r>
            <a:rPr lang="en-GB" sz="1800" dirty="0" smtClean="0"/>
            <a:t> based Diagnostic tools</a:t>
          </a:r>
        </a:p>
      </dgm:t>
    </dgm:pt>
    <dgm:pt modelId="{4BB6ADCC-0A65-8449-8EE0-DD3A7A8507BE}" type="parTrans" cxnId="{F388B646-A9F4-B543-BE0F-F26261048FEC}">
      <dgm:prSet/>
      <dgm:spPr/>
      <dgm:t>
        <a:bodyPr/>
        <a:lstStyle/>
        <a:p>
          <a:endParaRPr lang="en-US"/>
        </a:p>
      </dgm:t>
    </dgm:pt>
    <dgm:pt modelId="{EB3B6401-6E78-6C44-8542-7E6F6372C9A3}" type="sibTrans" cxnId="{F388B646-A9F4-B543-BE0F-F26261048FEC}">
      <dgm:prSet/>
      <dgm:spPr/>
      <dgm:t>
        <a:bodyPr/>
        <a:lstStyle/>
        <a:p>
          <a:endParaRPr lang="en-US"/>
        </a:p>
      </dgm:t>
    </dgm:pt>
    <dgm:pt modelId="{E5A05D5A-2512-9240-905E-6820F124FA33}">
      <dgm:prSet phldrT="[Text]" custT="1"/>
      <dgm:spPr/>
      <dgm:t>
        <a:bodyPr/>
        <a:lstStyle/>
        <a:p>
          <a:r>
            <a:rPr lang="en-GB" sz="1800" dirty="0" smtClean="0"/>
            <a:t> Epidemiological risk modelling and socio-anthropology</a:t>
          </a:r>
        </a:p>
      </dgm:t>
    </dgm:pt>
    <dgm:pt modelId="{2D9C80D5-4742-E547-8CF4-6DD213C8FB8D}" type="parTrans" cxnId="{E0F2EFC2-78F3-F242-A0AE-1ABD73F6E5CB}">
      <dgm:prSet/>
      <dgm:spPr/>
      <dgm:t>
        <a:bodyPr/>
        <a:lstStyle/>
        <a:p>
          <a:endParaRPr lang="en-US"/>
        </a:p>
      </dgm:t>
    </dgm:pt>
    <dgm:pt modelId="{E133FE64-E55C-4542-A178-283A88FF9197}" type="sibTrans" cxnId="{E0F2EFC2-78F3-F242-A0AE-1ABD73F6E5CB}">
      <dgm:prSet/>
      <dgm:spPr/>
      <dgm:t>
        <a:bodyPr/>
        <a:lstStyle/>
        <a:p>
          <a:endParaRPr lang="en-US"/>
        </a:p>
      </dgm:t>
    </dgm:pt>
    <dgm:pt modelId="{4E9B1E38-76C7-3940-9789-859DCCFFE03F}" type="pres">
      <dgm:prSet presAssocID="{AC0E19C9-1C37-1C43-AC11-8D781A750E0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976250-DE69-EC45-BD73-26531AC96AE7}" type="pres">
      <dgm:prSet presAssocID="{62F725A8-3679-3C49-8476-3716CAFE8E19}" presName="centerShape" presStyleLbl="node0" presStyleIdx="0" presStyleCnt="1" custScaleX="141043" custScaleY="94856" custLinFactNeighborX="6314" custLinFactNeighborY="4162"/>
      <dgm:spPr/>
      <dgm:t>
        <a:bodyPr/>
        <a:lstStyle/>
        <a:p>
          <a:endParaRPr lang="en-US"/>
        </a:p>
      </dgm:t>
    </dgm:pt>
    <dgm:pt modelId="{BBFB29B2-E8AC-1E4B-BB80-BA9F556C0A66}" type="pres">
      <dgm:prSet presAssocID="{73CF08CF-916E-BD4F-9F63-294F201CFA96}" presName="parTrans" presStyleLbl="sibTrans2D1" presStyleIdx="0" presStyleCnt="3" custAng="80965" custFlipHor="1" custScaleX="144677" custLinFactNeighborX="-14051" custLinFactNeighborY="1041"/>
      <dgm:spPr/>
      <dgm:t>
        <a:bodyPr/>
        <a:lstStyle/>
        <a:p>
          <a:endParaRPr lang="en-US"/>
        </a:p>
      </dgm:t>
    </dgm:pt>
    <dgm:pt modelId="{5EF002D2-911B-6D45-A483-84CF5BD12C5F}" type="pres">
      <dgm:prSet presAssocID="{73CF08CF-916E-BD4F-9F63-294F201CFA96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E57BED57-F4F2-4441-BA89-B6C48A8D90C4}" type="pres">
      <dgm:prSet presAssocID="{A8DEAD8F-0250-5E40-83D8-9DED1318A835}" presName="node" presStyleLbl="node1" presStyleIdx="0" presStyleCnt="3" custAng="0" custScaleX="138104" custScaleY="129553" custRadScaleRad="87585" custRadScaleInc="116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BCE38E-A38C-6942-8A87-A67763C46FB1}" type="pres">
      <dgm:prSet presAssocID="{4BB6ADCC-0A65-8449-8EE0-DD3A7A8507BE}" presName="parTrans" presStyleLbl="sibTrans2D1" presStyleIdx="1" presStyleCnt="3"/>
      <dgm:spPr/>
      <dgm:t>
        <a:bodyPr/>
        <a:lstStyle/>
        <a:p>
          <a:endParaRPr lang="en-US"/>
        </a:p>
      </dgm:t>
    </dgm:pt>
    <dgm:pt modelId="{6236A933-F2C6-8140-9F47-35854E44274B}" type="pres">
      <dgm:prSet presAssocID="{4BB6ADCC-0A65-8449-8EE0-DD3A7A8507BE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5689B58-B5F6-984F-8DF9-AA122103B2B9}" type="pres">
      <dgm:prSet presAssocID="{A84ACB83-EEF0-5D44-B8DE-7C4AE8B76E6E}" presName="node" presStyleLbl="node1" presStyleIdx="1" presStyleCnt="3" custScaleX="137059" custScaleY="126124" custRadScaleRad="129151" custRadScaleInc="-31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016778-16F7-5C43-A62D-1BBF5B33BF2E}" type="pres">
      <dgm:prSet presAssocID="{2D9C80D5-4742-E547-8CF4-6DD213C8FB8D}" presName="parTrans" presStyleLbl="sibTrans2D1" presStyleIdx="2" presStyleCnt="3"/>
      <dgm:spPr/>
      <dgm:t>
        <a:bodyPr/>
        <a:lstStyle/>
        <a:p>
          <a:endParaRPr lang="en-US"/>
        </a:p>
      </dgm:t>
    </dgm:pt>
    <dgm:pt modelId="{794612FB-2545-3647-96AF-57A31EDBDCCC}" type="pres">
      <dgm:prSet presAssocID="{2D9C80D5-4742-E547-8CF4-6DD213C8FB8D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05C95F5F-36DA-184D-90F7-A4826AEDE9B3}" type="pres">
      <dgm:prSet presAssocID="{E5A05D5A-2512-9240-905E-6820F124FA33}" presName="node" presStyleLbl="node1" presStyleIdx="2" presStyleCnt="3" custScaleX="138877" custScaleY="136100" custRadScaleRad="108542" custRadScaleInc="24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5CD879-496F-FD46-967F-DF9F57A1F8B6}" srcId="{62F725A8-3679-3C49-8476-3716CAFE8E19}" destId="{A8DEAD8F-0250-5E40-83D8-9DED1318A835}" srcOrd="0" destOrd="0" parTransId="{73CF08CF-916E-BD4F-9F63-294F201CFA96}" sibTransId="{8B526FAE-43BD-AF45-9841-DEF1BF8E81C9}"/>
    <dgm:cxn modelId="{F30F7A9D-62CE-314C-93E5-E5E5C287389E}" type="presOf" srcId="{2D9C80D5-4742-E547-8CF4-6DD213C8FB8D}" destId="{794612FB-2545-3647-96AF-57A31EDBDCCC}" srcOrd="1" destOrd="0" presId="urn:microsoft.com/office/officeart/2005/8/layout/radial5"/>
    <dgm:cxn modelId="{E0F2EFC2-78F3-F242-A0AE-1ABD73F6E5CB}" srcId="{62F725A8-3679-3C49-8476-3716CAFE8E19}" destId="{E5A05D5A-2512-9240-905E-6820F124FA33}" srcOrd="2" destOrd="0" parTransId="{2D9C80D5-4742-E547-8CF4-6DD213C8FB8D}" sibTransId="{E133FE64-E55C-4542-A178-283A88FF9197}"/>
    <dgm:cxn modelId="{2BD5248B-AC05-3C4F-AB1D-0AB652899FF9}" type="presOf" srcId="{73CF08CF-916E-BD4F-9F63-294F201CFA96}" destId="{BBFB29B2-E8AC-1E4B-BB80-BA9F556C0A66}" srcOrd="0" destOrd="0" presId="urn:microsoft.com/office/officeart/2005/8/layout/radial5"/>
    <dgm:cxn modelId="{D06EBBEF-990E-9C4C-8CAB-E5DF11AB2796}" srcId="{AC0E19C9-1C37-1C43-AC11-8D781A750E06}" destId="{62F725A8-3679-3C49-8476-3716CAFE8E19}" srcOrd="0" destOrd="0" parTransId="{318ABFC8-EE96-C248-B724-392E4EF22F2F}" sibTransId="{3BE569F6-ACF5-2846-9B16-BA3459F71CAC}"/>
    <dgm:cxn modelId="{FFDA398D-BFA7-6B4D-9CCD-E8196C1030F0}" type="presOf" srcId="{2D9C80D5-4742-E547-8CF4-6DD213C8FB8D}" destId="{3E016778-16F7-5C43-A62D-1BBF5B33BF2E}" srcOrd="0" destOrd="0" presId="urn:microsoft.com/office/officeart/2005/8/layout/radial5"/>
    <dgm:cxn modelId="{EC8D8412-033A-4848-BD51-2E0DC637FC6C}" type="presOf" srcId="{73CF08CF-916E-BD4F-9F63-294F201CFA96}" destId="{5EF002D2-911B-6D45-A483-84CF5BD12C5F}" srcOrd="1" destOrd="0" presId="urn:microsoft.com/office/officeart/2005/8/layout/radial5"/>
    <dgm:cxn modelId="{A0FA9DE5-35DA-B649-B87E-1FC61C1FB00D}" type="presOf" srcId="{4BB6ADCC-0A65-8449-8EE0-DD3A7A8507BE}" destId="{B3BCE38E-A38C-6942-8A87-A67763C46FB1}" srcOrd="0" destOrd="0" presId="urn:microsoft.com/office/officeart/2005/8/layout/radial5"/>
    <dgm:cxn modelId="{8E7C8168-37FC-3F43-9051-621A6DEAC4B6}" type="presOf" srcId="{AC0E19C9-1C37-1C43-AC11-8D781A750E06}" destId="{4E9B1E38-76C7-3940-9789-859DCCFFE03F}" srcOrd="0" destOrd="0" presId="urn:microsoft.com/office/officeart/2005/8/layout/radial5"/>
    <dgm:cxn modelId="{CBEF7BFC-A839-7D4D-95EC-44B1456EE28A}" type="presOf" srcId="{A84ACB83-EEF0-5D44-B8DE-7C4AE8B76E6E}" destId="{65689B58-B5F6-984F-8DF9-AA122103B2B9}" srcOrd="0" destOrd="0" presId="urn:microsoft.com/office/officeart/2005/8/layout/radial5"/>
    <dgm:cxn modelId="{F388B646-A9F4-B543-BE0F-F26261048FEC}" srcId="{62F725A8-3679-3C49-8476-3716CAFE8E19}" destId="{A84ACB83-EEF0-5D44-B8DE-7C4AE8B76E6E}" srcOrd="1" destOrd="0" parTransId="{4BB6ADCC-0A65-8449-8EE0-DD3A7A8507BE}" sibTransId="{EB3B6401-6E78-6C44-8542-7E6F6372C9A3}"/>
    <dgm:cxn modelId="{08489A46-9353-0641-9D19-98051C5D0CCD}" type="presOf" srcId="{E5A05D5A-2512-9240-905E-6820F124FA33}" destId="{05C95F5F-36DA-184D-90F7-A4826AEDE9B3}" srcOrd="0" destOrd="0" presId="urn:microsoft.com/office/officeart/2005/8/layout/radial5"/>
    <dgm:cxn modelId="{624956B6-4827-6640-AD00-C8E0352107FF}" type="presOf" srcId="{A8DEAD8F-0250-5E40-83D8-9DED1318A835}" destId="{E57BED57-F4F2-4441-BA89-B6C48A8D90C4}" srcOrd="0" destOrd="0" presId="urn:microsoft.com/office/officeart/2005/8/layout/radial5"/>
    <dgm:cxn modelId="{F8DEDB6E-BC59-4947-B370-C1066EF549BF}" type="presOf" srcId="{4BB6ADCC-0A65-8449-8EE0-DD3A7A8507BE}" destId="{6236A933-F2C6-8140-9F47-35854E44274B}" srcOrd="1" destOrd="0" presId="urn:microsoft.com/office/officeart/2005/8/layout/radial5"/>
    <dgm:cxn modelId="{96C57CB7-079F-FC48-90C5-14F248F75AD2}" type="presOf" srcId="{62F725A8-3679-3C49-8476-3716CAFE8E19}" destId="{14976250-DE69-EC45-BD73-26531AC96AE7}" srcOrd="0" destOrd="0" presId="urn:microsoft.com/office/officeart/2005/8/layout/radial5"/>
    <dgm:cxn modelId="{AD68F1BE-3081-3642-BB34-897DB7B2D3D5}" type="presParOf" srcId="{4E9B1E38-76C7-3940-9789-859DCCFFE03F}" destId="{14976250-DE69-EC45-BD73-26531AC96AE7}" srcOrd="0" destOrd="0" presId="urn:microsoft.com/office/officeart/2005/8/layout/radial5"/>
    <dgm:cxn modelId="{6060CD32-0487-F345-82CE-A7EFC895C5C9}" type="presParOf" srcId="{4E9B1E38-76C7-3940-9789-859DCCFFE03F}" destId="{BBFB29B2-E8AC-1E4B-BB80-BA9F556C0A66}" srcOrd="1" destOrd="0" presId="urn:microsoft.com/office/officeart/2005/8/layout/radial5"/>
    <dgm:cxn modelId="{ED427AC6-CBE7-6F4E-BFB9-414329FBCA9D}" type="presParOf" srcId="{BBFB29B2-E8AC-1E4B-BB80-BA9F556C0A66}" destId="{5EF002D2-911B-6D45-A483-84CF5BD12C5F}" srcOrd="0" destOrd="0" presId="urn:microsoft.com/office/officeart/2005/8/layout/radial5"/>
    <dgm:cxn modelId="{783CE87D-8E3C-9745-A6F8-1DD7071D0DC3}" type="presParOf" srcId="{4E9B1E38-76C7-3940-9789-859DCCFFE03F}" destId="{E57BED57-F4F2-4441-BA89-B6C48A8D90C4}" srcOrd="2" destOrd="0" presId="urn:microsoft.com/office/officeart/2005/8/layout/radial5"/>
    <dgm:cxn modelId="{DD43F2ED-E3A7-144B-898D-81596626B549}" type="presParOf" srcId="{4E9B1E38-76C7-3940-9789-859DCCFFE03F}" destId="{B3BCE38E-A38C-6942-8A87-A67763C46FB1}" srcOrd="3" destOrd="0" presId="urn:microsoft.com/office/officeart/2005/8/layout/radial5"/>
    <dgm:cxn modelId="{BD2E4107-BC1C-0140-9A15-A3BB898FE951}" type="presParOf" srcId="{B3BCE38E-A38C-6942-8A87-A67763C46FB1}" destId="{6236A933-F2C6-8140-9F47-35854E44274B}" srcOrd="0" destOrd="0" presId="urn:microsoft.com/office/officeart/2005/8/layout/radial5"/>
    <dgm:cxn modelId="{B43457D0-2F2B-B249-8228-1671D432C4F7}" type="presParOf" srcId="{4E9B1E38-76C7-3940-9789-859DCCFFE03F}" destId="{65689B58-B5F6-984F-8DF9-AA122103B2B9}" srcOrd="4" destOrd="0" presId="urn:microsoft.com/office/officeart/2005/8/layout/radial5"/>
    <dgm:cxn modelId="{59B37CE3-DA2A-7F42-84D6-D0275FBF4B48}" type="presParOf" srcId="{4E9B1E38-76C7-3940-9789-859DCCFFE03F}" destId="{3E016778-16F7-5C43-A62D-1BBF5B33BF2E}" srcOrd="5" destOrd="0" presId="urn:microsoft.com/office/officeart/2005/8/layout/radial5"/>
    <dgm:cxn modelId="{0E1685E8-F9F0-F342-881D-23C6B713FED0}" type="presParOf" srcId="{3E016778-16F7-5C43-A62D-1BBF5B33BF2E}" destId="{794612FB-2545-3647-96AF-57A31EDBDCCC}" srcOrd="0" destOrd="0" presId="urn:microsoft.com/office/officeart/2005/8/layout/radial5"/>
    <dgm:cxn modelId="{38043750-2DD9-5443-A312-23BB895F43F2}" type="presParOf" srcId="{4E9B1E38-76C7-3940-9789-859DCCFFE03F}" destId="{05C95F5F-36DA-184D-90F7-A4826AEDE9B3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76250-DE69-EC45-BD73-26531AC96AE7}">
      <dsp:nvSpPr>
        <dsp:cNvPr id="0" name=""/>
        <dsp:cNvSpPr/>
      </dsp:nvSpPr>
      <dsp:spPr>
        <a:xfrm>
          <a:off x="3380567" y="2364023"/>
          <a:ext cx="2182031" cy="14674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Innovative Communication Strategy</a:t>
          </a:r>
          <a:endParaRPr lang="en-US" sz="1800" kern="1200" dirty="0"/>
        </a:p>
      </dsp:txBody>
      <dsp:txXfrm>
        <a:off x="3700118" y="2578931"/>
        <a:ext cx="1542929" cy="1037671"/>
      </dsp:txXfrm>
    </dsp:sp>
    <dsp:sp modelId="{BBFB29B2-E8AC-1E4B-BB80-BA9F556C0A66}">
      <dsp:nvSpPr>
        <dsp:cNvPr id="0" name=""/>
        <dsp:cNvSpPr/>
      </dsp:nvSpPr>
      <dsp:spPr>
        <a:xfrm rot="5389863" flipH="1">
          <a:off x="4303035" y="1947549"/>
          <a:ext cx="251462" cy="5260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10800000">
        <a:off x="4340866" y="2090469"/>
        <a:ext cx="176023" cy="315601"/>
      </dsp:txXfrm>
    </dsp:sp>
    <dsp:sp modelId="{E57BED57-F4F2-4441-BA89-B6C48A8D90C4}">
      <dsp:nvSpPr>
        <dsp:cNvPr id="0" name=""/>
        <dsp:cNvSpPr/>
      </dsp:nvSpPr>
      <dsp:spPr>
        <a:xfrm>
          <a:off x="3360781" y="32133"/>
          <a:ext cx="2136563" cy="200427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Digital Technology </a:t>
          </a:r>
          <a:r>
            <a:rPr lang="en-GB" sz="1800" kern="1200" dirty="0" smtClean="0"/>
            <a:t>based </a:t>
          </a:r>
          <a:r>
            <a:rPr lang="en-GB" sz="1800" kern="1200" dirty="0" err="1" smtClean="0"/>
            <a:t>Syndromic</a:t>
          </a:r>
          <a:r>
            <a:rPr lang="en-GB" sz="1800" kern="1200" dirty="0" smtClean="0"/>
            <a:t> surveillance tools</a:t>
          </a:r>
        </a:p>
      </dsp:txBody>
      <dsp:txXfrm>
        <a:off x="3673673" y="325652"/>
        <a:ext cx="1510779" cy="1417235"/>
      </dsp:txXfrm>
    </dsp:sp>
    <dsp:sp modelId="{B3BCE38E-A38C-6942-8A87-A67763C46FB1}">
      <dsp:nvSpPr>
        <dsp:cNvPr id="0" name=""/>
        <dsp:cNvSpPr/>
      </dsp:nvSpPr>
      <dsp:spPr>
        <a:xfrm rot="513281">
          <a:off x="5614026" y="3021058"/>
          <a:ext cx="191980" cy="5260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614346" y="3121975"/>
        <a:ext cx="134386" cy="315601"/>
      </dsp:txXfrm>
    </dsp:sp>
    <dsp:sp modelId="{65689B58-B5F6-984F-8DF9-AA122103B2B9}">
      <dsp:nvSpPr>
        <dsp:cNvPr id="0" name=""/>
        <dsp:cNvSpPr/>
      </dsp:nvSpPr>
      <dsp:spPr>
        <a:xfrm>
          <a:off x="5880601" y="2493590"/>
          <a:ext cx="2120396" cy="195122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Genomics</a:t>
          </a:r>
          <a:r>
            <a:rPr lang="en-GB" sz="1800" kern="1200" dirty="0" smtClean="0"/>
            <a:t> based Diagnostic tools</a:t>
          </a:r>
        </a:p>
      </dsp:txBody>
      <dsp:txXfrm>
        <a:off x="6191126" y="2779340"/>
        <a:ext cx="1499346" cy="1379724"/>
      </dsp:txXfrm>
    </dsp:sp>
    <dsp:sp modelId="{3E016778-16F7-5C43-A62D-1BBF5B33BF2E}">
      <dsp:nvSpPr>
        <dsp:cNvPr id="0" name=""/>
        <dsp:cNvSpPr/>
      </dsp:nvSpPr>
      <dsp:spPr>
        <a:xfrm rot="10209211">
          <a:off x="3093216" y="3054067"/>
          <a:ext cx="229709" cy="5260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10800000">
        <a:off x="3161621" y="3153376"/>
        <a:ext cx="160796" cy="315601"/>
      </dsp:txXfrm>
    </dsp:sp>
    <dsp:sp modelId="{05C95F5F-36DA-184D-90F7-A4826AEDE9B3}">
      <dsp:nvSpPr>
        <dsp:cNvPr id="0" name=""/>
        <dsp:cNvSpPr/>
      </dsp:nvSpPr>
      <dsp:spPr>
        <a:xfrm>
          <a:off x="856090" y="2486057"/>
          <a:ext cx="2148522" cy="210556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 Epidemiological risk modelling and socio-anthropology</a:t>
          </a:r>
        </a:p>
      </dsp:txBody>
      <dsp:txXfrm>
        <a:off x="1170734" y="2794409"/>
        <a:ext cx="1519234" cy="1488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F75F68B-0521-41F2-B762-AF70663F653B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89025" y="685800"/>
            <a:ext cx="46799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CAC1619-3208-4D54-AB11-80AA74C3D6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059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72E95B-8D3B-434B-87D3-83CF398F0C91}" type="slidenum">
              <a:rPr lang="en-US" smtClean="0">
                <a:latin typeface="Arial" charset="0"/>
                <a:cs typeface="Arial" charset="0"/>
              </a:rPr>
              <a:pPr/>
              <a:t>24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257747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684D04-C4E9-433E-9DEA-B70377AAEE1D}" type="slidenum">
              <a:rPr lang="en-US" smtClean="0">
                <a:latin typeface="Arial" charset="0"/>
                <a:cs typeface="Arial" charset="0"/>
              </a:rPr>
              <a:pPr/>
              <a:t>25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b"/>
          <a:lstStyle/>
          <a:p>
            <a:pPr algn="r"/>
            <a:fld id="{79319951-676C-43B7-A809-59B43430D261}" type="slidenum">
              <a:rPr lang="en-US" sz="1200"/>
              <a:pPr algn="r"/>
              <a:t>25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8960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CB10A1-DCD2-4420-9EFC-B8ED3DC467A8}" type="slidenum">
              <a:rPr lang="en-US" smtClean="0">
                <a:latin typeface="Arial" charset="0"/>
                <a:cs typeface="Arial" charset="0"/>
              </a:rPr>
              <a:pPr/>
              <a:t>26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b"/>
          <a:lstStyle/>
          <a:p>
            <a:pPr algn="r"/>
            <a:fld id="{5E6F2F32-9037-4793-8B5C-F3A6F01D5140}" type="slidenum">
              <a:rPr lang="en-US" sz="1200"/>
              <a:pPr algn="r"/>
              <a:t>26</a:t>
            </a:fld>
            <a:endParaRPr lang="en-US" sz="1200"/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4544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21226-EE94-4600-9A9A-016490B3791B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90" y="4343179"/>
            <a:ext cx="5485420" cy="4372704"/>
          </a:xfrm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2777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21226-EE94-4600-9A9A-016490B3791B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90" y="4343179"/>
            <a:ext cx="5485420" cy="4372704"/>
          </a:xfrm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85699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218D-F2E0-4635-BF71-650637CC211F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14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21226-EE94-4600-9A9A-016490B3791B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90" y="4343179"/>
            <a:ext cx="5485420" cy="4372704"/>
          </a:xfrm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3484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2121" y="2130444"/>
            <a:ext cx="795726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4223" y="3886200"/>
            <a:ext cx="655304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87FF3-4430-438C-9807-FD986CDCBD80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C1B3B-B94F-4C5C-9489-559351220E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10CD2-7AA9-4E86-8269-236073835C07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55B40-7CC4-475A-91EC-116AABEE42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7088" y="274657"/>
            <a:ext cx="210633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074" y="274657"/>
            <a:ext cx="616298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FF55C-A931-4A5A-B769-1B351842FA34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561F3-ED2A-4D71-A3CC-E31741E00E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361488" cy="2924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9" descr="sacids logo main 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260350"/>
            <a:ext cx="2654300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00438" y="908050"/>
            <a:ext cx="5160962" cy="13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2400" b="1">
                <a:latin typeface="Calibri" pitchFamily="34" charset="0"/>
              </a:rPr>
              <a:t>SOUTHERN AFRICAN CENTRE</a:t>
            </a:r>
          </a:p>
          <a:p>
            <a:pPr>
              <a:defRPr/>
            </a:pPr>
            <a:r>
              <a:rPr lang="en-GB" sz="2400" b="1">
                <a:latin typeface="Calibri" pitchFamily="34" charset="0"/>
              </a:rPr>
              <a:t>FOR </a:t>
            </a:r>
          </a:p>
          <a:p>
            <a:pPr>
              <a:defRPr/>
            </a:pPr>
            <a:r>
              <a:rPr lang="en-GB" sz="2400" b="1">
                <a:latin typeface="Calibri" pitchFamily="34" charset="0"/>
              </a:rPr>
              <a:t>INFECTIOUS DISEASE SURVEILLANCE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13" y="3860800"/>
            <a:ext cx="588962" cy="29257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39495" y="4443206"/>
            <a:ext cx="7957265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739495" y="2943009"/>
            <a:ext cx="795726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0"/>
          </p:nvPr>
        </p:nvSpPr>
        <p:spPr>
          <a:xfrm>
            <a:off x="720304" y="5805264"/>
            <a:ext cx="7992888" cy="432048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acids logo main 2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5818188"/>
            <a:ext cx="1106487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24099" y="1803400"/>
            <a:ext cx="8347327" cy="4368800"/>
          </a:xfrm>
        </p:spPr>
        <p:txBody>
          <a:bodyPr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70283-9D18-4BAA-BFA5-EE7E82974D46}" type="datetime1">
              <a:rPr lang="en-US"/>
              <a:pPr>
                <a:defRPr/>
              </a:pPr>
              <a:t>3/31/17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623888" y="6248400"/>
            <a:ext cx="5549900" cy="363538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62B93-2CEE-4579-B09E-45BC6AF5AA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361488" cy="2924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9" descr="sacids logo main 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260350"/>
            <a:ext cx="2654300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6513" y="3860800"/>
            <a:ext cx="588962" cy="29257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00438" y="908050"/>
            <a:ext cx="5160962" cy="13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2400" b="1">
                <a:latin typeface="Calibri" pitchFamily="34" charset="0"/>
              </a:rPr>
              <a:t>SOUTHERN AFRICAN CENTRE</a:t>
            </a:r>
          </a:p>
          <a:p>
            <a:pPr>
              <a:defRPr/>
            </a:pPr>
            <a:r>
              <a:rPr lang="en-GB" sz="2400" b="1">
                <a:latin typeface="Calibri" pitchFamily="34" charset="0"/>
              </a:rPr>
              <a:t>FOR </a:t>
            </a:r>
          </a:p>
          <a:p>
            <a:pPr>
              <a:defRPr/>
            </a:pPr>
            <a:r>
              <a:rPr lang="en-GB" sz="2400" b="1">
                <a:latin typeface="Calibri" pitchFamily="34" charset="0"/>
              </a:rPr>
              <a:t>INFECTIOUS DISEASE SURVEILLANCE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495" y="4406921"/>
            <a:ext cx="7957265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495" y="2924944"/>
            <a:ext cx="7957265" cy="14819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720304" y="5805264"/>
            <a:ext cx="7957265" cy="432048"/>
          </a:xfrm>
        </p:spPr>
        <p:txBody>
          <a:bodyPr anchor="b">
            <a:normAutofit/>
          </a:bodyPr>
          <a:lstStyle>
            <a:lvl1pPr marL="0" indent="0" algn="r">
              <a:buNone/>
              <a:defRPr sz="1600" i="1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AEF6CD6-00EF-4BAA-836A-2979E18E1322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CE8BB2-3953-4E20-B754-39F7668FD4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A5CEF-2B5A-40A6-A06F-B6B87ACA67BC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B540-F1F1-4410-A4C9-7AF364CA15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495" y="4406919"/>
            <a:ext cx="795726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495" y="2906713"/>
            <a:ext cx="795726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35294-09CA-4C91-B823-397E59A6C6CC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97E51-E5AA-4D5B-835E-C387CA2EFF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84" y="1600206"/>
            <a:ext cx="413465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8766" y="1600206"/>
            <a:ext cx="413465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C9828-BB0A-4B4E-A5B2-2DCE6C069216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60BE4-D259-4495-A0F5-2BC85622D7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74" y="1535113"/>
            <a:ext cx="41362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74" y="2174875"/>
            <a:ext cx="41362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5506" y="1535113"/>
            <a:ext cx="41379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5506" y="2174875"/>
            <a:ext cx="41379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B3D2C-749D-4663-8B9D-BB3018546DC2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DAA8C-96C6-4DE5-AB0F-CAD070381D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78192-2322-4255-9EB4-418EA143BA1D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C2561-A01C-4C23-9787-0DFD45BC87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E4D57-650B-41EE-A724-564E6D354359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69C7D-1300-4579-ADEC-4A1F802607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84" y="273050"/>
            <a:ext cx="307986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0082" y="273069"/>
            <a:ext cx="523333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084" y="1435103"/>
            <a:ext cx="307986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FAAA8-CB12-4662-9837-0423D6CD0CAB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E107F-F46A-4D69-8FEE-920265735C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917" y="4800600"/>
            <a:ext cx="561689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34917" y="612775"/>
            <a:ext cx="5616893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4917" y="5367338"/>
            <a:ext cx="561689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07008-AFE0-477A-A2D1-3FFA113D2DC0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F60AA-4D88-455C-A82B-A78D980307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274638"/>
            <a:ext cx="84248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8313" y="1600200"/>
            <a:ext cx="84248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6356350"/>
            <a:ext cx="218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72B53F-4558-4E85-A79A-95F5ABF2C343}" type="datetimeFigureOut">
              <a:rPr lang="en-GB"/>
              <a:pPr>
                <a:defRPr/>
              </a:pPr>
              <a:t>31/03/2017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8813" y="6356350"/>
            <a:ext cx="2963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8775" y="6356350"/>
            <a:ext cx="218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0CFCE5-41E3-448F-B2C6-71A3124220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  <p:sldLayoutId id="2147484344" r:id="rId12"/>
    <p:sldLayoutId id="2147484345" r:id="rId13"/>
    <p:sldLayoutId id="214748434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ho.int/csr/disease/ebola/maps/en/" TargetMode="External"/><Relationship Id="rId3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hyperlink" Target="http://www.sacids.org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2"/>
          <p:cNvSpPr>
            <a:spLocks noGrp="1"/>
          </p:cNvSpPr>
          <p:nvPr>
            <p:ph type="body" idx="1"/>
          </p:nvPr>
        </p:nvSpPr>
        <p:spPr>
          <a:xfrm>
            <a:off x="739775" y="2943225"/>
            <a:ext cx="7956550" cy="1421880"/>
          </a:xfrm>
        </p:spPr>
        <p:txBody>
          <a:bodyPr/>
          <a:lstStyle/>
          <a:p>
            <a:pPr algn="ctr" eaLnBrk="1" hangingPunct="1"/>
            <a:r>
              <a:rPr lang="en-GB" sz="3600" dirty="0" smtClean="0"/>
              <a:t>Relevance of One Health approaches in </a:t>
            </a:r>
            <a:r>
              <a:rPr lang="en-GB" sz="3600" smtClean="0"/>
              <a:t>East Africa  </a:t>
            </a:r>
            <a:r>
              <a:rPr lang="en-GB" sz="3600" dirty="0" smtClean="0"/>
              <a:t>to Risk Managing Epidemics</a:t>
            </a:r>
          </a:p>
        </p:txBody>
      </p:sp>
      <p:sp>
        <p:nvSpPr>
          <p:cNvPr id="7172" name="Text Placeholder 3"/>
          <p:cNvSpPr>
            <a:spLocks noGrp="1"/>
          </p:cNvSpPr>
          <p:nvPr>
            <p:ph type="body" idx="10"/>
          </p:nvPr>
        </p:nvSpPr>
        <p:spPr>
          <a:xfrm>
            <a:off x="720725" y="4941888"/>
            <a:ext cx="7993063" cy="1582737"/>
          </a:xfrm>
        </p:spPr>
        <p:txBody>
          <a:bodyPr>
            <a:normAutofit fontScale="85000" lnSpcReduction="20000"/>
          </a:bodyPr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Mark Rweyemamu</a:t>
            </a:r>
          </a:p>
          <a:p>
            <a:pPr algn="ctr"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 Executive Director, SACIDS, </a:t>
            </a:r>
          </a:p>
          <a:p>
            <a:pPr algn="ctr" eaLnBrk="1" hangingPunct="1">
              <a:defRPr/>
            </a:pPr>
            <a:r>
              <a:rPr lang="en-US" sz="2800" dirty="0" smtClean="0"/>
              <a:t>College of Veterinary and Medical Sciences</a:t>
            </a:r>
            <a:endParaRPr lang="en-US" sz="2800" dirty="0"/>
          </a:p>
          <a:p>
            <a:pPr algn="ctr" eaLnBrk="1" hangingPunct="1">
              <a:defRPr/>
            </a:pPr>
            <a:r>
              <a:rPr lang="en-US" sz="2800" dirty="0" err="1" smtClean="0">
                <a:solidFill>
                  <a:srgbClr val="FFFF00"/>
                </a:solidFill>
              </a:rPr>
              <a:t>Sokoine</a:t>
            </a:r>
            <a:r>
              <a:rPr lang="en-US" sz="2800" dirty="0" smtClean="0">
                <a:solidFill>
                  <a:srgbClr val="FFFF00"/>
                </a:solidFill>
              </a:rPr>
              <a:t> University, Tanzania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945" y="1143000"/>
            <a:ext cx="8926513" cy="5499100"/>
          </a:xfrm>
        </p:spPr>
      </p:pic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108744" y="1524001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charset="0"/>
              </a:rPr>
              <a:t>September, 2014</a:t>
            </a:r>
            <a:endParaRPr lang="en-GB" altLang="en-US" sz="2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8744" y="0"/>
            <a:ext cx="91440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en-GB" sz="4000" b="1" dirty="0">
                <a:solidFill>
                  <a:srgbClr val="C00000"/>
                </a:solidFill>
              </a:rPr>
              <a:t>Expanding spread &amp; emerging hot spots</a:t>
            </a:r>
          </a:p>
        </p:txBody>
      </p:sp>
    </p:spTree>
    <p:extLst>
      <p:ext uri="{BB962C8B-B14F-4D97-AF65-F5344CB8AC3E}">
        <p14:creationId xmlns:p14="http://schemas.microsoft.com/office/powerpoint/2010/main" val="191723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308" y="990600"/>
            <a:ext cx="7945437" cy="5748338"/>
          </a:xfrm>
          <a:noFill/>
        </p:spPr>
      </p:pic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489744" y="1295401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charset="0"/>
              </a:rPr>
              <a:t>November</a:t>
            </a:r>
            <a:endParaRPr lang="en-GB" altLang="en-US" sz="2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220" name="Title 4"/>
          <p:cNvSpPr>
            <a:spLocks noGrp="1"/>
          </p:cNvSpPr>
          <p:nvPr>
            <p:ph type="title"/>
          </p:nvPr>
        </p:nvSpPr>
        <p:spPr>
          <a:xfrm>
            <a:off x="489744" y="228600"/>
            <a:ext cx="8511480" cy="838200"/>
          </a:xfrm>
        </p:spPr>
        <p:txBody>
          <a:bodyPr/>
          <a:lstStyle/>
          <a:p>
            <a:pPr>
              <a:defRPr/>
            </a:pPr>
            <a:r>
              <a:rPr lang="en-GB" altLang="en-US" sz="3900" b="1" dirty="0">
                <a:solidFill>
                  <a:srgbClr val="C00000"/>
                </a:solidFill>
              </a:rPr>
              <a:t>Expanding spread &amp; emerging hot spots</a:t>
            </a:r>
            <a:br>
              <a:rPr lang="en-GB" altLang="en-US" sz="3900" b="1" dirty="0">
                <a:solidFill>
                  <a:srgbClr val="C00000"/>
                </a:solidFill>
              </a:rPr>
            </a:br>
            <a:endParaRPr lang="en-ZA" altLang="en-US" sz="39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dirty="0">
                <a:solidFill>
                  <a:srgbClr val="FF0000"/>
                </a:solidFill>
              </a:rPr>
              <a:t>Avian influenza</a:t>
            </a:r>
            <a:endParaRPr lang="en-GB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48696" y="594928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Source: </a:t>
            </a:r>
            <a:r>
              <a:rPr lang="en-US" b="1" dirty="0" err="1" smtClean="0"/>
              <a:t>Dr</a:t>
            </a:r>
            <a:r>
              <a:rPr lang="en-US" b="1" dirty="0" smtClean="0"/>
              <a:t> Akiko </a:t>
            </a:r>
            <a:r>
              <a:rPr lang="en-US" b="1" dirty="0" err="1" smtClean="0"/>
              <a:t>Kamata</a:t>
            </a:r>
            <a:r>
              <a:rPr lang="en-US" b="1" dirty="0" smtClean="0"/>
              <a:t>, EMPRES-I,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476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H5N1 : 1997 in Hong Kong, China</a:t>
            </a:r>
            <a:endParaRPr lang="en-GB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15" y="2191772"/>
            <a:ext cx="6106816" cy="3353314"/>
          </a:xfrm>
        </p:spPr>
      </p:pic>
    </p:spTree>
    <p:extLst>
      <p:ext uri="{BB962C8B-B14F-4D97-AF65-F5344CB8AC3E}">
        <p14:creationId xmlns:p14="http://schemas.microsoft.com/office/powerpoint/2010/main" val="149970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H5N1 : Until end-2003 few reported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3" y="2197867"/>
            <a:ext cx="6103282" cy="3341125"/>
          </a:xfrm>
        </p:spPr>
      </p:pic>
    </p:spTree>
    <p:extLst>
      <p:ext uri="{BB962C8B-B14F-4D97-AF65-F5344CB8AC3E}">
        <p14:creationId xmlns:p14="http://schemas.microsoft.com/office/powerpoint/2010/main" val="57117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603" y="1076439"/>
            <a:ext cx="7957264" cy="1017818"/>
          </a:xfrm>
        </p:spPr>
        <p:txBody>
          <a:bodyPr/>
          <a:lstStyle/>
          <a:p>
            <a:r>
              <a:rPr lang="en-US" dirty="0" smtClean="0"/>
              <a:t>H5N1 : Dec. 2003–Jan. 2004 (only 2 months)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4" y="2197867"/>
            <a:ext cx="6120360" cy="3341125"/>
          </a:xfrm>
        </p:spPr>
      </p:pic>
    </p:spTree>
    <p:extLst>
      <p:ext uri="{BB962C8B-B14F-4D97-AF65-F5344CB8AC3E}">
        <p14:creationId xmlns:p14="http://schemas.microsoft.com/office/powerpoint/2010/main" val="53040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H5N1 : by July 2004 spread to Russia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06" y="2197867"/>
            <a:ext cx="6108277" cy="3341125"/>
          </a:xfrm>
        </p:spPr>
      </p:pic>
    </p:spTree>
    <p:extLst>
      <p:ext uri="{BB962C8B-B14F-4D97-AF65-F5344CB8AC3E}">
        <p14:creationId xmlns:p14="http://schemas.microsoft.com/office/powerpoint/2010/main" val="35710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H5N1 : By October 2004 reached Europe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22" y="2197867"/>
            <a:ext cx="6080245" cy="3341125"/>
          </a:xfrm>
        </p:spPr>
      </p:pic>
    </p:spTree>
    <p:extLst>
      <p:ext uri="{BB962C8B-B14F-4D97-AF65-F5344CB8AC3E}">
        <p14:creationId xmlns:p14="http://schemas.microsoft.com/office/powerpoint/2010/main" val="184148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H5N1 : By 2005 reached Africa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12" y="2197867"/>
            <a:ext cx="6086265" cy="3341125"/>
          </a:xfrm>
        </p:spPr>
      </p:pic>
    </p:spTree>
    <p:extLst>
      <p:ext uri="{BB962C8B-B14F-4D97-AF65-F5344CB8AC3E}">
        <p14:creationId xmlns:p14="http://schemas.microsoft.com/office/powerpoint/2010/main" val="30209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603" y="1076439"/>
            <a:ext cx="8717885" cy="1017818"/>
          </a:xfrm>
        </p:spPr>
        <p:txBody>
          <a:bodyPr/>
          <a:lstStyle/>
          <a:p>
            <a:r>
              <a:rPr lang="en-US" dirty="0" smtClean="0"/>
              <a:t>H5N1 : confined in endemic area e.g. 2011/2012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0" y="2197867"/>
            <a:ext cx="6081328" cy="3341125"/>
          </a:xfrm>
        </p:spPr>
      </p:pic>
    </p:spTree>
    <p:extLst>
      <p:ext uri="{BB962C8B-B14F-4D97-AF65-F5344CB8AC3E}">
        <p14:creationId xmlns:p14="http://schemas.microsoft.com/office/powerpoint/2010/main" val="59562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40" y="796082"/>
            <a:ext cx="7657915" cy="4914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6577" y="5841488"/>
            <a:ext cx="330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Jean_Jacques</a:t>
            </a:r>
            <a:r>
              <a:rPr lang="en-US" dirty="0" smtClean="0"/>
              <a:t> </a:t>
            </a:r>
            <a:r>
              <a:rPr lang="en-US" dirty="0" err="1" smtClean="0"/>
              <a:t>Muyembe</a:t>
            </a:r>
            <a:r>
              <a:rPr lang="en-US" smtClean="0"/>
              <a:t> 2011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8440" y="188640"/>
            <a:ext cx="7657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Pre-2012 Ebola Outbreaks 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4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H5N1: May 2016 – Mar. 2017 spread again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12" y="2197867"/>
            <a:ext cx="6086265" cy="3341125"/>
          </a:xfrm>
        </p:spPr>
      </p:pic>
    </p:spTree>
    <p:extLst>
      <p:ext uri="{BB962C8B-B14F-4D97-AF65-F5344CB8AC3E}">
        <p14:creationId xmlns:p14="http://schemas.microsoft.com/office/powerpoint/2010/main" val="12474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H5N6: in Far-East and South East Asia now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46" y="2197867"/>
            <a:ext cx="6125396" cy="3341125"/>
          </a:xfrm>
        </p:spPr>
      </p:pic>
    </p:spTree>
    <p:extLst>
      <p:ext uri="{BB962C8B-B14F-4D97-AF65-F5344CB8AC3E}">
        <p14:creationId xmlns:p14="http://schemas.microsoft.com/office/powerpoint/2010/main" val="13816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H5N8: from Far East, now in Sub Sharan Africa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78" y="1895568"/>
            <a:ext cx="6133725" cy="3681446"/>
          </a:xfrm>
        </p:spPr>
      </p:pic>
    </p:spTree>
    <p:extLst>
      <p:ext uri="{BB962C8B-B14F-4D97-AF65-F5344CB8AC3E}">
        <p14:creationId xmlns:p14="http://schemas.microsoft.com/office/powerpoint/2010/main" val="68593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424862" cy="634083"/>
          </a:xfrm>
        </p:spPr>
        <p:txBody>
          <a:bodyPr/>
          <a:lstStyle/>
          <a:p>
            <a:r>
              <a:rPr lang="en-US" sz="4000" dirty="0">
                <a:solidFill>
                  <a:srgbClr val="A50021"/>
                </a:solidFill>
                <a:latin typeface="Arial" charset="0"/>
                <a:cs typeface="Arial" charset="0"/>
              </a:rPr>
              <a:t>Some shared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Relatively low impact or quiescent period</a:t>
            </a:r>
          </a:p>
          <a:p>
            <a:r>
              <a:rPr lang="en-US" dirty="0" smtClean="0"/>
              <a:t>Potential change in either pathogen characteristics or enabler circumstances</a:t>
            </a:r>
          </a:p>
          <a:p>
            <a:r>
              <a:rPr lang="en-US" dirty="0" smtClean="0"/>
              <a:t>Relatively slow start</a:t>
            </a:r>
          </a:p>
          <a:p>
            <a:r>
              <a:rPr lang="en-US" dirty="0" smtClean="0"/>
              <a:t>Late detection &amp; identification</a:t>
            </a:r>
          </a:p>
          <a:p>
            <a:r>
              <a:rPr lang="en-US" dirty="0" smtClean="0"/>
              <a:t>Explosion into major epidemic/pandemic</a:t>
            </a:r>
          </a:p>
          <a:p>
            <a:r>
              <a:rPr lang="en-US" dirty="0" smtClean="0"/>
              <a:t>Unprepared national/regional health systems</a:t>
            </a:r>
          </a:p>
          <a:p>
            <a:r>
              <a:rPr lang="en-US" dirty="0" smtClean="0"/>
              <a:t>Extensive spread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66"/>
          <p:cNvSpPr>
            <a:spLocks noChangeArrowheads="1"/>
          </p:cNvSpPr>
          <p:nvPr/>
        </p:nvSpPr>
        <p:spPr bwMode="auto">
          <a:xfrm rot="10800000" flipV="1">
            <a:off x="108744" y="908722"/>
            <a:ext cx="9144000" cy="7200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445" y="-26640"/>
            <a:ext cx="104775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156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646113"/>
            <a:ext cx="8183563" cy="765175"/>
          </a:xfrm>
        </p:spPr>
        <p:txBody>
          <a:bodyPr/>
          <a:lstStyle/>
          <a:p>
            <a:r>
              <a:rPr lang="en-GB" sz="3600" dirty="0" smtClean="0">
                <a:solidFill>
                  <a:srgbClr val="A50021"/>
                </a:solidFill>
                <a:latin typeface="Arial" charset="0"/>
                <a:cs typeface="Arial" charset="0"/>
              </a:rPr>
              <a:t>Key Question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2246313"/>
            <a:ext cx="8340725" cy="3919537"/>
          </a:xfrm>
        </p:spPr>
        <p:txBody>
          <a:bodyPr/>
          <a:lstStyle/>
          <a:p>
            <a:pPr marL="388938" indent="-388938">
              <a:lnSpc>
                <a:spcPct val="150000"/>
              </a:lnSpc>
              <a:spcBef>
                <a:spcPct val="0"/>
              </a:spcBef>
              <a:buClr>
                <a:schemeClr val="bg1"/>
              </a:buClr>
            </a:pPr>
            <a:r>
              <a:rPr lang="en-GB" sz="3600" smtClean="0">
                <a:latin typeface="Arial" charset="0"/>
                <a:cs typeface="Arial" charset="0"/>
              </a:rPr>
              <a:t>What FIT FOR PURPOSE</a:t>
            </a:r>
          </a:p>
          <a:p>
            <a:pPr marL="388938" indent="-388938">
              <a:lnSpc>
                <a:spcPct val="150000"/>
              </a:lnSpc>
              <a:spcBef>
                <a:spcPct val="0"/>
              </a:spcBef>
              <a:buClr>
                <a:schemeClr val="bg1"/>
              </a:buClr>
            </a:pPr>
            <a:r>
              <a:rPr lang="en-GB" sz="3600" smtClean="0">
                <a:latin typeface="Arial" charset="0"/>
                <a:cs typeface="Arial" charset="0"/>
              </a:rPr>
              <a:t>Technologies and risk management options for IDs in Africa?</a:t>
            </a:r>
          </a:p>
          <a:p>
            <a:pPr marL="388938" indent="-388938"/>
            <a:endParaRPr lang="en-GB" sz="3600" smtClean="0"/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9588" y="171450"/>
            <a:ext cx="104775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4813" y="0"/>
            <a:ext cx="7372350" cy="692696"/>
          </a:xfrm>
        </p:spPr>
        <p:txBody>
          <a:bodyPr/>
          <a:lstStyle/>
          <a:p>
            <a:pPr eaLnBrk="1" hangingPunct="1"/>
            <a:r>
              <a:rPr lang="en-GB" sz="3600" dirty="0" smtClean="0">
                <a:solidFill>
                  <a:srgbClr val="990033"/>
                </a:solidFill>
              </a:rPr>
              <a:t>Fighting emerging pathogens</a:t>
            </a:r>
            <a:endParaRPr lang="en-US" sz="3600" baseline="-25000" dirty="0" smtClean="0">
              <a:solidFill>
                <a:srgbClr val="990033"/>
              </a:solidFill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216025" y="1314450"/>
            <a:ext cx="7443788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03" tIns="51901" rIns="103803" bIns="51901"/>
          <a:lstStyle/>
          <a:p>
            <a:pPr marL="301625" indent="-301625">
              <a:spcBef>
                <a:spcPct val="25000"/>
              </a:spcBef>
              <a:buClr>
                <a:srgbClr val="FF0000"/>
              </a:buClr>
              <a:buFontTx/>
              <a:buChar char="•"/>
            </a:pPr>
            <a:r>
              <a:rPr lang="en-GB" sz="2700" b="1"/>
              <a:t>Expect the unexpected</a:t>
            </a:r>
          </a:p>
          <a:p>
            <a:pPr marL="898525" lvl="1" indent="-392113">
              <a:spcBef>
                <a:spcPct val="25000"/>
              </a:spcBef>
              <a:buClr>
                <a:srgbClr val="FF0000"/>
              </a:buClr>
              <a:buFont typeface="Arial" charset="0"/>
              <a:buChar char="–"/>
            </a:pPr>
            <a:r>
              <a:rPr lang="en-GB" b="1"/>
              <a:t>Effective surveillance for new disease events</a:t>
            </a:r>
          </a:p>
          <a:p>
            <a:pPr marL="898525" lvl="1" indent="-392113">
              <a:spcBef>
                <a:spcPct val="25000"/>
              </a:spcBef>
              <a:buClr>
                <a:srgbClr val="FF0000"/>
              </a:buClr>
              <a:buFont typeface="Arial" charset="0"/>
              <a:buChar char="–"/>
            </a:pPr>
            <a:r>
              <a:rPr lang="en-GB" b="1"/>
              <a:t>Surveillance in potential reservoirs</a:t>
            </a:r>
          </a:p>
          <a:p>
            <a:pPr marL="301625" indent="-301625">
              <a:spcBef>
                <a:spcPct val="25000"/>
              </a:spcBef>
              <a:buClr>
                <a:srgbClr val="FF0000"/>
              </a:buClr>
              <a:buFontTx/>
              <a:buChar char="•"/>
            </a:pPr>
            <a:r>
              <a:rPr lang="en-GB" sz="2700" b="1"/>
              <a:t>Surveillance does not begin at home – but at source in endemic settings </a:t>
            </a:r>
            <a:r>
              <a:rPr lang="en-GB" sz="2700" b="1">
                <a:solidFill>
                  <a:srgbClr val="013E97"/>
                </a:solidFill>
              </a:rPr>
              <a:t>(geography and zoology)</a:t>
            </a:r>
            <a:r>
              <a:rPr lang="en-GB" sz="2700" b="1"/>
              <a:t> </a:t>
            </a:r>
          </a:p>
          <a:p>
            <a:pPr marL="898525" lvl="1" indent="-392113">
              <a:spcBef>
                <a:spcPct val="25000"/>
              </a:spcBef>
              <a:buClr>
                <a:srgbClr val="FF0000"/>
              </a:buClr>
              <a:buFont typeface="Arial" charset="0"/>
              <a:buChar char="–"/>
            </a:pPr>
            <a:r>
              <a:rPr lang="en-GB" b="1"/>
              <a:t>Need effective international co-operation</a:t>
            </a:r>
          </a:p>
          <a:p>
            <a:pPr marL="898525" lvl="1" indent="-392113">
              <a:spcBef>
                <a:spcPct val="25000"/>
              </a:spcBef>
              <a:buClr>
                <a:srgbClr val="FF0000"/>
              </a:buClr>
              <a:buFont typeface="Arial" charset="0"/>
              <a:buChar char="–"/>
            </a:pPr>
            <a:r>
              <a:rPr lang="en-GB" b="1"/>
              <a:t>Linked to capacity for rapid, effective action</a:t>
            </a:r>
          </a:p>
          <a:p>
            <a:pPr marL="301625" indent="-301625">
              <a:spcBef>
                <a:spcPct val="25000"/>
              </a:spcBef>
              <a:buClr>
                <a:srgbClr val="FF0000"/>
              </a:buClr>
              <a:buFontTx/>
              <a:buChar char="•"/>
            </a:pPr>
            <a:r>
              <a:rPr lang="en-GB" sz="2700" b="1"/>
              <a:t>One medicine</a:t>
            </a:r>
          </a:p>
          <a:p>
            <a:pPr marL="898525" lvl="1" indent="-392113">
              <a:spcBef>
                <a:spcPct val="25000"/>
              </a:spcBef>
              <a:buClr>
                <a:srgbClr val="FF0000"/>
              </a:buClr>
              <a:buFont typeface="Arial" charset="0"/>
              <a:buChar char="–"/>
            </a:pPr>
            <a:r>
              <a:rPr lang="en-GB" b="1"/>
              <a:t>Need effective inter-sectoral co-operation between public health and animal health agencies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3738" y="-44643"/>
            <a:ext cx="104775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 rot="10800000" flipV="1">
            <a:off x="108744" y="908722"/>
            <a:ext cx="9144000" cy="7200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4813" y="260350"/>
            <a:ext cx="7372350" cy="7127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3600" dirty="0" smtClean="0">
                <a:solidFill>
                  <a:srgbClr val="990033"/>
                </a:solidFill>
              </a:rPr>
              <a:t>Fighting </a:t>
            </a:r>
            <a:r>
              <a:rPr lang="en-GB" sz="3600" smtClean="0">
                <a:solidFill>
                  <a:srgbClr val="990033"/>
                </a:solidFill>
              </a:rPr>
              <a:t>emerging pathogens</a:t>
            </a:r>
            <a:endParaRPr lang="en-US" sz="3600" baseline="-25000" dirty="0" smtClean="0">
              <a:solidFill>
                <a:srgbClr val="990033"/>
              </a:solidFill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216025" y="1314450"/>
            <a:ext cx="7443788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03" tIns="51901" rIns="103803" bIns="51901"/>
          <a:lstStyle/>
          <a:p>
            <a:pPr marL="301625" indent="-301625">
              <a:spcBef>
                <a:spcPct val="25000"/>
              </a:spcBef>
              <a:buClr>
                <a:srgbClr val="FF0000"/>
              </a:buClr>
              <a:buFontTx/>
              <a:buChar char="•"/>
            </a:pPr>
            <a:r>
              <a:rPr lang="en-GB" sz="2700" b="1"/>
              <a:t>Disease is more than single pathogen –host interaction</a:t>
            </a:r>
          </a:p>
          <a:p>
            <a:pPr marL="898525" lvl="1" indent="-392113">
              <a:spcBef>
                <a:spcPct val="25000"/>
              </a:spcBef>
              <a:buClr>
                <a:srgbClr val="FF0000"/>
              </a:buClr>
              <a:buFont typeface="Arial" charset="0"/>
              <a:buChar char="–"/>
            </a:pPr>
            <a:r>
              <a:rPr lang="en-GB" b="1"/>
              <a:t>Syndemics approach to disease burden</a:t>
            </a:r>
          </a:p>
          <a:p>
            <a:pPr marL="898525" lvl="1" indent="-392113">
              <a:spcBef>
                <a:spcPct val="25000"/>
              </a:spcBef>
              <a:buClr>
                <a:srgbClr val="FF0000"/>
              </a:buClr>
              <a:buFont typeface="Arial" charset="0"/>
              <a:buChar char="–"/>
            </a:pPr>
            <a:r>
              <a:rPr lang="en-GB" b="1"/>
              <a:t>Understand the biocomplexity of disease in ecoystems</a:t>
            </a:r>
          </a:p>
          <a:p>
            <a:pPr marL="301625" indent="-301625">
              <a:spcBef>
                <a:spcPct val="25000"/>
              </a:spcBef>
              <a:buClr>
                <a:srgbClr val="FF0000"/>
              </a:buClr>
              <a:buFontTx/>
              <a:buChar char="•"/>
            </a:pPr>
            <a:r>
              <a:rPr lang="en-GB" sz="2700" b="1"/>
              <a:t>Disease risk management/control is more than single technical intervention, e.g. Vaccination</a:t>
            </a:r>
          </a:p>
          <a:p>
            <a:pPr marL="898525" lvl="1" indent="-392113">
              <a:spcBef>
                <a:spcPct val="25000"/>
              </a:spcBef>
              <a:buClr>
                <a:srgbClr val="FF0000"/>
              </a:buClr>
              <a:buFont typeface="Arial" charset="0"/>
              <a:buChar char="–"/>
            </a:pPr>
            <a:r>
              <a:rPr lang="en-GB" b="1"/>
              <a:t>Transdisciplinary approaches - ecohealth</a:t>
            </a:r>
          </a:p>
          <a:p>
            <a:pPr marL="898525" lvl="1" indent="-392113">
              <a:spcBef>
                <a:spcPct val="25000"/>
              </a:spcBef>
              <a:buClr>
                <a:srgbClr val="FF0000"/>
              </a:buClr>
              <a:buFont typeface="Arial" charset="0"/>
              <a:buChar char="–"/>
            </a:pPr>
            <a:r>
              <a:rPr lang="en-GB" b="1"/>
              <a:t>Socio-anthropology</a:t>
            </a:r>
          </a:p>
          <a:p>
            <a:pPr marL="898525" lvl="1" indent="-392113">
              <a:spcBef>
                <a:spcPct val="25000"/>
              </a:spcBef>
              <a:buClr>
                <a:srgbClr val="FF0000"/>
              </a:buClr>
              <a:buFont typeface="Arial" charset="0"/>
              <a:buChar char="–"/>
            </a:pPr>
            <a:r>
              <a:rPr lang="en-GB" b="1"/>
              <a:t>Understanding of interaction between people, animals and environment</a:t>
            </a:r>
          </a:p>
          <a:p>
            <a:pPr marL="301625" indent="-301625">
              <a:spcBef>
                <a:spcPct val="25000"/>
              </a:spcBef>
              <a:buClr>
                <a:srgbClr val="FF0000"/>
              </a:buClr>
              <a:buFontTx/>
              <a:buChar char="•"/>
            </a:pPr>
            <a:r>
              <a:rPr lang="en-GB" sz="2700" b="1"/>
              <a:t>One Health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0254" y="0"/>
            <a:ext cx="104775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 rot="10800000" flipV="1">
            <a:off x="108744" y="908722"/>
            <a:ext cx="9144000" cy="7200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8256588" cy="908721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990033"/>
                </a:solidFill>
              </a:rPr>
              <a:t>One Medicine – One Health</a:t>
            </a:r>
            <a:endParaRPr lang="en-US" dirty="0" smtClean="0">
              <a:solidFill>
                <a:srgbClr val="990033"/>
              </a:solidFill>
            </a:endParaRPr>
          </a:p>
        </p:txBody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701800"/>
            <a:ext cx="8256588" cy="42481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CN" b="1" dirty="0" smtClean="0"/>
              <a:t>Rudolf Virchow</a:t>
            </a:r>
            <a:r>
              <a:rPr lang="en-US" altLang="zh-CN" dirty="0" smtClean="0"/>
              <a:t>  19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Century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altLang="zh-CN" i="1" dirty="0" smtClean="0"/>
              <a:t>Between animal and human medicine there is no dividing line – nor should there be. The object is different but the experience obtained constitutes the basis of all medicine.</a:t>
            </a:r>
            <a:r>
              <a:rPr lang="en-US" altLang="zh-CN" dirty="0" smtClean="0"/>
              <a:t>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CN" dirty="0" smtClean="0"/>
              <a:t>Calvin </a:t>
            </a:r>
            <a:r>
              <a:rPr lang="en-US" altLang="zh-CN" dirty="0" err="1" smtClean="0"/>
              <a:t>Schwabe</a:t>
            </a:r>
            <a:r>
              <a:rPr lang="en-US" altLang="zh-CN" dirty="0" smtClean="0"/>
              <a:t> (1960s)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altLang="zh-CN" dirty="0" smtClean="0"/>
              <a:t>There is no difference between human and veterinary medicine. </a:t>
            </a:r>
            <a:r>
              <a:rPr lang="en-US" altLang="zh-CN" b="1" dirty="0" smtClean="0"/>
              <a:t> Both sciences share a common body of knowledge in anatomy, physiology, pathology, on the </a:t>
            </a:r>
            <a:r>
              <a:rPr lang="en-US" altLang="zh-CN" b="1" dirty="0" err="1" smtClean="0"/>
              <a:t>origines</a:t>
            </a:r>
            <a:r>
              <a:rPr lang="en-US" altLang="zh-CN" b="1" dirty="0" smtClean="0"/>
              <a:t> of diseases in all species</a:t>
            </a:r>
            <a:endParaRPr lang="en-US" altLang="zh-CN" dirty="0" smtClean="0"/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5463" y="165100"/>
            <a:ext cx="10255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 rot="10800000" flipV="1">
            <a:off x="108744" y="1073820"/>
            <a:ext cx="9144000" cy="21046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8256588" cy="112395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990033"/>
                </a:solidFill>
              </a:rPr>
              <a:t>One Medicine – One Health</a:t>
            </a:r>
            <a:endParaRPr lang="en-US" smtClean="0">
              <a:solidFill>
                <a:srgbClr val="990033"/>
              </a:solidFill>
            </a:endParaRPr>
          </a:p>
        </p:txBody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150" y="1701800"/>
            <a:ext cx="8993188" cy="4799013"/>
          </a:xfrm>
        </p:spPr>
        <p:txBody>
          <a:bodyPr/>
          <a:lstStyle/>
          <a:p>
            <a:r>
              <a:rPr lang="en-GB" altLang="zh-CN" sz="1800" b="1" smtClean="0"/>
              <a:t>The European Union Commission:</a:t>
            </a:r>
          </a:p>
          <a:p>
            <a:pPr lvl="1"/>
            <a:r>
              <a:rPr lang="en-GB" sz="1800" smtClean="0"/>
              <a:t>‘the improvement of health and well-being through (i) the prevention of risks and the mitigation of effects of crises </a:t>
            </a:r>
            <a:r>
              <a:rPr lang="en-GB" sz="1800" b="1" smtClean="0">
                <a:solidFill>
                  <a:srgbClr val="0000CC"/>
                </a:solidFill>
              </a:rPr>
              <a:t>that originate at the interface between humans, animals and their various environments</a:t>
            </a:r>
            <a:r>
              <a:rPr lang="en-GB" sz="1800" smtClean="0"/>
              <a:t>, and (ii) promoting a cross-sectoral, collaborative, </a:t>
            </a:r>
            <a:r>
              <a:rPr lang="en-GB" sz="1800" b="1" smtClean="0">
                <a:solidFill>
                  <a:srgbClr val="0000CC"/>
                </a:solidFill>
              </a:rPr>
              <a:t>‘‘whole of society’’ </a:t>
            </a:r>
            <a:r>
              <a:rPr lang="en-GB" sz="1800" smtClean="0"/>
              <a:t>approach to health hazards, as a systemic change of perspective in the management of risks’</a:t>
            </a:r>
            <a:endParaRPr lang="en-US" altLang="zh-CN" sz="1800" smtClean="0"/>
          </a:p>
          <a:p>
            <a:pPr eaLnBrk="1" hangingPunct="1"/>
            <a:r>
              <a:rPr lang="en-GB" sz="1800" b="1" smtClean="0"/>
              <a:t>Lonnie King 2007</a:t>
            </a:r>
          </a:p>
          <a:p>
            <a:pPr lvl="1" eaLnBrk="1" hangingPunct="1"/>
            <a:r>
              <a:rPr lang="en-US" altLang="zh-CN" sz="1800" b="1" smtClean="0">
                <a:solidFill>
                  <a:srgbClr val="0000CC"/>
                </a:solidFill>
              </a:rPr>
              <a:t>A holistic systems approach to understanding health across all species.</a:t>
            </a:r>
            <a:r>
              <a:rPr lang="en-US" altLang="zh-CN" sz="1800" smtClean="0"/>
              <a:t> It's a recognition that human and animal health are inextricably linked, and one health is about how to promote, improve, and defend the health and well-being of all species, with the cooperation of physicians and veterinarians. </a:t>
            </a:r>
            <a:endParaRPr lang="en-GB" sz="1800" smtClean="0"/>
          </a:p>
          <a:p>
            <a:r>
              <a:rPr lang="en-GB" sz="1800" b="1" smtClean="0"/>
              <a:t>The One Health Initiative Taskforce Report from AVMA:</a:t>
            </a:r>
          </a:p>
          <a:p>
            <a:pPr lvl="1"/>
            <a:r>
              <a:rPr lang="en-GB" sz="1800" smtClean="0"/>
              <a:t>The </a:t>
            </a:r>
            <a:r>
              <a:rPr lang="en-GB" sz="1800" b="1" smtClean="0">
                <a:solidFill>
                  <a:srgbClr val="0000CC"/>
                </a:solidFill>
              </a:rPr>
              <a:t>‘collaborative effort of multiple disciplines</a:t>
            </a:r>
            <a:r>
              <a:rPr lang="en-GB" sz="1800" smtClean="0"/>
              <a:t> working locally, nationally, and globally to attain optimal health for people, animals and our environment’ (AVMA 2008).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7219" y="84931"/>
            <a:ext cx="10255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 rot="10800000" flipV="1">
            <a:off x="108744" y="1039018"/>
            <a:ext cx="9144000" cy="84931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424862" cy="634082"/>
          </a:xfrm>
        </p:spPr>
        <p:txBody>
          <a:bodyPr/>
          <a:lstStyle/>
          <a:p>
            <a:r>
              <a:rPr lang="en-GB" smtClean="0">
                <a:solidFill>
                  <a:srgbClr val="993300"/>
                </a:solidFill>
              </a:rPr>
              <a:t>Stone Mountain 2011</a:t>
            </a:r>
            <a:endParaRPr lang="en-GB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2800" b="1" i="1" smtClean="0">
                <a:ea typeface="ＭＳ Ｐゴシック" pitchFamily="34" charset="-128"/>
              </a:rPr>
              <a:t>A. </a:t>
            </a:r>
            <a:r>
              <a:rPr lang="en-GB" altLang="en-US" sz="2800" i="1" smtClean="0">
                <a:ea typeface="ＭＳ Ｐゴシック" pitchFamily="34" charset="-128"/>
              </a:rPr>
              <a:t>Improving health and well-being through the prevention of risks and the mitigation of effects of crises (e.g. emerging diseases) that originate at the interface between humans, animals and their various environments.</a:t>
            </a:r>
            <a:endParaRPr lang="en-GB" altLang="en-US" sz="2800" smtClean="0">
              <a:ea typeface="ＭＳ Ｐゴシック" pitchFamily="34" charset="-128"/>
            </a:endParaRPr>
          </a:p>
          <a:p>
            <a:r>
              <a:rPr lang="en-GB" altLang="en-US" sz="2800" b="1" i="1" smtClean="0">
                <a:ea typeface="ＭＳ Ｐゴシック" pitchFamily="34" charset="-128"/>
              </a:rPr>
              <a:t>B. </a:t>
            </a:r>
            <a:r>
              <a:rPr lang="en-GB" altLang="en-US" sz="2800" i="1" smtClean="0">
                <a:ea typeface="ＭＳ Ｐゴシック" pitchFamily="34" charset="-128"/>
              </a:rPr>
              <a:t>Promoting multi (cross) sectoral collaborations and a “whole of society” treatment of health hazards, as a systemic change of perspective in the management of risk.</a:t>
            </a:r>
            <a:endParaRPr lang="en-GB" altLang="en-US" sz="2800" smtClean="0">
              <a:ea typeface="ＭＳ Ｐゴシック" pitchFamily="34" charset="-128"/>
            </a:endParaRPr>
          </a:p>
          <a:p>
            <a:endParaRPr lang="en-GB" smtClean="0"/>
          </a:p>
        </p:txBody>
      </p:sp>
      <p:sp>
        <p:nvSpPr>
          <p:cNvPr id="4" name="Rectangle 66"/>
          <p:cNvSpPr>
            <a:spLocks noChangeArrowheads="1"/>
          </p:cNvSpPr>
          <p:nvPr/>
        </p:nvSpPr>
        <p:spPr bwMode="auto">
          <a:xfrm rot="10800000" flipV="1">
            <a:off x="108744" y="908722"/>
            <a:ext cx="9144000" cy="7200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3738" y="-28413"/>
            <a:ext cx="104775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 Ebola 2014-2015 map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http://www.who.int/csr/disease/ebola/maps/en/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82" y="2197867"/>
            <a:ext cx="3341125" cy="3341125"/>
          </a:xfrm>
        </p:spPr>
      </p:pic>
    </p:spTree>
    <p:extLst>
      <p:ext uri="{BB962C8B-B14F-4D97-AF65-F5344CB8AC3E}">
        <p14:creationId xmlns:p14="http://schemas.microsoft.com/office/powerpoint/2010/main" val="11489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424862" cy="706092"/>
          </a:xfrm>
        </p:spPr>
        <p:txBody>
          <a:bodyPr/>
          <a:lstStyle/>
          <a:p>
            <a:r>
              <a:rPr lang="en-GB" smtClean="0">
                <a:solidFill>
                  <a:srgbClr val="993300"/>
                </a:solidFill>
              </a:rPr>
              <a:t>WHO OH unique approach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The OneHealth Tool is a model to be used for supporting the costing, budgeting, financing and national strategies development of the health sector in developing countries with a </a:t>
            </a:r>
            <a:r>
              <a:rPr lang="en-GB" b="1" smtClean="0"/>
              <a:t>focus on integrated planning and strengthening health systems</a:t>
            </a:r>
            <a:r>
              <a:rPr lang="en-GB" smtClean="0"/>
              <a:t>. </a:t>
            </a:r>
          </a:p>
        </p:txBody>
      </p:sp>
      <p:sp>
        <p:nvSpPr>
          <p:cNvPr id="4" name="Rectangle 66"/>
          <p:cNvSpPr>
            <a:spLocks noChangeArrowheads="1"/>
          </p:cNvSpPr>
          <p:nvPr/>
        </p:nvSpPr>
        <p:spPr bwMode="auto">
          <a:xfrm rot="10800000" flipV="1">
            <a:off x="108744" y="908722"/>
            <a:ext cx="9144000" cy="7200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9300" y="-26640"/>
            <a:ext cx="104775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" y="260350"/>
            <a:ext cx="8713192" cy="720378"/>
          </a:xfrm>
        </p:spPr>
        <p:txBody>
          <a:bodyPr/>
          <a:lstStyle/>
          <a:p>
            <a:r>
              <a:rPr lang="en-US" sz="3000" dirty="0" smtClean="0">
                <a:solidFill>
                  <a:srgbClr val="993300"/>
                </a:solidFill>
              </a:rPr>
              <a:t>The OIE and FAO One Health Unique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3888" y="1484313"/>
            <a:ext cx="8347075" cy="4687887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The “One Health” concept is founded on an awareness of the major opportunities that exist </a:t>
            </a:r>
            <a:r>
              <a:rPr lang="en-GB" b="1" dirty="0" smtClean="0"/>
              <a:t>to protect public health through policies aimed at preventing and controlling pathogens at the level of animal populations, at the interface between humans, animals and the environment</a:t>
            </a:r>
            <a:r>
              <a:rPr lang="en-GB" dirty="0" smtClean="0"/>
              <a:t> - </a:t>
            </a:r>
            <a:r>
              <a:rPr lang="en-GB" b="1" dirty="0" smtClean="0"/>
              <a:t>OIE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The One Health vision is a unifying force to safeguard human and animal health, to reduce disease threats and to ensure a safe food supply through effective and responsible management of natural resources – </a:t>
            </a:r>
            <a:r>
              <a:rPr lang="en-GB" b="1" dirty="0" smtClean="0"/>
              <a:t>FAO </a:t>
            </a:r>
          </a:p>
          <a:p>
            <a:pPr>
              <a:buFont typeface="Arial" pitchFamily="34" charset="0"/>
              <a:buChar char="•"/>
              <a:defRPr/>
            </a:pPr>
            <a:endParaRPr lang="en-GB" dirty="0"/>
          </a:p>
        </p:txBody>
      </p:sp>
      <p:sp>
        <p:nvSpPr>
          <p:cNvPr id="4" name="Rectangle 66"/>
          <p:cNvSpPr>
            <a:spLocks noChangeArrowheads="1"/>
          </p:cNvSpPr>
          <p:nvPr/>
        </p:nvSpPr>
        <p:spPr bwMode="auto">
          <a:xfrm rot="10800000" flipV="1">
            <a:off x="108744" y="908722"/>
            <a:ext cx="9144000" cy="7200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4431" y="-28413"/>
            <a:ext cx="104775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424862" cy="778098"/>
          </a:xfrm>
        </p:spPr>
        <p:txBody>
          <a:bodyPr/>
          <a:lstStyle/>
          <a:p>
            <a:r>
              <a:rPr lang="en-US" sz="4000" dirty="0">
                <a:solidFill>
                  <a:srgbClr val="990000"/>
                </a:solidFill>
              </a:rPr>
              <a:t>International One Health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One Health recognizes that the health of humans, animals and ecosystems are interconnected.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H</a:t>
            </a:r>
            <a:r>
              <a:rPr lang="en-US" dirty="0" smtClean="0"/>
              <a:t>ealth </a:t>
            </a:r>
            <a:r>
              <a:rPr lang="en-US" dirty="0"/>
              <a:t>science professionals, key opinion leaders and public health officials need to work together to attain optimal health for people, domestic animals, wildlife, and our environment.</a:t>
            </a:r>
          </a:p>
        </p:txBody>
      </p:sp>
      <p:sp>
        <p:nvSpPr>
          <p:cNvPr id="4" name="Rectangle 66"/>
          <p:cNvSpPr>
            <a:spLocks noChangeArrowheads="1"/>
          </p:cNvSpPr>
          <p:nvPr/>
        </p:nvSpPr>
        <p:spPr bwMode="auto">
          <a:xfrm rot="10800000" flipV="1">
            <a:off x="108744" y="908722"/>
            <a:ext cx="9144000" cy="7200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66178" y="273052"/>
            <a:ext cx="3008201" cy="563563"/>
          </a:xfrm>
        </p:spPr>
        <p:txBody>
          <a:bodyPr/>
          <a:lstStyle/>
          <a:p>
            <a:pPr algn="ctr" eaLnBrk="1" hangingPunct="1"/>
            <a:r>
              <a:rPr lang="en-GB" smtClean="0">
                <a:solidFill>
                  <a:srgbClr val="800000"/>
                </a:solidFill>
              </a:rPr>
              <a:t>SACIDS Is</a:t>
            </a:r>
            <a:endParaRPr lang="en-GB" smtClean="0"/>
          </a:p>
        </p:txBody>
      </p:sp>
      <p:pic>
        <p:nvPicPr>
          <p:cNvPr id="8195" name="Content Placeholder 4" descr="THE SACIDS CONCEPTUAL FRAMEWORK 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84471" y="273052"/>
            <a:ext cx="5110840" cy="5853113"/>
          </a:xfrm>
        </p:spPr>
      </p:pic>
      <p:sp>
        <p:nvSpPr>
          <p:cNvPr id="8196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178" y="1435102"/>
            <a:ext cx="3394304" cy="46910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1600"/>
              <a:t>A One Health </a:t>
            </a:r>
            <a:r>
              <a:rPr lang="en-GB" sz="1600" b="1"/>
              <a:t>VIRTUAL CENTRE </a:t>
            </a:r>
            <a:r>
              <a:rPr lang="en-GB" sz="1600"/>
              <a:t>for studying infectious diseases of </a:t>
            </a:r>
            <a:r>
              <a:rPr lang="en-GB" sz="1600" b="1">
                <a:solidFill>
                  <a:srgbClr val="0000CC"/>
                </a:solidFill>
              </a:rPr>
              <a:t>humans, animals and ecosystems </a:t>
            </a:r>
            <a:r>
              <a:rPr lang="en-GB" sz="1600"/>
              <a:t>in endemic settings of Africa</a:t>
            </a:r>
          </a:p>
          <a:p>
            <a:pPr eaLnBrk="1" hangingPunct="1">
              <a:lnSpc>
                <a:spcPct val="90000"/>
              </a:lnSpc>
            </a:pPr>
            <a:endParaRPr lang="en-GB" sz="1600"/>
          </a:p>
          <a:p>
            <a:pPr eaLnBrk="1" hangingPunct="1"/>
            <a:r>
              <a:rPr lang="en-US" sz="1600"/>
              <a:t>The Mission is: t</a:t>
            </a:r>
            <a:r>
              <a:rPr lang="en-GB" sz="1600"/>
              <a:t>o improve </a:t>
            </a:r>
            <a:r>
              <a:rPr lang="en-GB" sz="1600" b="1"/>
              <a:t>Africa’s</a:t>
            </a:r>
            <a:r>
              <a:rPr lang="en-GB" sz="1600"/>
              <a:t> capacity to</a:t>
            </a:r>
            <a:r>
              <a:rPr lang="en-GB" sz="1600">
                <a:solidFill>
                  <a:srgbClr val="0533C5"/>
                </a:solidFill>
              </a:rPr>
              <a:t> </a:t>
            </a:r>
            <a:r>
              <a:rPr lang="en-GB" sz="1600" b="1">
                <a:solidFill>
                  <a:srgbClr val="0533C5"/>
                </a:solidFill>
              </a:rPr>
              <a:t>DETECT, IDENTIFY and MONITOR  (DIM) </a:t>
            </a:r>
            <a:r>
              <a:rPr lang="en-GB" sz="1600"/>
              <a:t>infectious diseases in order to better </a:t>
            </a:r>
            <a:r>
              <a:rPr lang="en-GB" sz="1600">
                <a:solidFill>
                  <a:srgbClr val="0533C5"/>
                </a:solidFill>
              </a:rPr>
              <a:t>manage the </a:t>
            </a:r>
            <a:r>
              <a:rPr lang="en-GB" sz="1600" b="1">
                <a:solidFill>
                  <a:srgbClr val="0533C5"/>
                </a:solidFill>
              </a:rPr>
              <a:t>RISK</a:t>
            </a:r>
            <a:r>
              <a:rPr lang="en-GB" sz="1600">
                <a:solidFill>
                  <a:srgbClr val="0533C5"/>
                </a:solidFill>
              </a:rPr>
              <a:t> </a:t>
            </a:r>
            <a:r>
              <a:rPr lang="en-GB" sz="1600"/>
              <a:t>posed by them.</a:t>
            </a:r>
          </a:p>
          <a:p>
            <a:pPr eaLnBrk="1" hangingPunct="1"/>
            <a:endParaRPr lang="en-GB" sz="1600"/>
          </a:p>
          <a:p>
            <a:pPr eaLnBrk="1" hangingPunct="1"/>
            <a:r>
              <a:rPr lang="en-GB" sz="1600"/>
              <a:t>The modus operandi is the </a:t>
            </a:r>
            <a:r>
              <a:rPr lang="en-GB" sz="1600" b="1">
                <a:solidFill>
                  <a:srgbClr val="0000CC"/>
                </a:solidFill>
              </a:rPr>
              <a:t>Community of Practice </a:t>
            </a:r>
            <a:r>
              <a:rPr lang="en-GB" sz="1600"/>
              <a:t>approach underpinned by  </a:t>
            </a:r>
            <a:r>
              <a:rPr lang="en-GB" sz="1600" b="1">
                <a:solidFill>
                  <a:srgbClr val="0000CC"/>
                </a:solidFill>
              </a:rPr>
              <a:t>inter-sectoral collaboration</a:t>
            </a:r>
          </a:p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0052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499" y="188640"/>
            <a:ext cx="8424862" cy="922114"/>
          </a:xfrm>
        </p:spPr>
        <p:txBody>
          <a:bodyPr/>
          <a:lstStyle/>
          <a:p>
            <a:r>
              <a:rPr lang="en-US" sz="3200" b="1" dirty="0">
                <a:solidFill>
                  <a:srgbClr val="990000"/>
                </a:solidFill>
                <a:latin typeface="Arial" charset="0"/>
                <a:ea typeface="+mn-ea"/>
                <a:cs typeface="Arial" charset="0"/>
              </a:rPr>
              <a:t>Emerging Technologies for DIM of 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 smtClean="0">
                <a:cs typeface="Arial" pitchFamily="34" charset="0"/>
              </a:rPr>
              <a:t>UC1</a:t>
            </a:r>
            <a:r>
              <a:rPr lang="en-GB" b="1" dirty="0">
                <a:cs typeface="Arial" pitchFamily="34" charset="0"/>
              </a:rPr>
              <a:t>. Data mining and data </a:t>
            </a:r>
            <a:r>
              <a:rPr lang="en-GB" b="1" dirty="0" smtClean="0">
                <a:cs typeface="Arial" pitchFamily="34" charset="0"/>
              </a:rPr>
              <a:t>fusion </a:t>
            </a:r>
            <a:r>
              <a:rPr lang="en-US" sz="2800" b="1" dirty="0" smtClean="0">
                <a:cs typeface="Arial" pitchFamily="34" charset="0"/>
              </a:rPr>
              <a:t>(Informatics, Modelling)</a:t>
            </a:r>
          </a:p>
          <a:p>
            <a:endParaRPr lang="en-US" sz="2800" b="1" dirty="0" smtClean="0">
              <a:cs typeface="Arial" pitchFamily="34" charset="0"/>
            </a:endParaRPr>
          </a:p>
          <a:p>
            <a:r>
              <a:rPr lang="en-GB" b="1" dirty="0" smtClean="0">
                <a:cs typeface="Arial" pitchFamily="34" charset="0"/>
              </a:rPr>
              <a:t>UC2</a:t>
            </a:r>
            <a:r>
              <a:rPr lang="en-GB" b="1" dirty="0">
                <a:cs typeface="Arial" pitchFamily="34" charset="0"/>
              </a:rPr>
              <a:t>. Genomics and post-genomics to characterise new </a:t>
            </a:r>
            <a:r>
              <a:rPr lang="en-GB" b="1" dirty="0" smtClean="0">
                <a:cs typeface="Arial" pitchFamily="34" charset="0"/>
              </a:rPr>
              <a:t>diseases</a:t>
            </a:r>
          </a:p>
          <a:p>
            <a:endParaRPr lang="en-US" b="1" dirty="0" smtClean="0">
              <a:cs typeface="Arial" pitchFamily="34" charset="0"/>
            </a:endParaRPr>
          </a:p>
          <a:p>
            <a:r>
              <a:rPr lang="en-GB" b="1" dirty="0" smtClean="0">
                <a:cs typeface="Arial" pitchFamily="34" charset="0"/>
              </a:rPr>
              <a:t>UC3</a:t>
            </a:r>
            <a:r>
              <a:rPr lang="en-GB" b="1" dirty="0">
                <a:cs typeface="Arial" pitchFamily="34" charset="0"/>
              </a:rPr>
              <a:t>. Hand-held diagnostic </a:t>
            </a:r>
            <a:r>
              <a:rPr lang="en-GB" b="1" dirty="0" smtClean="0">
                <a:cs typeface="Arial" pitchFamily="34" charset="0"/>
              </a:rPr>
              <a:t>devices</a:t>
            </a:r>
          </a:p>
          <a:p>
            <a:endParaRPr lang="en-GB" sz="2800" b="1" dirty="0" smtClean="0">
              <a:cs typeface="Arial" pitchFamily="34" charset="0"/>
            </a:endParaRPr>
          </a:p>
          <a:p>
            <a:r>
              <a:rPr lang="en-US" sz="2800" b="1" dirty="0" smtClean="0">
                <a:cs typeface="Arial" pitchFamily="34" charset="0"/>
              </a:rPr>
              <a:t>UC</a:t>
            </a:r>
            <a:r>
              <a:rPr lang="en-GB" b="1" dirty="0" smtClean="0">
                <a:cs typeface="Arial" pitchFamily="34" charset="0"/>
              </a:rPr>
              <a:t>4</a:t>
            </a:r>
            <a:r>
              <a:rPr lang="en-GB" b="1" dirty="0">
                <a:cs typeface="Arial" pitchFamily="34" charset="0"/>
              </a:rPr>
              <a:t>. Fast throughput screening at ports, airports and livestock markets</a:t>
            </a:r>
            <a:endParaRPr lang="en-US" b="1" dirty="0"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9114" y="1"/>
            <a:ext cx="803630" cy="7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 rot="10800000" flipV="1">
            <a:off x="108744" y="1196975"/>
            <a:ext cx="9144000" cy="714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714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SACIDS: One Africa, One Health</a:t>
            </a:r>
            <a:endParaRPr lang="en-US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360264" y="0"/>
            <a:ext cx="8352928" cy="838200"/>
          </a:xfrm>
        </p:spPr>
        <p:txBody>
          <a:bodyPr/>
          <a:lstStyle/>
          <a:p>
            <a:pPr algn="ctr" eaLnBrk="1" hangingPunct="1"/>
            <a:r>
              <a:rPr lang="en-GB" sz="3600" dirty="0" err="1" smtClean="0">
                <a:solidFill>
                  <a:srgbClr val="990000"/>
                </a:solidFill>
              </a:rPr>
              <a:t>Ucs</a:t>
            </a:r>
            <a:r>
              <a:rPr lang="en-GB" sz="3600" dirty="0" smtClean="0">
                <a:solidFill>
                  <a:srgbClr val="990000"/>
                </a:solidFill>
              </a:rPr>
              <a:t>: Technologies  </a:t>
            </a:r>
            <a:r>
              <a:rPr lang="en-GB" sz="3600" dirty="0">
                <a:solidFill>
                  <a:srgbClr val="990000"/>
                </a:solidFill>
              </a:rPr>
              <a:t>and ID risk </a:t>
            </a:r>
            <a:r>
              <a:rPr lang="en-GB" sz="3600" dirty="0" err="1" smtClean="0">
                <a:solidFill>
                  <a:srgbClr val="990000"/>
                </a:solidFill>
              </a:rPr>
              <a:t>mangnt</a:t>
            </a:r>
            <a:endParaRPr lang="en-GB" sz="3600" dirty="0">
              <a:solidFill>
                <a:srgbClr val="990000"/>
              </a:solidFill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744" y="1628775"/>
            <a:ext cx="91440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endParaRPr lang="en-GB" b="1"/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sz="900" b="1">
              <a:cs typeface="Times New Roman" pitchFamily="18" charset="0"/>
            </a:endParaRPr>
          </a:p>
        </p:txBody>
      </p:sp>
      <p:graphicFrame>
        <p:nvGraphicFramePr>
          <p:cNvPr id="1180676" name="Group 4"/>
          <p:cNvGraphicFramePr>
            <a:graphicFrameLocks noGrp="1"/>
          </p:cNvGraphicFramePr>
          <p:nvPr/>
        </p:nvGraphicFramePr>
        <p:xfrm>
          <a:off x="1151733" y="1319214"/>
          <a:ext cx="7248525" cy="4881563"/>
        </p:xfrm>
        <a:graphic>
          <a:graphicData uri="http://schemas.openxmlformats.org/drawingml/2006/table">
            <a:tbl>
              <a:tblPr/>
              <a:tblGrid>
                <a:gridCol w="3994150"/>
                <a:gridCol w="812800"/>
                <a:gridCol w="812800"/>
                <a:gridCol w="815975"/>
                <a:gridCol w="81280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Major disease threats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Potential contribution to managing future risk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UC1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UC2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UC3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UC4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Evolution of new diseases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Acquiring resistance in pathogens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Zoonoses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HIV/TB/Malaria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Plant disease threats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Acute respiratory infections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STIs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Transboundary animal diseases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4749" y="2"/>
            <a:ext cx="803630" cy="7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6"/>
          <p:cNvSpPr>
            <a:spLocks noChangeArrowheads="1"/>
          </p:cNvSpPr>
          <p:nvPr/>
        </p:nvSpPr>
        <p:spPr bwMode="auto">
          <a:xfrm rot="10800000" flipV="1">
            <a:off x="108744" y="908722"/>
            <a:ext cx="9144000" cy="7200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2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946" y="188640"/>
            <a:ext cx="8229600" cy="1080120"/>
          </a:xfrm>
        </p:spPr>
        <p:txBody>
          <a:bodyPr/>
          <a:lstStyle/>
          <a:p>
            <a:r>
              <a:rPr lang="en-GB" sz="3200" b="1" dirty="0">
                <a:solidFill>
                  <a:srgbClr val="990000"/>
                </a:solidFill>
              </a:rPr>
              <a:t>UC2:</a:t>
            </a:r>
            <a:r>
              <a:rPr lang="en-GB" sz="2800" dirty="0">
                <a:solidFill>
                  <a:srgbClr val="990000"/>
                </a:solidFill>
              </a:rPr>
              <a:t> </a:t>
            </a:r>
            <a:r>
              <a:rPr lang="en-GB" sz="2800" b="1" dirty="0">
                <a:solidFill>
                  <a:srgbClr val="990000"/>
                </a:solidFill>
                <a:cs typeface="Arial" pitchFamily="34" charset="0"/>
              </a:rPr>
              <a:t>Genomics and post-genomics to characterise new diseases –</a:t>
            </a:r>
            <a:r>
              <a:rPr lang="en-GB" sz="2800" b="1" dirty="0">
                <a:cs typeface="Arial" pitchFamily="34" charset="0"/>
              </a:rPr>
              <a:t> Kasanga et al @ SUA,</a:t>
            </a:r>
            <a:endParaRPr lang="en-GB" sz="2800" dirty="0"/>
          </a:p>
        </p:txBody>
      </p:sp>
      <p:pic>
        <p:nvPicPr>
          <p:cNvPr id="5" name="Picture 7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898" y="2860236"/>
            <a:ext cx="4769607" cy="236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792" y="2007690"/>
            <a:ext cx="3682752" cy="393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76288" y="155679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latin typeface="Calibri" pitchFamily="34" charset="0"/>
              </a:rPr>
              <a:t>RT-PCR and capillary-based sequencing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2832" y="155679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latin typeface="Calibri" pitchFamily="34" charset="0"/>
              </a:rPr>
              <a:t>Next generation sequencing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88256" y="6021289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latin typeface="Calibri" pitchFamily="34" charset="0"/>
              </a:rPr>
              <a:t>Used for identification and genetic characterisation of pathogens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68776" y="6093297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en-US" b="1" dirty="0" smtClean="0">
                <a:latin typeface="Calibri" pitchFamily="34" charset="0"/>
              </a:rPr>
              <a:t>Identification of fine genetic changes;  Multi-agent detection</a:t>
            </a:r>
            <a:endParaRPr lang="en-GB" b="1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9114" y="1"/>
            <a:ext cx="803630" cy="7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6"/>
          <p:cNvSpPr>
            <a:spLocks noChangeArrowheads="1"/>
          </p:cNvSpPr>
          <p:nvPr/>
        </p:nvSpPr>
        <p:spPr bwMode="auto">
          <a:xfrm rot="10800000" flipV="1">
            <a:off x="108744" y="1196975"/>
            <a:ext cx="9144000" cy="714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6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3366FF"/>
                </a:solidFill>
                <a:latin typeface="Gill Sans"/>
                <a:cs typeface="Gill Sans"/>
              </a:rPr>
              <a:t>Genomics surveillance of AM-</a:t>
            </a:r>
            <a:r>
              <a:rPr lang="en-US" sz="2400" b="1" dirty="0" err="1" smtClean="0">
                <a:solidFill>
                  <a:srgbClr val="3366FF"/>
                </a:solidFill>
                <a:latin typeface="Gill Sans"/>
                <a:cs typeface="Gill Sans"/>
              </a:rPr>
              <a:t>Resistome</a:t>
            </a:r>
            <a:r>
              <a:rPr lang="en-US" sz="2400" b="1" dirty="0" smtClean="0">
                <a:solidFill>
                  <a:srgbClr val="3366FF"/>
                </a:solidFill>
                <a:latin typeface="Gill Sans"/>
                <a:cs typeface="Gill Sans"/>
              </a:rPr>
              <a:t> spread: Using the ONE Health approach</a:t>
            </a:r>
            <a:r>
              <a:rPr lang="en-US" sz="2400" dirty="0">
                <a:solidFill>
                  <a:srgbClr val="3366FF"/>
                </a:solidFill>
                <a:latin typeface="Gill Sans"/>
                <a:cs typeface="Gill Sans"/>
              </a:rPr>
              <a:t/>
            </a:r>
            <a:br>
              <a:rPr lang="en-US" sz="2400" dirty="0">
                <a:solidFill>
                  <a:srgbClr val="3366FF"/>
                </a:solidFill>
                <a:latin typeface="Gill Sans"/>
                <a:cs typeface="Gill Sans"/>
              </a:rPr>
            </a:br>
            <a:endParaRPr lang="en-US" sz="2400" dirty="0">
              <a:solidFill>
                <a:srgbClr val="3366FF"/>
              </a:solidFill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352" y="1916832"/>
            <a:ext cx="7362346" cy="453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6"/>
          <p:cNvSpPr>
            <a:spLocks noChangeArrowheads="1"/>
          </p:cNvSpPr>
          <p:nvPr/>
        </p:nvSpPr>
        <p:spPr bwMode="auto">
          <a:xfrm rot="10800000" flipV="1">
            <a:off x="108744" y="1268760"/>
            <a:ext cx="9144000" cy="14887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5" y="274638"/>
            <a:ext cx="8424862" cy="562074"/>
          </a:xfrm>
        </p:spPr>
        <p:txBody>
          <a:bodyPr/>
          <a:lstStyle/>
          <a:p>
            <a:r>
              <a:rPr lang="en-GB" sz="3600" b="1" dirty="0">
                <a:solidFill>
                  <a:srgbClr val="990000"/>
                </a:solidFill>
                <a:cs typeface="Arial" pitchFamily="34" charset="0"/>
              </a:rPr>
              <a:t>Key discovery from Tanzanian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249" y="1556792"/>
            <a:ext cx="8496943" cy="5877272"/>
          </a:xfrm>
        </p:spPr>
        <p:txBody>
          <a:bodyPr/>
          <a:lstStyle/>
          <a:p>
            <a:r>
              <a:rPr lang="en-GB" sz="2400" b="1" dirty="0" smtClean="0">
                <a:solidFill>
                  <a:srgbClr val="FF0000"/>
                </a:solidFill>
                <a:latin typeface="Gill Sans"/>
                <a:cs typeface="Gill Sans"/>
              </a:rPr>
              <a:t>ESBL:</a:t>
            </a:r>
            <a:r>
              <a:rPr lang="en-GB" sz="2400" dirty="0" smtClean="0">
                <a:latin typeface="Gill Sans"/>
                <a:cs typeface="Gill Sans"/>
              </a:rPr>
              <a:t> </a:t>
            </a:r>
            <a:r>
              <a:rPr lang="en-GB" sz="2400" dirty="0" smtClean="0">
                <a:solidFill>
                  <a:srgbClr val="0000FF"/>
                </a:solidFill>
                <a:latin typeface="Gill Sans"/>
                <a:cs typeface="Gill Sans"/>
              </a:rPr>
              <a:t>The </a:t>
            </a:r>
            <a:r>
              <a:rPr lang="en-GB" sz="2400" dirty="0">
                <a:solidFill>
                  <a:srgbClr val="0000FF"/>
                </a:solidFill>
                <a:latin typeface="Gill Sans"/>
                <a:cs typeface="Gill Sans"/>
              </a:rPr>
              <a:t>dissemination and persistence of blaCTX-M-15 in different compartments in Mwanza City appeared to be due to the horizontal transfer of multiple </a:t>
            </a:r>
            <a:r>
              <a:rPr lang="en-GB" sz="2400" dirty="0" err="1">
                <a:solidFill>
                  <a:srgbClr val="0000FF"/>
                </a:solidFill>
                <a:latin typeface="Gill Sans"/>
                <a:cs typeface="Gill Sans"/>
              </a:rPr>
              <a:t>IncF</a:t>
            </a:r>
            <a:r>
              <a:rPr lang="en-GB" sz="2400" dirty="0">
                <a:solidFill>
                  <a:srgbClr val="0000FF"/>
                </a:solidFill>
                <a:latin typeface="Gill Sans"/>
                <a:cs typeface="Gill Sans"/>
              </a:rPr>
              <a:t> and </a:t>
            </a:r>
            <a:r>
              <a:rPr lang="en-GB" sz="2400" dirty="0" err="1">
                <a:solidFill>
                  <a:srgbClr val="0000FF"/>
                </a:solidFill>
                <a:latin typeface="Gill Sans"/>
                <a:cs typeface="Gill Sans"/>
              </a:rPr>
              <a:t>IncY</a:t>
            </a:r>
            <a:r>
              <a:rPr lang="en-GB" sz="2400" dirty="0">
                <a:solidFill>
                  <a:srgbClr val="0000FF"/>
                </a:solidFill>
                <a:latin typeface="Gill Sans"/>
                <a:cs typeface="Gill Sans"/>
              </a:rPr>
              <a:t> </a:t>
            </a:r>
            <a:r>
              <a:rPr lang="en-GB" sz="2400" dirty="0" smtClean="0">
                <a:solidFill>
                  <a:srgbClr val="0000FF"/>
                </a:solidFill>
                <a:latin typeface="Gill Sans"/>
                <a:cs typeface="Gill Sans"/>
              </a:rPr>
              <a:t>plasmids.</a:t>
            </a:r>
          </a:p>
          <a:p>
            <a:r>
              <a:rPr lang="en-GB" sz="2400" dirty="0" smtClean="0">
                <a:solidFill>
                  <a:srgbClr val="FF0000"/>
                </a:solidFill>
                <a:latin typeface="Gill Sans"/>
                <a:cs typeface="Gill Sans"/>
              </a:rPr>
              <a:t>Novel </a:t>
            </a:r>
            <a:r>
              <a:rPr lang="en-GB" sz="2400" dirty="0">
                <a:solidFill>
                  <a:srgbClr val="FF0000"/>
                </a:solidFill>
                <a:latin typeface="Gill Sans"/>
                <a:cs typeface="Gill Sans"/>
              </a:rPr>
              <a:t>strains of </a:t>
            </a:r>
            <a:r>
              <a:rPr lang="en-GB" sz="2400" i="1" dirty="0" err="1">
                <a:solidFill>
                  <a:srgbClr val="FF0000"/>
                </a:solidFill>
                <a:latin typeface="Gill Sans"/>
                <a:cs typeface="Gill Sans"/>
              </a:rPr>
              <a:t>Achromobacter</a:t>
            </a:r>
            <a:r>
              <a:rPr lang="en-GB" sz="2400" dirty="0">
                <a:solidFill>
                  <a:srgbClr val="FF0000"/>
                </a:solidFill>
                <a:latin typeface="Gill Sans"/>
                <a:cs typeface="Gill Sans"/>
              </a:rPr>
              <a:t> spp. and </a:t>
            </a:r>
            <a:r>
              <a:rPr lang="en-GB" sz="2400" i="1" dirty="0" err="1">
                <a:solidFill>
                  <a:srgbClr val="FF0000"/>
                </a:solidFill>
                <a:latin typeface="Gill Sans"/>
                <a:cs typeface="Gill Sans"/>
              </a:rPr>
              <a:t>Enterobacter</a:t>
            </a:r>
            <a:r>
              <a:rPr lang="en-GB" sz="2400" i="1" dirty="0">
                <a:solidFill>
                  <a:srgbClr val="FF0000"/>
                </a:solidFill>
                <a:latin typeface="Gill Sans"/>
                <a:cs typeface="Gill Sans"/>
              </a:rPr>
              <a:t> </a:t>
            </a:r>
            <a:r>
              <a:rPr lang="en-GB" sz="2400" dirty="0">
                <a:solidFill>
                  <a:srgbClr val="FF0000"/>
                </a:solidFill>
                <a:latin typeface="Gill Sans"/>
                <a:cs typeface="Gill Sans"/>
              </a:rPr>
              <a:t>spp. (</a:t>
            </a:r>
            <a:r>
              <a:rPr lang="en-GB" sz="2400" i="1" dirty="0" err="1">
                <a:solidFill>
                  <a:srgbClr val="FF0000"/>
                </a:solidFill>
                <a:latin typeface="Gill Sans"/>
                <a:cs typeface="Gill Sans"/>
              </a:rPr>
              <a:t>Enterobacter</a:t>
            </a:r>
            <a:r>
              <a:rPr lang="en-GB" sz="2400" i="1" dirty="0">
                <a:solidFill>
                  <a:srgbClr val="FF0000"/>
                </a:solidFill>
                <a:latin typeface="Gill Sans"/>
                <a:cs typeface="Gill Sans"/>
              </a:rPr>
              <a:t> </a:t>
            </a:r>
            <a:r>
              <a:rPr lang="en-GB" sz="2400" i="1" dirty="0" err="1">
                <a:solidFill>
                  <a:srgbClr val="FF0000"/>
                </a:solidFill>
                <a:latin typeface="Gill Sans"/>
                <a:cs typeface="Gill Sans"/>
              </a:rPr>
              <a:t>bugandensis</a:t>
            </a:r>
            <a:r>
              <a:rPr lang="en-GB" sz="2400" dirty="0">
                <a:solidFill>
                  <a:srgbClr val="FF0000"/>
                </a:solidFill>
                <a:latin typeface="Gill Sans"/>
                <a:cs typeface="Gill Sans"/>
              </a:rPr>
              <a:t>) carrying blaCTX-M-15</a:t>
            </a:r>
            <a:r>
              <a:rPr lang="en-GB" sz="2400" dirty="0">
                <a:solidFill>
                  <a:srgbClr val="0000FF"/>
                </a:solidFill>
                <a:latin typeface="Gill Sans"/>
                <a:cs typeface="Gill Sans"/>
              </a:rPr>
              <a:t>   </a:t>
            </a:r>
            <a:endParaRPr lang="en-GB" sz="2400" dirty="0" smtClean="0">
              <a:solidFill>
                <a:srgbClr val="0000FF"/>
              </a:solidFill>
              <a:latin typeface="Gill Sans"/>
              <a:cs typeface="Gill Sans"/>
            </a:endParaRPr>
          </a:p>
          <a:p>
            <a:r>
              <a:rPr lang="en-GB" sz="2400" dirty="0" smtClean="0">
                <a:solidFill>
                  <a:srgbClr val="0000FF"/>
                </a:solidFill>
                <a:latin typeface="Gill Sans"/>
                <a:cs typeface="Gill Sans"/>
              </a:rPr>
              <a:t>A </a:t>
            </a:r>
            <a:r>
              <a:rPr lang="en-GB" sz="2400" dirty="0">
                <a:solidFill>
                  <a:srgbClr val="0000FF"/>
                </a:solidFill>
                <a:latin typeface="Gill Sans"/>
                <a:cs typeface="Gill Sans"/>
              </a:rPr>
              <a:t>draft genome (050AP) of multi-resistant bovine isolate of </a:t>
            </a:r>
            <a:r>
              <a:rPr lang="en-GB" sz="2400" i="1" dirty="0">
                <a:solidFill>
                  <a:srgbClr val="0000FF"/>
                </a:solidFill>
                <a:latin typeface="Gill Sans"/>
                <a:cs typeface="Gill Sans"/>
              </a:rPr>
              <a:t>Staphylococcus </a:t>
            </a:r>
            <a:r>
              <a:rPr lang="en-GB" sz="2400" i="1" dirty="0" err="1">
                <a:solidFill>
                  <a:srgbClr val="0000FF"/>
                </a:solidFill>
                <a:latin typeface="Gill Sans"/>
                <a:cs typeface="Gill Sans"/>
              </a:rPr>
              <a:t>lentus</a:t>
            </a:r>
            <a:r>
              <a:rPr lang="en-GB" sz="2400" i="1" dirty="0">
                <a:solidFill>
                  <a:srgbClr val="0000FF"/>
                </a:solidFill>
                <a:latin typeface="Gill Sans"/>
                <a:cs typeface="Gill Sans"/>
              </a:rPr>
              <a:t>. </a:t>
            </a:r>
          </a:p>
          <a:p>
            <a:r>
              <a:rPr lang="en-GB" sz="2400" dirty="0">
                <a:solidFill>
                  <a:srgbClr val="0000FF"/>
                </a:solidFill>
                <a:latin typeface="Gill Sans"/>
                <a:cs typeface="Gill Sans"/>
              </a:rPr>
              <a:t>The 050AP appears to encode a novel mph(C) variant.</a:t>
            </a:r>
            <a:r>
              <a:rPr lang="en-US" sz="2400" dirty="0">
                <a:solidFill>
                  <a:srgbClr val="0000FF"/>
                </a:solidFill>
                <a:latin typeface="Gill Sans"/>
                <a:cs typeface="Gill Sans"/>
              </a:rPr>
              <a:t> </a:t>
            </a:r>
            <a:endParaRPr lang="en-US" sz="2400" dirty="0" smtClean="0">
              <a:solidFill>
                <a:srgbClr val="0000FF"/>
              </a:solidFill>
              <a:latin typeface="Gill Sans"/>
              <a:cs typeface="Gill Sans"/>
            </a:endParaRPr>
          </a:p>
          <a:p>
            <a:r>
              <a:rPr lang="en-GB" sz="2400" b="1" dirty="0" smtClean="0">
                <a:solidFill>
                  <a:srgbClr val="FF0000"/>
                </a:solidFill>
                <a:latin typeface="Gill Sans"/>
                <a:cs typeface="Gill Sans"/>
              </a:rPr>
              <a:t>Methicillin </a:t>
            </a:r>
            <a:r>
              <a:rPr lang="en-GB" sz="2400" b="1" dirty="0">
                <a:solidFill>
                  <a:srgbClr val="FF0000"/>
                </a:solidFill>
                <a:latin typeface="Gill Sans"/>
                <a:cs typeface="Gill Sans"/>
              </a:rPr>
              <a:t>resistant </a:t>
            </a:r>
            <a:r>
              <a:rPr lang="en-GB" sz="2400" b="1" i="1" dirty="0">
                <a:solidFill>
                  <a:srgbClr val="FF0000"/>
                </a:solidFill>
                <a:latin typeface="Gill Sans"/>
                <a:cs typeface="Gill Sans"/>
              </a:rPr>
              <a:t>Staphylococcus aureus </a:t>
            </a:r>
            <a:r>
              <a:rPr lang="en-GB" sz="2400" b="1" dirty="0">
                <a:solidFill>
                  <a:srgbClr val="FF0000"/>
                </a:solidFill>
                <a:latin typeface="Gill Sans"/>
                <a:cs typeface="Gill Sans"/>
              </a:rPr>
              <a:t>(</a:t>
            </a:r>
            <a:r>
              <a:rPr lang="en-GB" sz="2400" b="1" dirty="0" smtClean="0">
                <a:solidFill>
                  <a:srgbClr val="FF0000"/>
                </a:solidFill>
                <a:latin typeface="Gill Sans"/>
                <a:cs typeface="Gill Sans"/>
              </a:rPr>
              <a:t>MRSA) </a:t>
            </a:r>
            <a:r>
              <a:rPr lang="en-GB" sz="2400" dirty="0">
                <a:solidFill>
                  <a:srgbClr val="0000FF"/>
                </a:solidFill>
                <a:latin typeface="Gill Sans"/>
                <a:cs typeface="Gill Sans"/>
              </a:rPr>
              <a:t>Methicillin-Resistant coagulase-negative Staphylococci in </a:t>
            </a:r>
            <a:r>
              <a:rPr lang="en-GB" sz="2400" dirty="0" smtClean="0">
                <a:solidFill>
                  <a:srgbClr val="0000FF"/>
                </a:solidFill>
                <a:latin typeface="Gill Sans"/>
                <a:cs typeface="Gill Sans"/>
              </a:rPr>
              <a:t>raw </a:t>
            </a:r>
            <a:r>
              <a:rPr lang="en-GB" sz="2400" dirty="0">
                <a:solidFill>
                  <a:srgbClr val="0000FF"/>
                </a:solidFill>
                <a:latin typeface="Gill Sans"/>
                <a:cs typeface="Gill Sans"/>
              </a:rPr>
              <a:t>milk</a:t>
            </a:r>
          </a:p>
          <a:p>
            <a:pPr marL="457200" lvl="1" indent="0">
              <a:buNone/>
            </a:pPr>
            <a:endParaRPr lang="en-US" sz="2800" b="1" dirty="0" smtClean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9114" y="1"/>
            <a:ext cx="803630" cy="7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 rot="10800000" flipV="1">
            <a:off x="108744" y="908722"/>
            <a:ext cx="9144000" cy="7200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45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SACIDS: One Africa, One Health</a:t>
            </a:r>
            <a:endParaRPr lang="en-US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360264" y="0"/>
            <a:ext cx="8352928" cy="838200"/>
          </a:xfrm>
        </p:spPr>
        <p:txBody>
          <a:bodyPr/>
          <a:lstStyle/>
          <a:p>
            <a:pPr algn="ctr" eaLnBrk="1" hangingPunct="1"/>
            <a:r>
              <a:rPr lang="en-GB" sz="3600" dirty="0" err="1" smtClean="0">
                <a:solidFill>
                  <a:srgbClr val="990000"/>
                </a:solidFill>
              </a:rPr>
              <a:t>Ucs</a:t>
            </a:r>
            <a:r>
              <a:rPr lang="en-GB" sz="3600" dirty="0" smtClean="0">
                <a:solidFill>
                  <a:srgbClr val="990000"/>
                </a:solidFill>
              </a:rPr>
              <a:t>: Technologies  </a:t>
            </a:r>
            <a:r>
              <a:rPr lang="en-GB" sz="3600" dirty="0">
                <a:solidFill>
                  <a:srgbClr val="990000"/>
                </a:solidFill>
              </a:rPr>
              <a:t>and ID risk </a:t>
            </a:r>
            <a:r>
              <a:rPr lang="en-GB" sz="3600" dirty="0" err="1" smtClean="0">
                <a:solidFill>
                  <a:srgbClr val="990000"/>
                </a:solidFill>
              </a:rPr>
              <a:t>mangnt</a:t>
            </a:r>
            <a:endParaRPr lang="en-GB" sz="3600" dirty="0">
              <a:solidFill>
                <a:srgbClr val="990000"/>
              </a:solidFill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744" y="1628775"/>
            <a:ext cx="91440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endParaRPr lang="en-GB" b="1"/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sz="900" b="1">
              <a:cs typeface="Times New Roman" pitchFamily="18" charset="0"/>
            </a:endParaRPr>
          </a:p>
        </p:txBody>
      </p:sp>
      <p:graphicFrame>
        <p:nvGraphicFramePr>
          <p:cNvPr id="1180676" name="Group 4"/>
          <p:cNvGraphicFramePr>
            <a:graphicFrameLocks noGrp="1"/>
          </p:cNvGraphicFramePr>
          <p:nvPr/>
        </p:nvGraphicFramePr>
        <p:xfrm>
          <a:off x="1151733" y="1319214"/>
          <a:ext cx="7248525" cy="4881563"/>
        </p:xfrm>
        <a:graphic>
          <a:graphicData uri="http://schemas.openxmlformats.org/drawingml/2006/table">
            <a:tbl>
              <a:tblPr/>
              <a:tblGrid>
                <a:gridCol w="3994150"/>
                <a:gridCol w="812800"/>
                <a:gridCol w="812800"/>
                <a:gridCol w="815975"/>
                <a:gridCol w="81280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Major disease threats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Potential contribution to managing future risk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UC1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UC2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UC3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UC4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Evolution of new diseases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Acquiring resistance in pathogens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Zoonoses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HIV/TB/Malaria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Plant disease threats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Acute respiratory infections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STIs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Transboundary animal diseases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4749" y="2"/>
            <a:ext cx="803630" cy="7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6"/>
          <p:cNvSpPr>
            <a:spLocks noChangeArrowheads="1"/>
          </p:cNvSpPr>
          <p:nvPr/>
        </p:nvSpPr>
        <p:spPr bwMode="auto">
          <a:xfrm rot="10800000" flipV="1">
            <a:off x="108744" y="908722"/>
            <a:ext cx="9144000" cy="7200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288256" y="1295400"/>
            <a:ext cx="8431088" cy="3886200"/>
          </a:xfrm>
        </p:spPr>
        <p:txBody>
          <a:bodyPr/>
          <a:lstStyle/>
          <a:p>
            <a:r>
              <a:rPr lang="en-ZA" altLang="en-US" sz="6000" b="1" dirty="0">
                <a:solidFill>
                  <a:srgbClr val="FF0000"/>
                </a:solidFill>
              </a:rPr>
              <a:t>EVD epidemic in Sierra Leone</a:t>
            </a:r>
            <a:br>
              <a:rPr lang="en-ZA" altLang="en-US" sz="6000" b="1" dirty="0">
                <a:solidFill>
                  <a:srgbClr val="FF0000"/>
                </a:solidFill>
              </a:rPr>
            </a:br>
            <a:r>
              <a:rPr lang="en-ZA" altLang="en-US" sz="6000" b="1" dirty="0" smtClean="0">
                <a:solidFill>
                  <a:srgbClr val="FF0000"/>
                </a:solidFill>
              </a:rPr>
              <a:t/>
            </a:r>
            <a:br>
              <a:rPr lang="en-ZA" altLang="en-US" sz="6000" b="1" dirty="0" smtClean="0">
                <a:solidFill>
                  <a:srgbClr val="FF0000"/>
                </a:solidFill>
              </a:rPr>
            </a:br>
            <a:r>
              <a:rPr lang="en-ZA" altLang="en-US" dirty="0">
                <a:solidFill>
                  <a:srgbClr val="FF0000"/>
                </a:solidFill>
              </a:rPr>
              <a:t/>
            </a:r>
            <a:br>
              <a:rPr lang="en-ZA" altLang="en-US" dirty="0">
                <a:solidFill>
                  <a:srgbClr val="FF0000"/>
                </a:solidFill>
              </a:rPr>
            </a:br>
            <a:endParaRPr lang="en-ZA" alt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5680" y="2708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36528" y="587727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altLang="en-US" dirty="0">
                <a:solidFill>
                  <a:srgbClr val="FF0000"/>
                </a:solidFill>
              </a:rPr>
              <a:t>Source: </a:t>
            </a:r>
            <a:r>
              <a:rPr lang="en-ZA" altLang="en-US" sz="2400" dirty="0">
                <a:solidFill>
                  <a:srgbClr val="FF0000"/>
                </a:solidFill>
              </a:rPr>
              <a:t>Prof </a:t>
            </a:r>
            <a:r>
              <a:rPr lang="en-ZA" altLang="en-US" sz="2400" dirty="0" err="1">
                <a:solidFill>
                  <a:srgbClr val="FF0000"/>
                </a:solidFill>
              </a:rPr>
              <a:t>Janusz</a:t>
            </a:r>
            <a:r>
              <a:rPr lang="en-ZA" altLang="en-US" sz="2400" dirty="0">
                <a:solidFill>
                  <a:srgbClr val="FF0000"/>
                </a:solidFill>
              </a:rPr>
              <a:t> </a:t>
            </a:r>
            <a:r>
              <a:rPr lang="en-ZA" altLang="en-US" sz="2400" dirty="0" err="1">
                <a:solidFill>
                  <a:srgbClr val="FF0000"/>
                </a:solidFill>
              </a:rPr>
              <a:t>Paweska</a:t>
            </a:r>
            <a:r>
              <a:rPr lang="en-ZA" altLang="en-US" sz="2400" dirty="0">
                <a:solidFill>
                  <a:srgbClr val="FF0000"/>
                </a:solidFill>
              </a:rPr>
              <a:t>, NICD, RSA &amp; Deputy Director-SACIDS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02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248" y="0"/>
            <a:ext cx="8280920" cy="1417638"/>
          </a:xfrm>
        </p:spPr>
        <p:txBody>
          <a:bodyPr/>
          <a:lstStyle/>
          <a:p>
            <a:r>
              <a:rPr lang="en-GB" sz="3600" dirty="0">
                <a:solidFill>
                  <a:srgbClr val="990000"/>
                </a:solidFill>
              </a:rPr>
              <a:t>UC3: </a:t>
            </a:r>
            <a:r>
              <a:rPr lang="en-GB" sz="2800" dirty="0">
                <a:solidFill>
                  <a:srgbClr val="990000"/>
                </a:solidFill>
              </a:rPr>
              <a:t>Developing </a:t>
            </a:r>
            <a:r>
              <a:rPr lang="en-GB" sz="2800" dirty="0" err="1">
                <a:solidFill>
                  <a:srgbClr val="990000"/>
                </a:solidFill>
              </a:rPr>
              <a:t>PoC</a:t>
            </a:r>
            <a:r>
              <a:rPr lang="en-GB" sz="2800" dirty="0">
                <a:solidFill>
                  <a:srgbClr val="990000"/>
                </a:solidFill>
              </a:rPr>
              <a:t> Genetic Detection Diagnostics – Kasanga et al @ SUA</a:t>
            </a:r>
          </a:p>
        </p:txBody>
      </p:sp>
      <p:pic>
        <p:nvPicPr>
          <p:cNvPr id="5" name="Picture 7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945" y="2486447"/>
            <a:ext cx="4038600" cy="275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752" y="2564904"/>
            <a:ext cx="42709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48296" y="1628802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u="sng" kern="0" dirty="0">
                <a:solidFill>
                  <a:srgbClr val="0070C0"/>
                </a:solidFill>
              </a:rPr>
              <a:t>RT-LAMP </a:t>
            </a:r>
            <a:r>
              <a:rPr kumimoji="1" lang="en-US" altLang="ja-JP" sz="1600" b="1" u="sng" kern="0" dirty="0">
                <a:solidFill>
                  <a:srgbClr val="000000"/>
                </a:solidFill>
              </a:rPr>
              <a:t>(</a:t>
            </a:r>
            <a:r>
              <a:rPr kumimoji="1" lang="en-US" altLang="ja-JP" sz="1600" b="1" u="sng" kern="0" dirty="0">
                <a:solidFill>
                  <a:srgbClr val="FF0000"/>
                </a:solidFill>
              </a:rPr>
              <a:t>R</a:t>
            </a:r>
            <a:r>
              <a:rPr kumimoji="1" lang="en-US" altLang="ja-JP" sz="1600" b="1" u="sng" kern="0" dirty="0">
                <a:solidFill>
                  <a:srgbClr val="000000"/>
                </a:solidFill>
              </a:rPr>
              <a:t>everse </a:t>
            </a:r>
            <a:r>
              <a:rPr kumimoji="1" lang="en-US" altLang="ja-JP" sz="1600" b="1" u="sng" kern="0" dirty="0">
                <a:solidFill>
                  <a:srgbClr val="FF0000"/>
                </a:solidFill>
              </a:rPr>
              <a:t>T</a:t>
            </a:r>
            <a:r>
              <a:rPr kumimoji="1" lang="en-US" altLang="ja-JP" sz="1600" b="1" u="sng" kern="0" dirty="0">
                <a:solidFill>
                  <a:srgbClr val="000000"/>
                </a:solidFill>
              </a:rPr>
              <a:t>ranscription </a:t>
            </a:r>
            <a:r>
              <a:rPr kumimoji="1" lang="en-US" altLang="ja-JP" sz="1600" b="1" u="sng" kern="0" dirty="0">
                <a:solidFill>
                  <a:srgbClr val="FF0000"/>
                </a:solidFill>
              </a:rPr>
              <a:t>L</a:t>
            </a:r>
            <a:r>
              <a:rPr kumimoji="1" lang="en-US" altLang="ja-JP" sz="1600" b="1" u="sng" kern="0" dirty="0">
                <a:solidFill>
                  <a:srgbClr val="000000"/>
                </a:solidFill>
              </a:rPr>
              <a:t>oop-mediated isothermal </a:t>
            </a:r>
            <a:r>
              <a:rPr kumimoji="1" lang="en-US" altLang="ja-JP" sz="1600" b="1" u="sng" kern="0" dirty="0">
                <a:solidFill>
                  <a:srgbClr val="FF0000"/>
                </a:solidFill>
              </a:rPr>
              <a:t>amp</a:t>
            </a:r>
            <a:r>
              <a:rPr kumimoji="1" lang="en-US" altLang="ja-JP" sz="1600" b="1" u="sng" kern="0" dirty="0">
                <a:solidFill>
                  <a:srgbClr val="000000"/>
                </a:solidFill>
              </a:rPr>
              <a:t>lification)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184801" y="1772819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 smtClean="0">
                <a:solidFill>
                  <a:srgbClr val="0000FF"/>
                </a:solidFill>
                <a:latin typeface="Calibri" pitchFamily="34" charset="0"/>
              </a:rPr>
              <a:t>Mobile RT-PCR for diagnosis of FMD under the field condition</a:t>
            </a:r>
            <a:endParaRPr lang="en-GB" dirty="0"/>
          </a:p>
        </p:txBody>
      </p:sp>
      <p:sp>
        <p:nvSpPr>
          <p:cNvPr id="7" name="Rectangle 66"/>
          <p:cNvSpPr>
            <a:spLocks noChangeArrowheads="1"/>
          </p:cNvSpPr>
          <p:nvPr/>
        </p:nvSpPr>
        <p:spPr bwMode="auto">
          <a:xfrm rot="10800000" flipV="1">
            <a:off x="108744" y="1196975"/>
            <a:ext cx="9144000" cy="714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9114" y="1"/>
            <a:ext cx="803630" cy="7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281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46" y="0"/>
            <a:ext cx="8460431" cy="836712"/>
          </a:xfrm>
        </p:spPr>
        <p:txBody>
          <a:bodyPr/>
          <a:lstStyle/>
          <a:p>
            <a:r>
              <a:rPr lang="en-GB" sz="3600" dirty="0">
                <a:solidFill>
                  <a:srgbClr val="993300"/>
                </a:solidFill>
              </a:rPr>
              <a:t>UC3:</a:t>
            </a:r>
            <a:r>
              <a:rPr lang="en-GB" sz="2800" dirty="0">
                <a:solidFill>
                  <a:srgbClr val="993300"/>
                </a:solidFill>
              </a:rPr>
              <a:t>Developing </a:t>
            </a:r>
            <a:r>
              <a:rPr lang="en-GB" sz="2800" dirty="0" err="1">
                <a:solidFill>
                  <a:srgbClr val="993300"/>
                </a:solidFill>
              </a:rPr>
              <a:t>PoC</a:t>
            </a:r>
            <a:r>
              <a:rPr lang="en-GB" sz="2800" dirty="0">
                <a:solidFill>
                  <a:srgbClr val="993300"/>
                </a:solidFill>
              </a:rPr>
              <a:t> Antigen Detection Diagnostics – </a:t>
            </a:r>
            <a:r>
              <a:rPr lang="en-GB" sz="2800" dirty="0" err="1">
                <a:solidFill>
                  <a:srgbClr val="993300"/>
                </a:solidFill>
              </a:rPr>
              <a:t>Katendi</a:t>
            </a:r>
            <a:r>
              <a:rPr lang="en-GB" sz="2800" dirty="0">
                <a:solidFill>
                  <a:srgbClr val="993300"/>
                </a:solidFill>
              </a:rPr>
              <a:t> et al @ UNZA</a:t>
            </a:r>
            <a:endParaRPr lang="en-GB" sz="2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432" y="4509120"/>
            <a:ext cx="622786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433" y="1988843"/>
            <a:ext cx="6120680" cy="240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8257" y="1196753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W" sz="2000" b="1" dirty="0"/>
              <a:t>Monoclonal antibody based lateral flow Ebola virus antigenic detection developed</a:t>
            </a:r>
            <a:endParaRPr lang="en-GB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0264" y="6237315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CC"/>
                </a:solidFill>
              </a:rPr>
              <a:t>A candidate for </a:t>
            </a:r>
            <a:r>
              <a:rPr lang="en-GB" b="1" dirty="0" err="1" smtClean="0">
                <a:solidFill>
                  <a:srgbClr val="0000CC"/>
                </a:solidFill>
              </a:rPr>
              <a:t>PoC</a:t>
            </a:r>
            <a:r>
              <a:rPr lang="en-GB" b="1" dirty="0" smtClean="0">
                <a:solidFill>
                  <a:srgbClr val="0000CC"/>
                </a:solidFill>
              </a:rPr>
              <a:t> field test for Ebola and </a:t>
            </a:r>
            <a:r>
              <a:rPr lang="en-ZW" altLang="en-US" b="1" dirty="0" err="1" smtClean="0">
                <a:solidFill>
                  <a:srgbClr val="0000CC"/>
                </a:solidFill>
              </a:rPr>
              <a:t>Bundibugyo</a:t>
            </a:r>
            <a:r>
              <a:rPr lang="en-ZW" altLang="en-US" b="1" dirty="0" smtClean="0">
                <a:solidFill>
                  <a:srgbClr val="0000CC"/>
                </a:solidFill>
              </a:rPr>
              <a:t> viruses </a:t>
            </a:r>
          </a:p>
          <a:p>
            <a:pPr algn="ctr"/>
            <a:r>
              <a:rPr lang="en-ZW" altLang="en-US" b="1" dirty="0" smtClean="0">
                <a:solidFill>
                  <a:srgbClr val="0000CC"/>
                </a:solidFill>
              </a:rPr>
              <a:t>– to be scaled up</a:t>
            </a:r>
            <a:r>
              <a:rPr lang="en-GB" dirty="0" smtClean="0"/>
              <a:t> -</a:t>
            </a:r>
            <a:endParaRPr lang="en-GB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57434" y="115893"/>
            <a:ext cx="59531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6"/>
          <p:cNvSpPr>
            <a:spLocks noChangeArrowheads="1"/>
          </p:cNvSpPr>
          <p:nvPr/>
        </p:nvSpPr>
        <p:spPr bwMode="auto">
          <a:xfrm rot="10800000" flipV="1">
            <a:off x="108744" y="980729"/>
            <a:ext cx="9144000" cy="7200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20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SACIDS: One Africa, One Health</a:t>
            </a:r>
            <a:endParaRPr lang="en-US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360264" y="0"/>
            <a:ext cx="8352928" cy="838200"/>
          </a:xfrm>
        </p:spPr>
        <p:txBody>
          <a:bodyPr/>
          <a:lstStyle/>
          <a:p>
            <a:pPr algn="ctr" eaLnBrk="1" hangingPunct="1"/>
            <a:r>
              <a:rPr lang="en-GB" sz="3600" dirty="0" err="1" smtClean="0">
                <a:solidFill>
                  <a:srgbClr val="990000"/>
                </a:solidFill>
              </a:rPr>
              <a:t>Ucs</a:t>
            </a:r>
            <a:r>
              <a:rPr lang="en-GB" sz="3600" dirty="0" smtClean="0">
                <a:solidFill>
                  <a:srgbClr val="990000"/>
                </a:solidFill>
              </a:rPr>
              <a:t>: Technologies  </a:t>
            </a:r>
            <a:r>
              <a:rPr lang="en-GB" sz="3600" dirty="0">
                <a:solidFill>
                  <a:srgbClr val="990000"/>
                </a:solidFill>
              </a:rPr>
              <a:t>and ID risk </a:t>
            </a:r>
            <a:r>
              <a:rPr lang="en-GB" sz="3600" dirty="0" err="1" smtClean="0">
                <a:solidFill>
                  <a:srgbClr val="990000"/>
                </a:solidFill>
              </a:rPr>
              <a:t>mangnt</a:t>
            </a:r>
            <a:endParaRPr lang="en-GB" sz="3600" dirty="0">
              <a:solidFill>
                <a:srgbClr val="990000"/>
              </a:solidFill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744" y="1628775"/>
            <a:ext cx="91440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endParaRPr lang="en-GB" b="1"/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b="1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GB" sz="900" b="1">
              <a:cs typeface="Times New Roman" pitchFamily="18" charset="0"/>
            </a:endParaRPr>
          </a:p>
        </p:txBody>
      </p:sp>
      <p:graphicFrame>
        <p:nvGraphicFramePr>
          <p:cNvPr id="1180676" name="Group 4"/>
          <p:cNvGraphicFramePr>
            <a:graphicFrameLocks noGrp="1"/>
          </p:cNvGraphicFramePr>
          <p:nvPr/>
        </p:nvGraphicFramePr>
        <p:xfrm>
          <a:off x="1151733" y="1319214"/>
          <a:ext cx="7248525" cy="4881563"/>
        </p:xfrm>
        <a:graphic>
          <a:graphicData uri="http://schemas.openxmlformats.org/drawingml/2006/table">
            <a:tbl>
              <a:tblPr/>
              <a:tblGrid>
                <a:gridCol w="3994150"/>
                <a:gridCol w="812800"/>
                <a:gridCol w="812800"/>
                <a:gridCol w="815975"/>
                <a:gridCol w="81280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Major disease threats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Potential contribution to managing future risk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UC1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UC2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UC3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UC4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Evolution of new diseases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Acquiring resistance in pathogens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Zoonoses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HIV/TB/Malaria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Plant disease threats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Acute respiratory infections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STIs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Transboundary animal diseases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00488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886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4749" y="2"/>
            <a:ext cx="803630" cy="7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6"/>
          <p:cNvSpPr>
            <a:spLocks noChangeArrowheads="1"/>
          </p:cNvSpPr>
          <p:nvPr/>
        </p:nvSpPr>
        <p:spPr bwMode="auto">
          <a:xfrm rot="10800000" flipV="1">
            <a:off x="108744" y="908722"/>
            <a:ext cx="9144000" cy="7200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8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08744" y="1"/>
            <a:ext cx="8748464" cy="105251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2700" dirty="0">
                <a:solidFill>
                  <a:srgbClr val="993300"/>
                </a:solidFill>
              </a:rPr>
              <a:t>UC1: Towards Community based OH Disease Surveillance</a:t>
            </a:r>
            <a:r>
              <a:rPr lang="en-GB" sz="3200" b="0" dirty="0">
                <a:solidFill>
                  <a:srgbClr val="993300"/>
                </a:solidFill>
              </a:rPr>
              <a:t/>
            </a:r>
            <a:br>
              <a:rPr lang="en-GB" sz="3200" b="0" dirty="0">
                <a:solidFill>
                  <a:srgbClr val="993300"/>
                </a:solidFill>
              </a:rPr>
            </a:br>
            <a:r>
              <a:rPr lang="en-GB" sz="3200" b="0" dirty="0">
                <a:solidFill>
                  <a:srgbClr val="993300"/>
                </a:solidFill>
              </a:rPr>
              <a:t>- </a:t>
            </a:r>
            <a:r>
              <a:rPr lang="en-GB" sz="2800" b="0" dirty="0">
                <a:solidFill>
                  <a:srgbClr val="3333FF"/>
                </a:solidFill>
              </a:rPr>
              <a:t>Designing the Disease Surveillance Framework together </a:t>
            </a:r>
            <a:endParaRPr lang="en-GB" sz="2800" b="0" dirty="0">
              <a:solidFill>
                <a:srgbClr val="993300"/>
              </a:solidFill>
            </a:endParaRPr>
          </a:p>
        </p:txBody>
      </p:sp>
      <p:pic>
        <p:nvPicPr>
          <p:cNvPr id="27651" name="Content Placeholder 4" descr="EpiHack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83794" y="1246189"/>
            <a:ext cx="5111750" cy="3906837"/>
          </a:xfrm>
        </p:spPr>
      </p:pic>
      <p:sp>
        <p:nvSpPr>
          <p:cNvPr id="23556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945" y="1196975"/>
            <a:ext cx="3008313" cy="4929188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/>
              <a:t>Ngorongoro pastoral community leadership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00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/>
              <a:t>Community Health Worker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00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/>
              <a:t>Medical Epidemiologist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00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/>
              <a:t>Veterinary Epidemiologist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00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/>
              <a:t>Wildlife Health specialist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00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/>
              <a:t>IT Software Analysts and Programmers</a:t>
            </a: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023144" y="6237289"/>
            <a:ext cx="7315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rgbClr val="3333FF"/>
                </a:solidFill>
                <a:latin typeface="Calibri" pitchFamily="34" charset="0"/>
              </a:rPr>
              <a:t>EpiHack Approach – December 2014, Ngorongoro, Tanzania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1069" y="0"/>
            <a:ext cx="7239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66"/>
          <p:cNvSpPr>
            <a:spLocks noChangeArrowheads="1"/>
          </p:cNvSpPr>
          <p:nvPr/>
        </p:nvSpPr>
        <p:spPr bwMode="auto">
          <a:xfrm rot="10800000" flipV="1">
            <a:off x="108744" y="1196975"/>
            <a:ext cx="9144000" cy="714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3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60265" y="4"/>
            <a:ext cx="8424171" cy="7651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600" dirty="0">
                <a:solidFill>
                  <a:srgbClr val="993300"/>
                </a:solidFill>
              </a:rPr>
              <a:t>UC1: </a:t>
            </a:r>
            <a:r>
              <a:rPr lang="en-GB" sz="2400" dirty="0">
                <a:solidFill>
                  <a:srgbClr val="993300"/>
                </a:solidFill>
              </a:rPr>
              <a:t>Towards Community based One Health Disease Surveillance</a:t>
            </a:r>
            <a:r>
              <a:rPr lang="en-GB" sz="2400" b="0" dirty="0">
                <a:solidFill>
                  <a:srgbClr val="993300"/>
                </a:solidFill>
              </a:rPr>
              <a:t/>
            </a:r>
            <a:br>
              <a:rPr lang="en-GB" sz="2400" b="0" dirty="0">
                <a:solidFill>
                  <a:srgbClr val="993300"/>
                </a:solidFill>
              </a:rPr>
            </a:br>
            <a:r>
              <a:rPr lang="en-GB" sz="2400" b="0" dirty="0">
                <a:solidFill>
                  <a:srgbClr val="993300"/>
                </a:solidFill>
              </a:rPr>
              <a:t>- </a:t>
            </a:r>
            <a:r>
              <a:rPr lang="en-GB" sz="2400" b="0" dirty="0">
                <a:solidFill>
                  <a:srgbClr val="3333FF"/>
                </a:solidFill>
              </a:rPr>
              <a:t>Two days, Two nights Hacking together </a:t>
            </a:r>
            <a:r>
              <a:rPr lang="en-GB" sz="2400" b="0" dirty="0">
                <a:solidFill>
                  <a:srgbClr val="993300"/>
                </a:solidFill>
              </a:rPr>
              <a:t>-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1319" y="1196975"/>
            <a:ext cx="3182938" cy="492918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000" b="1" dirty="0"/>
              <a:t>Integrated Disease Surveillance &amp; Response Framework for: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000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2000" dirty="0"/>
              <a:t>Community level disease information and data collection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2000" dirty="0"/>
              <a:t> Official Medical and Veterinary Disease Reporting and Surveillance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2000" dirty="0"/>
              <a:t>Forward and Backward Tracing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2000" dirty="0"/>
              <a:t>Feed-back system to community level</a:t>
            </a: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1023144" y="6237288"/>
            <a:ext cx="7315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rgbClr val="3333FF"/>
                </a:solidFill>
                <a:latin typeface="Calibri" pitchFamily="34" charset="0"/>
              </a:rPr>
              <a:t>EpiHackers from  Tanzania, Kenya, Uganda, Rwanda, Burundi, Zambia, Malawi, South Africa, Argentina, USA, FAO, CDC, AU</a:t>
            </a:r>
          </a:p>
        </p:txBody>
      </p:sp>
      <p:pic>
        <p:nvPicPr>
          <p:cNvPr id="28677" name="Content Placeholder 7" descr="EpiHack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83769" y="1052518"/>
            <a:ext cx="2825750" cy="2160587"/>
          </a:xfrm>
        </p:spPr>
      </p:pic>
      <p:pic>
        <p:nvPicPr>
          <p:cNvPr id="28678" name="Picture 9" descr="EpiHack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8410" y="1052518"/>
            <a:ext cx="295433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0" descr="EpiHack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3769" y="3213100"/>
            <a:ext cx="28273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1" descr="EpiHACK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8410" y="3213100"/>
            <a:ext cx="29543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51069" y="0"/>
            <a:ext cx="7239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Rectangle 66"/>
          <p:cNvSpPr>
            <a:spLocks noChangeArrowheads="1"/>
          </p:cNvSpPr>
          <p:nvPr/>
        </p:nvSpPr>
        <p:spPr bwMode="auto">
          <a:xfrm rot="10800000" flipV="1">
            <a:off x="108744" y="765175"/>
            <a:ext cx="9144000" cy="714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9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4" y="1125538"/>
            <a:ext cx="8988338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Content Placeholder 1"/>
          <p:cNvSpPr>
            <a:spLocks noGrp="1"/>
          </p:cNvSpPr>
          <p:nvPr>
            <p:ph idx="1"/>
          </p:nvPr>
        </p:nvSpPr>
        <p:spPr>
          <a:xfrm>
            <a:off x="108745" y="5462588"/>
            <a:ext cx="8988337" cy="139541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latin typeface="Calibri" charset="0"/>
              </a:rPr>
              <a:t>A tool to assist: collect, analyze and respond to health related events Uses </a:t>
            </a:r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smart phone </a:t>
            </a:r>
            <a:r>
              <a:rPr lang="en-US" sz="2400" dirty="0">
                <a:latin typeface="Calibri" charset="0"/>
              </a:rPr>
              <a:t>to collect, Web interface to </a:t>
            </a:r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analyze </a:t>
            </a:r>
            <a:r>
              <a:rPr lang="en-US" sz="2400">
                <a:solidFill>
                  <a:srgbClr val="FF0000"/>
                </a:solidFill>
                <a:latin typeface="Calibri" charset="0"/>
              </a:rPr>
              <a:t>and sends </a:t>
            </a:r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feedback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944" y="152718"/>
            <a:ext cx="7228114" cy="611986"/>
          </a:xfrm>
        </p:spPr>
        <p:txBody>
          <a:bodyPr/>
          <a:lstStyle/>
          <a:p>
            <a:r>
              <a:rPr lang="en-US" dirty="0" err="1" smtClean="0"/>
              <a:t>Afya</a:t>
            </a:r>
            <a:r>
              <a:rPr lang="en-US" dirty="0" smtClean="0"/>
              <a:t> data - </a:t>
            </a:r>
            <a:r>
              <a:rPr lang="en-US" cap="none" dirty="0" err="1" smtClean="0"/>
              <a:t>e</a:t>
            </a:r>
            <a:r>
              <a:rPr lang="en-US" dirty="0" err="1" smtClean="0"/>
              <a:t>IDSR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7883" y="2"/>
            <a:ext cx="80486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6"/>
          <p:cNvSpPr>
            <a:spLocks noChangeArrowheads="1"/>
          </p:cNvSpPr>
          <p:nvPr/>
        </p:nvSpPr>
        <p:spPr bwMode="auto">
          <a:xfrm rot="10800000" flipV="1">
            <a:off x="108744" y="836714"/>
            <a:ext cx="9144000" cy="45719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91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424862" cy="785813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rgbClr val="993300"/>
                </a:solidFill>
              </a:rPr>
              <a:t>Technical support: visiting data collectors </a:t>
            </a:r>
          </a:p>
        </p:txBody>
      </p:sp>
      <p:pic>
        <p:nvPicPr>
          <p:cNvPr id="47107" name="Picture 3" descr="C:\Users\User\Documents\projects 2010\RF-MOBILE TECH\KAGERA ECOSYSTEM\VISIT jan 2013\photo_ngara\IMG_0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263" y="712788"/>
            <a:ext cx="4192587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C:\Users\User\Documents\projects 2010\RF-MOBILE TECH\KAGERA ECOSYSTEM\VISIT jan 2013\photo_ngara\IMG_0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5" y="712788"/>
            <a:ext cx="414496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C:\Users\User\Documents\projects 2010\RF-MOBILE TECH\KAGERA ECOSYSTEM\VISIT jan 2013\photo_ngara\IMG_0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25" y="3860800"/>
            <a:ext cx="421640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4413" y="3789363"/>
            <a:ext cx="38893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44" y="5927806"/>
            <a:ext cx="9144000" cy="930194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3600" dirty="0"/>
              <a:t>SACIDS-ACE  Innovation Lab for Disease</a:t>
            </a:r>
            <a:br>
              <a:rPr lang="en-GB" sz="3600" dirty="0"/>
            </a:br>
            <a:r>
              <a:rPr lang="en-GB" sz="3600" dirty="0"/>
              <a:t>Detection, Identification </a:t>
            </a:r>
            <a:r>
              <a:rPr lang="en-GB" sz="3600"/>
              <a:t>and Monitoring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89744" y="1217376"/>
          <a:ext cx="8382000" cy="480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023144" y="0"/>
            <a:ext cx="7315200" cy="990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chemeClr val="bg1"/>
                </a:solidFill>
                <a:ea typeface="MS PGothic" pitchFamily="34" charset="-128"/>
              </a:rPr>
              <a:t>OUR THEORY OF CHANGE: </a:t>
            </a:r>
            <a:r>
              <a:rPr lang="en-GB" sz="2400" b="1" u="sng" dirty="0">
                <a:solidFill>
                  <a:schemeClr val="bg1"/>
                </a:solidFill>
                <a:ea typeface="MS PGothic" pitchFamily="34" charset="-128"/>
              </a:rPr>
              <a:t>Community Level One Health Security in Africa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9794" y="149225"/>
            <a:ext cx="7239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4170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552450" y="3935413"/>
            <a:ext cx="18430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03" tIns="51901" rIns="103803" bIns="51901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50" y="1638300"/>
            <a:ext cx="2933700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7908" name="Text Box 4"/>
          <p:cNvSpPr txBox="1">
            <a:spLocks noChangeArrowheads="1"/>
          </p:cNvSpPr>
          <p:nvPr/>
        </p:nvSpPr>
        <p:spPr bwMode="auto">
          <a:xfrm>
            <a:off x="3059113" y="357188"/>
            <a:ext cx="6118225" cy="647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03" tIns="51901" rIns="103803" bIns="51901"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GB" sz="2300" dirty="0"/>
              <a:t>International public good concerns of today are: </a:t>
            </a:r>
            <a:r>
              <a:rPr lang="en-GB" sz="2300" dirty="0" err="1"/>
              <a:t>Transboundary</a:t>
            </a:r>
            <a:r>
              <a:rPr lang="en-GB" sz="2300" dirty="0"/>
              <a:t> /Epidemic and Emerging Infectious Diseases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GB" sz="2300" dirty="0"/>
              <a:t>But the chronic and endemic tropical diseases have serious impact on household food security and livelihoods in Africa.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GB" sz="2300" dirty="0" smtClean="0"/>
              <a:t>Public Health and Veterinary </a:t>
            </a:r>
            <a:r>
              <a:rPr lang="en-GB" sz="2300" dirty="0"/>
              <a:t>medicine </a:t>
            </a:r>
            <a:r>
              <a:rPr lang="en-GB" sz="2300" dirty="0" smtClean="0"/>
              <a:t>in Africa need </a:t>
            </a:r>
            <a:r>
              <a:rPr lang="en-GB" sz="2300" dirty="0"/>
              <a:t>to embrace and champion </a:t>
            </a:r>
            <a:r>
              <a:rPr lang="en-GB" sz="2300" dirty="0" smtClean="0"/>
              <a:t>One Health as the cost effective approach to sustainable risk management of infectious diseases IRRESPECTIVE of species</a:t>
            </a:r>
            <a:endParaRPr lang="en-GB" sz="2300" dirty="0"/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GB" sz="2300" dirty="0" smtClean="0"/>
              <a:t>Need to cultivate new </a:t>
            </a:r>
            <a:r>
              <a:rPr lang="en-GB" sz="2300" dirty="0"/>
              <a:t>multi-disciplinary partnerships for addressing infectious disease in the endemic settings </a:t>
            </a:r>
            <a:r>
              <a:rPr lang="en-GB" sz="2300" dirty="0">
                <a:solidFill>
                  <a:srgbClr val="990000"/>
                </a:solidFill>
              </a:rPr>
              <a:t>(geographically and zoologically)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GB" sz="2300" b="1" dirty="0">
                <a:solidFill>
                  <a:srgbClr val="0000CC"/>
                </a:solidFill>
              </a:rPr>
              <a:t>One Health is </a:t>
            </a:r>
            <a:r>
              <a:rPr lang="en-GB" sz="2300" b="1" dirty="0" smtClean="0">
                <a:solidFill>
                  <a:srgbClr val="0000CC"/>
                </a:solidFill>
              </a:rPr>
              <a:t>the </a:t>
            </a:r>
            <a:r>
              <a:rPr lang="en-GB" sz="2300" b="1" dirty="0">
                <a:solidFill>
                  <a:srgbClr val="0000CC"/>
                </a:solidFill>
              </a:rPr>
              <a:t>holistic science</a:t>
            </a:r>
            <a:endParaRPr lang="en-US" sz="2300" dirty="0"/>
          </a:p>
        </p:txBody>
      </p:sp>
      <p:sp>
        <p:nvSpPr>
          <p:cNvPr id="56325" name="TextBox 6"/>
          <p:cNvSpPr txBox="1">
            <a:spLocks noChangeArrowheads="1"/>
          </p:cNvSpPr>
          <p:nvPr/>
        </p:nvSpPr>
        <p:spPr bwMode="auto">
          <a:xfrm>
            <a:off x="552450" y="357188"/>
            <a:ext cx="250666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03" tIns="51901" rIns="103803" bIns="51901">
            <a:spAutoFit/>
          </a:bodyPr>
          <a:lstStyle/>
          <a:p>
            <a:pPr algn="ctr"/>
            <a:r>
              <a:rPr lang="en-GB" b="1">
                <a:solidFill>
                  <a:srgbClr val="336699"/>
                </a:solidFill>
              </a:rPr>
              <a:t>WAKE UP CALL</a:t>
            </a:r>
            <a:endParaRPr lang="en-GB">
              <a:solidFill>
                <a:srgbClr val="33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79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79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Mark\Downloads\cover page b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475" y="161925"/>
            <a:ext cx="5430838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7100" y="5922963"/>
            <a:ext cx="31702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6480175" y="1700213"/>
            <a:ext cx="266541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6600" b="1">
                <a:solidFill>
                  <a:srgbClr val="3333FF"/>
                </a:solidFill>
              </a:rPr>
              <a:t>Thank you!!</a:t>
            </a:r>
          </a:p>
        </p:txBody>
      </p:sp>
      <p:sp>
        <p:nvSpPr>
          <p:cNvPr id="57349" name="TextBox 4"/>
          <p:cNvSpPr txBox="1">
            <a:spLocks noChangeArrowheads="1"/>
          </p:cNvSpPr>
          <p:nvPr/>
        </p:nvSpPr>
        <p:spPr bwMode="auto">
          <a:xfrm>
            <a:off x="6192838" y="4508500"/>
            <a:ext cx="2952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>
                <a:hlinkClick r:id="rId4"/>
              </a:rPr>
              <a:t>www.sacids.org</a:t>
            </a:r>
            <a:r>
              <a:rPr lang="en-GB" sz="28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" r="19885"/>
          <a:stretch>
            <a:fillRect/>
          </a:stretch>
        </p:blipFill>
        <p:spPr bwMode="auto">
          <a:xfrm>
            <a:off x="230983" y="1419226"/>
            <a:ext cx="89249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r="20915"/>
          <a:stretch>
            <a:fillRect/>
          </a:stretch>
        </p:blipFill>
        <p:spPr bwMode="auto">
          <a:xfrm>
            <a:off x="170657" y="1143000"/>
            <a:ext cx="9118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489744" y="1600201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charset="0"/>
              </a:rPr>
              <a:t>May, 2014</a:t>
            </a:r>
            <a:endParaRPr lang="en-GB" altLang="en-US" sz="2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77" name="Title 1"/>
          <p:cNvSpPr>
            <a:spLocks noGrp="1"/>
          </p:cNvSpPr>
          <p:nvPr>
            <p:ph type="title"/>
          </p:nvPr>
        </p:nvSpPr>
        <p:spPr>
          <a:xfrm>
            <a:off x="108744" y="0"/>
            <a:ext cx="9144000" cy="1143000"/>
          </a:xfrm>
        </p:spPr>
        <p:txBody>
          <a:bodyPr/>
          <a:lstStyle/>
          <a:p>
            <a:r>
              <a:rPr lang="en-GB" altLang="en-US" b="1" dirty="0">
                <a:solidFill>
                  <a:srgbClr val="C00000"/>
                </a:solidFill>
              </a:rPr>
              <a:t>Ebola is spreading across Sierra Leone</a:t>
            </a:r>
          </a:p>
        </p:txBody>
      </p:sp>
      <p:sp>
        <p:nvSpPr>
          <p:cNvPr id="3" name="Down Arrow 2"/>
          <p:cNvSpPr/>
          <p:nvPr/>
        </p:nvSpPr>
        <p:spPr>
          <a:xfrm rot="1492042">
            <a:off x="7317582" y="3184525"/>
            <a:ext cx="53340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11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489744" y="1600201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1"/>
                </a:solidFill>
                <a:latin typeface="Arial" charset="0"/>
              </a:rPr>
              <a:t>June, 2014</a:t>
            </a:r>
            <a:endParaRPr lang="en-GB" altLang="en-US" sz="2800" b="1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4099" name="Title 1"/>
          <p:cNvSpPr txBox="1">
            <a:spLocks/>
          </p:cNvSpPr>
          <p:nvPr/>
        </p:nvSpPr>
        <p:spPr bwMode="auto">
          <a:xfrm>
            <a:off x="108744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Ebola is spreading across Sierra Leone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" r="21866"/>
          <a:stretch>
            <a:fillRect/>
          </a:stretch>
        </p:blipFill>
        <p:spPr bwMode="auto">
          <a:xfrm>
            <a:off x="230982" y="1143000"/>
            <a:ext cx="902176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10"/>
          <p:cNvSpPr txBox="1">
            <a:spLocks noChangeArrowheads="1"/>
          </p:cNvSpPr>
          <p:nvPr/>
        </p:nvSpPr>
        <p:spPr bwMode="auto">
          <a:xfrm>
            <a:off x="642144" y="1752601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charset="0"/>
              </a:rPr>
              <a:t>June, 2014</a:t>
            </a:r>
            <a:endParaRPr lang="en-GB" altLang="en-US" sz="2800" b="1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823744" y="1419225"/>
            <a:ext cx="1219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7"/>
          <p:cNvSpPr/>
          <p:nvPr/>
        </p:nvSpPr>
        <p:spPr>
          <a:xfrm rot="1492042">
            <a:off x="6546057" y="3259139"/>
            <a:ext cx="533400" cy="65722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Down Arrow 8"/>
          <p:cNvSpPr/>
          <p:nvPr/>
        </p:nvSpPr>
        <p:spPr>
          <a:xfrm rot="1492042">
            <a:off x="4291807" y="2901950"/>
            <a:ext cx="533400" cy="6350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69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r="22540"/>
          <a:stretch>
            <a:fillRect/>
          </a:stretch>
        </p:blipFill>
        <p:spPr bwMode="auto">
          <a:xfrm>
            <a:off x="311944" y="1250950"/>
            <a:ext cx="8940800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8"/>
          <p:cNvSpPr txBox="1">
            <a:spLocks noChangeArrowheads="1"/>
          </p:cNvSpPr>
          <p:nvPr/>
        </p:nvSpPr>
        <p:spPr bwMode="auto">
          <a:xfrm>
            <a:off x="489744" y="1600201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charset="0"/>
              </a:rPr>
              <a:t>July, 2014</a:t>
            </a:r>
            <a:endParaRPr lang="en-GB" altLang="en-US" sz="2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8744" y="0"/>
            <a:ext cx="9144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4000" b="1" dirty="0">
                <a:solidFill>
                  <a:srgbClr val="C00000"/>
                </a:solidFill>
              </a:rPr>
              <a:t>Expanding spread &amp; emerging hot spots</a:t>
            </a:r>
          </a:p>
        </p:txBody>
      </p:sp>
      <p:sp>
        <p:nvSpPr>
          <p:cNvPr id="7" name="Down Arrow 6"/>
          <p:cNvSpPr/>
          <p:nvPr/>
        </p:nvSpPr>
        <p:spPr>
          <a:xfrm rot="3686890">
            <a:off x="5833269" y="1903413"/>
            <a:ext cx="53340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Down Arrow 10"/>
          <p:cNvSpPr/>
          <p:nvPr/>
        </p:nvSpPr>
        <p:spPr>
          <a:xfrm rot="1492042">
            <a:off x="6292057" y="3028950"/>
            <a:ext cx="533400" cy="66833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Down Arrow 11"/>
          <p:cNvSpPr/>
          <p:nvPr/>
        </p:nvSpPr>
        <p:spPr>
          <a:xfrm rot="904148">
            <a:off x="3458369" y="2878138"/>
            <a:ext cx="53340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4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5658" r="23157"/>
          <a:stretch>
            <a:fillRect/>
          </a:stretch>
        </p:blipFill>
        <p:spPr bwMode="auto">
          <a:xfrm>
            <a:off x="108744" y="1143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489744" y="1600201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charset="0"/>
              </a:rPr>
              <a:t>August, 2014</a:t>
            </a:r>
            <a:endParaRPr lang="en-GB" altLang="en-US" sz="2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8744" y="0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b="1" dirty="0">
                <a:solidFill>
                  <a:srgbClr val="C00000"/>
                </a:solidFill>
              </a:rPr>
              <a:t>Expanding spread &amp; emerging hot spots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823744" y="1533525"/>
            <a:ext cx="1219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own Arrow 6"/>
          <p:cNvSpPr/>
          <p:nvPr/>
        </p:nvSpPr>
        <p:spPr>
          <a:xfrm rot="3686890">
            <a:off x="5703094" y="1960563"/>
            <a:ext cx="53340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Down Arrow 7"/>
          <p:cNvSpPr/>
          <p:nvPr/>
        </p:nvSpPr>
        <p:spPr>
          <a:xfrm rot="5169804">
            <a:off x="4745038" y="3053556"/>
            <a:ext cx="533400" cy="66833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Down Arrow 10"/>
          <p:cNvSpPr/>
          <p:nvPr/>
        </p:nvSpPr>
        <p:spPr>
          <a:xfrm rot="1492042">
            <a:off x="3336132" y="3006725"/>
            <a:ext cx="53340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Down Arrow 11"/>
          <p:cNvSpPr/>
          <p:nvPr/>
        </p:nvSpPr>
        <p:spPr>
          <a:xfrm rot="1492042">
            <a:off x="5114132" y="3784600"/>
            <a:ext cx="53340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Down Arrow 12"/>
          <p:cNvSpPr/>
          <p:nvPr/>
        </p:nvSpPr>
        <p:spPr>
          <a:xfrm rot="516615">
            <a:off x="7085807" y="2794000"/>
            <a:ext cx="53340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68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5658" r="23157"/>
          <a:stretch>
            <a:fillRect/>
          </a:stretch>
        </p:blipFill>
        <p:spPr bwMode="auto">
          <a:xfrm>
            <a:off x="108744" y="1143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8"/>
          <p:cNvSpPr txBox="1">
            <a:spLocks noChangeArrowheads="1"/>
          </p:cNvSpPr>
          <p:nvPr/>
        </p:nvSpPr>
        <p:spPr bwMode="auto">
          <a:xfrm>
            <a:off x="489744" y="1600201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charset="0"/>
              </a:rPr>
              <a:t>August, 2014</a:t>
            </a:r>
            <a:endParaRPr lang="en-GB" altLang="en-US" sz="2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8744" y="0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b="1" dirty="0">
                <a:solidFill>
                  <a:srgbClr val="C00000"/>
                </a:solidFill>
              </a:rPr>
              <a:t>Expanding spread &amp; emerging hot spots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823744" y="1533525"/>
            <a:ext cx="1219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own Arrow 6"/>
          <p:cNvSpPr/>
          <p:nvPr/>
        </p:nvSpPr>
        <p:spPr>
          <a:xfrm rot="3686890">
            <a:off x="5703094" y="1960563"/>
            <a:ext cx="53340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Down Arrow 7"/>
          <p:cNvSpPr/>
          <p:nvPr/>
        </p:nvSpPr>
        <p:spPr>
          <a:xfrm rot="5169804">
            <a:off x="4745038" y="3053556"/>
            <a:ext cx="533400" cy="66833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Down Arrow 10"/>
          <p:cNvSpPr/>
          <p:nvPr/>
        </p:nvSpPr>
        <p:spPr>
          <a:xfrm rot="1492042">
            <a:off x="3336132" y="3006725"/>
            <a:ext cx="53340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Down Arrow 11"/>
          <p:cNvSpPr/>
          <p:nvPr/>
        </p:nvSpPr>
        <p:spPr>
          <a:xfrm rot="1492042">
            <a:off x="5114132" y="3784600"/>
            <a:ext cx="53340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Down Arrow 12"/>
          <p:cNvSpPr/>
          <p:nvPr/>
        </p:nvSpPr>
        <p:spPr>
          <a:xfrm rot="516615">
            <a:off x="7085807" y="2794000"/>
            <a:ext cx="53340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870744" y="2397125"/>
            <a:ext cx="2209800" cy="1747838"/>
          </a:xfrm>
          <a:prstGeom prst="ellipse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>
                <a:solidFill>
                  <a:schemeClr val="tx1"/>
                </a:solidFill>
              </a:rPr>
              <a:t>17 Aug 2014 Arrival of 1</a:t>
            </a:r>
            <a:r>
              <a:rPr lang="en-ZA" baseline="30000" dirty="0">
                <a:solidFill>
                  <a:schemeClr val="tx1"/>
                </a:solidFill>
              </a:rPr>
              <a:t>st</a:t>
            </a:r>
            <a:r>
              <a:rPr lang="en-ZA" dirty="0">
                <a:solidFill>
                  <a:schemeClr val="tx1"/>
                </a:solidFill>
              </a:rPr>
              <a:t> NICD EMLU Team</a:t>
            </a:r>
          </a:p>
        </p:txBody>
      </p:sp>
    </p:spTree>
    <p:extLst>
      <p:ext uri="{BB962C8B-B14F-4D97-AF65-F5344CB8AC3E}">
        <p14:creationId xmlns:p14="http://schemas.microsoft.com/office/powerpoint/2010/main" val="102332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1830</TotalTime>
  <Words>1660</Words>
  <Application>Microsoft Macintosh PowerPoint</Application>
  <PresentationFormat>Custom</PresentationFormat>
  <Paragraphs>342</Paragraphs>
  <Slides>49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Calibri</vt:lpstr>
      <vt:lpstr>Gill Sans</vt:lpstr>
      <vt:lpstr>MS PGothic</vt:lpstr>
      <vt:lpstr>ＭＳ Ｐゴシック</vt:lpstr>
      <vt:lpstr>Times New Roman</vt:lpstr>
      <vt:lpstr>宋体</vt:lpstr>
      <vt:lpstr>Arial</vt:lpstr>
      <vt:lpstr>Office Theme</vt:lpstr>
      <vt:lpstr>PowerPoint Presentation</vt:lpstr>
      <vt:lpstr>PowerPoint Presentation</vt:lpstr>
      <vt:lpstr>WHO Ebola 2014-2015 map http://www.who.int/csr/disease/ebola/maps/en/</vt:lpstr>
      <vt:lpstr>EVD epidemic in Sierra Leone   </vt:lpstr>
      <vt:lpstr>Ebola is spreading across Sierra Leone</vt:lpstr>
      <vt:lpstr>PowerPoint Presentation</vt:lpstr>
      <vt:lpstr>Expanding spread &amp; emerging hot spots</vt:lpstr>
      <vt:lpstr>Expanding spread &amp; emerging hot spots</vt:lpstr>
      <vt:lpstr>Expanding spread &amp; emerging hot spots</vt:lpstr>
      <vt:lpstr>PowerPoint Presentation</vt:lpstr>
      <vt:lpstr>Expanding spread &amp; emerging hot spots </vt:lpstr>
      <vt:lpstr>Avian influenza</vt:lpstr>
      <vt:lpstr>H5N1 : 1997 in Hong Kong, China</vt:lpstr>
      <vt:lpstr>H5N1 : Until end-2003 few reported</vt:lpstr>
      <vt:lpstr>H5N1 : Dec. 2003–Jan. 2004 (only 2 months)</vt:lpstr>
      <vt:lpstr>H5N1 : by July 2004 spread to Russia</vt:lpstr>
      <vt:lpstr>H5N1 : By October 2004 reached Europe</vt:lpstr>
      <vt:lpstr>H5N1 : By 2005 reached Africa</vt:lpstr>
      <vt:lpstr>H5N1 : confined in endemic area e.g. 2011/2012 </vt:lpstr>
      <vt:lpstr>H5N1: May 2016 – Mar. 2017 spread again</vt:lpstr>
      <vt:lpstr>H5N6: in Far-East and South East Asia now</vt:lpstr>
      <vt:lpstr>H5N8: from Far East, now in Sub Sharan Africa</vt:lpstr>
      <vt:lpstr>Some shared characteristics</vt:lpstr>
      <vt:lpstr>Key Question</vt:lpstr>
      <vt:lpstr>Fighting emerging pathogens</vt:lpstr>
      <vt:lpstr>Fighting emerging pathogens</vt:lpstr>
      <vt:lpstr>One Medicine – One Health</vt:lpstr>
      <vt:lpstr>One Medicine – One Health</vt:lpstr>
      <vt:lpstr>Stone Mountain 2011</vt:lpstr>
      <vt:lpstr>WHO OH unique approach</vt:lpstr>
      <vt:lpstr>The OIE and FAO One Health Unique approaches</vt:lpstr>
      <vt:lpstr>International One Health Platform</vt:lpstr>
      <vt:lpstr>SACIDS Is</vt:lpstr>
      <vt:lpstr>Emerging Technologies for DIM of IDs</vt:lpstr>
      <vt:lpstr>Ucs: Technologies  and ID risk mangnt</vt:lpstr>
      <vt:lpstr>UC2: Genomics and post-genomics to characterise new diseases – Kasanga et al @ SUA,</vt:lpstr>
      <vt:lpstr>Genomics surveillance of AM-Resistome spread: Using the ONE Health approach </vt:lpstr>
      <vt:lpstr>Key discovery from Tanzanian studies</vt:lpstr>
      <vt:lpstr>Ucs: Technologies  and ID risk mangnt</vt:lpstr>
      <vt:lpstr>UC3: Developing PoC Genetic Detection Diagnostics – Kasanga et al @ SUA</vt:lpstr>
      <vt:lpstr>UC3:Developing PoC Antigen Detection Diagnostics – Katendi et al @ UNZA</vt:lpstr>
      <vt:lpstr>Ucs: Technologies  and ID risk mangnt</vt:lpstr>
      <vt:lpstr>UC1: Towards Community based OH Disease Surveillance - Designing the Disease Surveillance Framework together </vt:lpstr>
      <vt:lpstr>UC1: Towards Community based One Health Disease Surveillance - Two days, Two nights Hacking together -</vt:lpstr>
      <vt:lpstr>Afya data - eIDSR</vt:lpstr>
      <vt:lpstr>Technical support: visiting data collectors </vt:lpstr>
      <vt:lpstr>SACIDS-ACE  Innovation Lab for Disease Detection, Identification and Monitoring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ebeda</dc:creator>
  <cp:lastModifiedBy>Microsoft Office User</cp:lastModifiedBy>
  <cp:revision>54</cp:revision>
  <dcterms:created xsi:type="dcterms:W3CDTF">2012-10-09T06:52:29Z</dcterms:created>
  <dcterms:modified xsi:type="dcterms:W3CDTF">2017-03-31T06:40:25Z</dcterms:modified>
</cp:coreProperties>
</file>