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4"/>
  </p:notesMasterIdLst>
  <p:sldIdLst>
    <p:sldId id="257" r:id="rId2"/>
    <p:sldId id="283" r:id="rId3"/>
    <p:sldId id="272" r:id="rId4"/>
    <p:sldId id="271" r:id="rId5"/>
    <p:sldId id="273" r:id="rId6"/>
    <p:sldId id="258" r:id="rId7"/>
    <p:sldId id="270" r:id="rId8"/>
    <p:sldId id="262" r:id="rId9"/>
    <p:sldId id="263" r:id="rId10"/>
    <p:sldId id="264" r:id="rId11"/>
    <p:sldId id="274" r:id="rId12"/>
    <p:sldId id="278" r:id="rId13"/>
    <p:sldId id="279" r:id="rId14"/>
    <p:sldId id="280" r:id="rId15"/>
    <p:sldId id="281" r:id="rId16"/>
    <p:sldId id="282" r:id="rId17"/>
    <p:sldId id="265" r:id="rId18"/>
    <p:sldId id="275" r:id="rId19"/>
    <p:sldId id="276" r:id="rId20"/>
    <p:sldId id="277" r:id="rId21"/>
    <p:sldId id="269"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4" autoAdjust="0"/>
    <p:restoredTop sz="91328" autoAdjust="0"/>
  </p:normalViewPr>
  <p:slideViewPr>
    <p:cSldViewPr>
      <p:cViewPr>
        <p:scale>
          <a:sx n="80" d="100"/>
          <a:sy n="80" d="100"/>
        </p:scale>
        <p:origin x="1032"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608D4-C9EF-49F1-BE61-DA89A1171F13}" type="datetimeFigureOut">
              <a:rPr lang="en-GB" smtClean="0"/>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09C1B-78F0-4321-BB34-8583EA0099BD}" type="slidenum">
              <a:rPr lang="en-GB" smtClean="0"/>
              <a:t>‹#›</a:t>
            </a:fld>
            <a:endParaRPr lang="en-GB"/>
          </a:p>
        </p:txBody>
      </p:sp>
    </p:spTree>
    <p:extLst>
      <p:ext uri="{BB962C8B-B14F-4D97-AF65-F5344CB8AC3E}">
        <p14:creationId xmlns:p14="http://schemas.microsoft.com/office/powerpoint/2010/main" val="212097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609C1B-78F0-4321-BB34-8583EA0099BD}" type="slidenum">
              <a:rPr lang="en-GB" smtClean="0"/>
              <a:t>9</a:t>
            </a:fld>
            <a:endParaRPr lang="en-GB"/>
          </a:p>
        </p:txBody>
      </p:sp>
    </p:spTree>
    <p:extLst>
      <p:ext uri="{BB962C8B-B14F-4D97-AF65-F5344CB8AC3E}">
        <p14:creationId xmlns:p14="http://schemas.microsoft.com/office/powerpoint/2010/main" val="53768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Table 2 shows the prevalence of tuberculosis among the study participants (with both spot and morning samples) </a:t>
            </a:r>
          </a:p>
          <a:p>
            <a:r>
              <a:rPr lang="en-US" sz="1200" dirty="0"/>
              <a:t>according to different diagnostic tools and the testing site. At the study sites laboratories, </a:t>
            </a:r>
            <a:r>
              <a:rPr lang="en-US" sz="1200" dirty="0" err="1"/>
              <a:t>GeneXpert</a:t>
            </a:r>
            <a:r>
              <a:rPr lang="en-US" sz="1200" dirty="0"/>
              <a:t> detected </a:t>
            </a:r>
          </a:p>
          <a:p>
            <a:r>
              <a:rPr lang="en-US" sz="1200" dirty="0"/>
              <a:t>more participants as TB positive (25.8%) followed by FM (19.5%) and ZN (18.5%). Similarly, analysis at the </a:t>
            </a:r>
          </a:p>
          <a:p>
            <a:r>
              <a:rPr lang="en-US" sz="1200" dirty="0"/>
              <a:t>KEMRI research laboratory revealed that, </a:t>
            </a:r>
            <a:r>
              <a:rPr lang="en-US" sz="1200" dirty="0" err="1"/>
              <a:t>GeneXpert</a:t>
            </a:r>
            <a:r>
              <a:rPr lang="en-US" sz="1200" dirty="0"/>
              <a:t> detected more study participants as TB positive (25.8%)</a:t>
            </a:r>
          </a:p>
          <a:p>
            <a:r>
              <a:rPr lang="en-US" sz="1200" dirty="0"/>
              <a:t> followed by FM (20.6%) and ZN (20.3%). The prevalence of TB was comparable according to the microscopy </a:t>
            </a:r>
          </a:p>
          <a:p>
            <a:r>
              <a:rPr lang="en-US" sz="1200" dirty="0"/>
              <a:t>diagnostic tools (ZN and FM) but significantly high according to </a:t>
            </a:r>
            <a:r>
              <a:rPr lang="en-US" sz="1200" dirty="0" err="1"/>
              <a:t>GeneXpert</a:t>
            </a:r>
            <a:r>
              <a:rPr lang="en-US" sz="1200" dirty="0"/>
              <a:t> at both study sites and</a:t>
            </a:r>
          </a:p>
          <a:p>
            <a:r>
              <a:rPr lang="en-US" sz="1200" dirty="0"/>
              <a:t> KEMRI research laboratories. The prevalence of TB by culture was significantly lower than microscopy </a:t>
            </a:r>
          </a:p>
          <a:p>
            <a:r>
              <a:rPr lang="en-US" sz="1200" dirty="0"/>
              <a:t>and </a:t>
            </a:r>
            <a:r>
              <a:rPr lang="en-US" sz="1200" dirty="0" err="1"/>
              <a:t>Genexpert</a:t>
            </a:r>
            <a:r>
              <a:rPr lang="en-US" sz="1200" dirty="0"/>
              <a:t> at both study sites and at the KEMRI laboratory. </a:t>
            </a:r>
          </a:p>
        </p:txBody>
      </p:sp>
      <p:sp>
        <p:nvSpPr>
          <p:cNvPr id="4" name="Slide Number Placeholder 3"/>
          <p:cNvSpPr>
            <a:spLocks noGrp="1"/>
          </p:cNvSpPr>
          <p:nvPr>
            <p:ph type="sldNum" sz="quarter" idx="10"/>
          </p:nvPr>
        </p:nvSpPr>
        <p:spPr/>
        <p:txBody>
          <a:bodyPr/>
          <a:lstStyle/>
          <a:p>
            <a:fld id="{6D609C1B-78F0-4321-BB34-8583EA0099BD}" type="slidenum">
              <a:rPr lang="en-GB" smtClean="0"/>
              <a:t>10</a:t>
            </a:fld>
            <a:endParaRPr lang="en-GB"/>
          </a:p>
        </p:txBody>
      </p:sp>
    </p:spTree>
    <p:extLst>
      <p:ext uri="{BB962C8B-B14F-4D97-AF65-F5344CB8AC3E}">
        <p14:creationId xmlns:p14="http://schemas.microsoft.com/office/powerpoint/2010/main" val="246881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Table 3 shows the reproducibility of results for different TB diagnostic tools between study sites and KEMRI research laboratory. </a:t>
            </a:r>
            <a:r>
              <a:rPr lang="en-US" sz="1400" kern="1200" dirty="0">
                <a:solidFill>
                  <a:schemeClr val="tx1"/>
                </a:solidFill>
                <a:effectLst/>
                <a:latin typeface="+mn-lt"/>
                <a:ea typeface="+mn-ea"/>
                <a:cs typeface="+mn-cs"/>
              </a:rPr>
              <a:t>Generally, excellent Kappa value for </a:t>
            </a:r>
            <a:r>
              <a:rPr lang="en-US" sz="1400" kern="1200" dirty="0" err="1">
                <a:solidFill>
                  <a:schemeClr val="tx1"/>
                </a:solidFill>
                <a:effectLst/>
                <a:latin typeface="+mn-lt"/>
                <a:ea typeface="+mn-ea"/>
                <a:cs typeface="+mn-cs"/>
              </a:rPr>
              <a:t>GeneXpert</a:t>
            </a:r>
            <a:r>
              <a:rPr lang="en-US" sz="1400" kern="1200" dirty="0">
                <a:solidFill>
                  <a:schemeClr val="tx1"/>
                </a:solidFill>
                <a:effectLst/>
                <a:latin typeface="+mn-lt"/>
                <a:ea typeface="+mn-ea"/>
                <a:cs typeface="+mn-cs"/>
              </a:rPr>
              <a:t> </a:t>
            </a:r>
            <a:r>
              <a:rPr lang="en-US" sz="2800" kern="1200" dirty="0">
                <a:solidFill>
                  <a:schemeClr val="tx1"/>
                </a:solidFill>
                <a:effectLst/>
                <a:latin typeface="+mn-lt"/>
                <a:ea typeface="+mn-ea"/>
                <a:cs typeface="+mn-cs"/>
              </a:rPr>
              <a:t>(0.820(95%CI:0.777-0.863), n=957) was significantly higher than ZN microscopy (0.715(0.684-0.746), n=3376). </a:t>
            </a:r>
          </a:p>
          <a:p>
            <a:r>
              <a:rPr lang="en-US" sz="2800" kern="1200" dirty="0">
                <a:solidFill>
                  <a:schemeClr val="tx1"/>
                </a:solidFill>
                <a:effectLst/>
                <a:latin typeface="+mn-lt"/>
                <a:ea typeface="+mn-ea"/>
                <a:cs typeface="+mn-cs"/>
              </a:rPr>
              <a:t>FM Kappa value (0.753(0.722-0.784), n=3907) indicated substantial </a:t>
            </a:r>
            <a:r>
              <a:rPr lang="en-US" sz="1400" kern="1200" dirty="0">
                <a:solidFill>
                  <a:schemeClr val="tx1"/>
                </a:solidFill>
                <a:effectLst/>
                <a:latin typeface="+mn-lt"/>
                <a:ea typeface="+mn-ea"/>
                <a:cs typeface="+mn-cs"/>
              </a:rPr>
              <a:t>agreement. </a:t>
            </a:r>
            <a:endParaRPr lang="en-GB" sz="1400" dirty="0">
              <a:solidFill>
                <a:schemeClr val="tx1"/>
              </a:solidFill>
            </a:endParaRPr>
          </a:p>
        </p:txBody>
      </p:sp>
      <p:sp>
        <p:nvSpPr>
          <p:cNvPr id="4" name="Slide Number Placeholder 3"/>
          <p:cNvSpPr>
            <a:spLocks noGrp="1"/>
          </p:cNvSpPr>
          <p:nvPr>
            <p:ph type="sldNum" sz="quarter" idx="10"/>
          </p:nvPr>
        </p:nvSpPr>
        <p:spPr/>
        <p:txBody>
          <a:bodyPr/>
          <a:lstStyle/>
          <a:p>
            <a:fld id="{6D609C1B-78F0-4321-BB34-8583EA0099BD}" type="slidenum">
              <a:rPr lang="en-GB" smtClean="0"/>
              <a:t>11</a:t>
            </a:fld>
            <a:endParaRPr lang="en-GB"/>
          </a:p>
        </p:txBody>
      </p:sp>
    </p:spTree>
    <p:extLst>
      <p:ext uri="{BB962C8B-B14F-4D97-AF65-F5344CB8AC3E}">
        <p14:creationId xmlns:p14="http://schemas.microsoft.com/office/powerpoint/2010/main" val="326977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609C1B-78F0-4321-BB34-8583EA0099BD}" type="slidenum">
              <a:rPr lang="en-GB" smtClean="0"/>
              <a:t>12</a:t>
            </a:fld>
            <a:endParaRPr lang="en-GB"/>
          </a:p>
        </p:txBody>
      </p:sp>
    </p:spTree>
    <p:extLst>
      <p:ext uri="{BB962C8B-B14F-4D97-AF65-F5344CB8AC3E}">
        <p14:creationId xmlns:p14="http://schemas.microsoft.com/office/powerpoint/2010/main" val="382351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Table 9 shows the performance of different TB diagnostic tools at study sites and KEMRI research laboratory. </a:t>
            </a:r>
            <a:r>
              <a:rPr lang="en-US" sz="1200" kern="1200" dirty="0">
                <a:solidFill>
                  <a:schemeClr val="tx1"/>
                </a:solidFill>
                <a:effectLst/>
                <a:latin typeface="+mn-lt"/>
                <a:ea typeface="+mn-ea"/>
                <a:cs typeface="+mn-cs"/>
              </a:rPr>
              <a:t>Cumulatively, there was marginal significant incremental sensitivity of microscopy at study sites ZN (70.8% (95%CI:66.8-74.8)%; n=500) and  FM (78.4% (74.5-82.3)%; n=431) than at KEMRI ZN (66.4% (62.3-70.5)%; n=500) and FM (71.0% (95%CI:66.7-75.3)%; n=431). However, the sensitivity of </a:t>
            </a:r>
            <a:r>
              <a:rPr lang="en-US" sz="1200" kern="1200" dirty="0" err="1">
                <a:solidFill>
                  <a:schemeClr val="tx1"/>
                </a:solidFill>
                <a:effectLst/>
                <a:latin typeface="+mn-lt"/>
                <a:ea typeface="+mn-ea"/>
                <a:cs typeface="+mn-cs"/>
              </a:rPr>
              <a:t>GeneXpert</a:t>
            </a:r>
            <a:r>
              <a:rPr lang="en-US" sz="1200" kern="1200" dirty="0">
                <a:solidFill>
                  <a:schemeClr val="tx1"/>
                </a:solidFill>
                <a:effectLst/>
                <a:latin typeface="+mn-lt"/>
                <a:ea typeface="+mn-ea"/>
                <a:cs typeface="+mn-cs"/>
              </a:rPr>
              <a:t> at the study sites (86.5%(95%CI:80.7-92.3)%; n=133) was comparable to that of </a:t>
            </a:r>
            <a:r>
              <a:rPr lang="en-US" sz="1200" kern="1200" dirty="0" err="1">
                <a:solidFill>
                  <a:schemeClr val="tx1"/>
                </a:solidFill>
                <a:effectLst/>
                <a:latin typeface="+mn-lt"/>
                <a:ea typeface="+mn-ea"/>
                <a:cs typeface="+mn-cs"/>
              </a:rPr>
              <a:t>GeneXpert</a:t>
            </a:r>
            <a:r>
              <a:rPr lang="en-US" sz="1200" kern="1200" dirty="0">
                <a:solidFill>
                  <a:schemeClr val="tx1"/>
                </a:solidFill>
                <a:effectLst/>
                <a:latin typeface="+mn-lt"/>
                <a:ea typeface="+mn-ea"/>
                <a:cs typeface="+mn-cs"/>
              </a:rPr>
              <a:t> at KEMRI (85.7%(95%CI:79.8-91.7)%; n=133). Specificity of </a:t>
            </a:r>
            <a:r>
              <a:rPr lang="en-US" sz="1200" kern="1200" dirty="0" err="1">
                <a:solidFill>
                  <a:schemeClr val="tx1"/>
                </a:solidFill>
                <a:effectLst/>
                <a:latin typeface="+mn-lt"/>
                <a:ea typeface="+mn-ea"/>
                <a:cs typeface="+mn-cs"/>
              </a:rPr>
              <a:t>Genexpert</a:t>
            </a:r>
            <a:r>
              <a:rPr lang="en-US" sz="1200" kern="1200" dirty="0">
                <a:solidFill>
                  <a:schemeClr val="tx1"/>
                </a:solidFill>
                <a:effectLst/>
                <a:latin typeface="+mn-lt"/>
                <a:ea typeface="+mn-ea"/>
                <a:cs typeface="+mn-cs"/>
              </a:rPr>
              <a:t> at the site was comparable to KEMRI but significantly lower than microscopy both at site and KEMRI. </a:t>
            </a:r>
            <a:endParaRPr lang="en-GB" dirty="0"/>
          </a:p>
        </p:txBody>
      </p:sp>
      <p:sp>
        <p:nvSpPr>
          <p:cNvPr id="4" name="Slide Number Placeholder 3"/>
          <p:cNvSpPr>
            <a:spLocks noGrp="1"/>
          </p:cNvSpPr>
          <p:nvPr>
            <p:ph type="sldNum" sz="quarter" idx="10"/>
          </p:nvPr>
        </p:nvSpPr>
        <p:spPr/>
        <p:txBody>
          <a:bodyPr/>
          <a:lstStyle/>
          <a:p>
            <a:fld id="{6D609C1B-78F0-4321-BB34-8583EA0099BD}" type="slidenum">
              <a:rPr lang="en-GB" smtClean="0"/>
              <a:t>17</a:t>
            </a:fld>
            <a:endParaRPr lang="en-GB"/>
          </a:p>
        </p:txBody>
      </p:sp>
    </p:spTree>
    <p:extLst>
      <p:ext uri="{BB962C8B-B14F-4D97-AF65-F5344CB8AC3E}">
        <p14:creationId xmlns:p14="http://schemas.microsoft.com/office/powerpoint/2010/main" val="265583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Table 10 shows performance of ZN at satellite study sites and KEMRI laboratory by and non-satellite sites. Sensitivity of ZN microscopy at the satellite sites ranged from 50.0%(95% CI:28.1-71.9)% in </a:t>
            </a:r>
            <a:r>
              <a:rPr lang="en-US" sz="1200" dirty="0" err="1"/>
              <a:t>Wajir</a:t>
            </a:r>
            <a:r>
              <a:rPr lang="en-US" sz="1200" dirty="0"/>
              <a:t> to 81.4%(95% CI:75.0-87.9)% in </a:t>
            </a:r>
            <a:r>
              <a:rPr lang="en-US" sz="1200" dirty="0" err="1"/>
              <a:t>Kitale</a:t>
            </a:r>
            <a:r>
              <a:rPr lang="en-US" sz="1200" dirty="0"/>
              <a:t>. Specificity was generally comparable with the lowest observed in </a:t>
            </a:r>
            <a:r>
              <a:rPr lang="en-US" sz="1200" dirty="0" err="1"/>
              <a:t>Wajir</a:t>
            </a:r>
            <a:r>
              <a:rPr lang="en-US" sz="1200" dirty="0"/>
              <a:t> (85.7%(95% CI:81.3-90.1)%).Sensitivity of ZN microscopy at non-satellite sites ranged from 36.4%(95% CI:7.9-64.87)% in </a:t>
            </a:r>
            <a:r>
              <a:rPr lang="en-US" sz="1200" dirty="0" err="1"/>
              <a:t>Narok</a:t>
            </a:r>
            <a:r>
              <a:rPr lang="en-US" sz="1200" dirty="0"/>
              <a:t> to 87.0%(95% CI:73.2-100.0)% in </a:t>
            </a:r>
            <a:r>
              <a:rPr lang="en-US" sz="1200" dirty="0" err="1"/>
              <a:t>Nyahururu</a:t>
            </a:r>
            <a:r>
              <a:rPr lang="en-US" sz="1200" dirty="0"/>
              <a:t>. Specificity was generally comparable with the lowest observed in </a:t>
            </a:r>
            <a:r>
              <a:rPr lang="en-US" sz="1200" dirty="0" err="1"/>
              <a:t>Keroka</a:t>
            </a:r>
            <a:r>
              <a:rPr lang="en-US" sz="1200" dirty="0"/>
              <a:t> (94.9%(95% CI:91.2-98.6)%). However, due to the small number of enrolled patients, and especially in </a:t>
            </a:r>
            <a:r>
              <a:rPr lang="en-US" sz="1200" dirty="0" err="1"/>
              <a:t>Lamu</a:t>
            </a:r>
            <a:r>
              <a:rPr lang="en-US" sz="1200" dirty="0"/>
              <a:t>, sensitivity and specificity of ZN microscopy was estimated with wider confidence intervals, therefore with reduced precision. Apart from </a:t>
            </a:r>
            <a:r>
              <a:rPr lang="en-US" sz="1200" dirty="0" err="1"/>
              <a:t>Kitale</a:t>
            </a:r>
            <a:r>
              <a:rPr lang="en-US" sz="1200" dirty="0"/>
              <a:t> site where the sensitivity of ZN is significantly higher than at KEMRI, the reproducibility of ZN was comparable between the study sites and KEMRI</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8B30049-3B39-48F8-9197-6B3488BAE3A9}" type="slidenum">
              <a:rPr lang="en-US" smtClean="0"/>
              <a:pPr>
                <a:defRPr/>
              </a:pPr>
              <a:t>18</a:t>
            </a:fld>
            <a:endParaRPr lang="en-US"/>
          </a:p>
        </p:txBody>
      </p:sp>
    </p:spTree>
    <p:extLst>
      <p:ext uri="{BB962C8B-B14F-4D97-AF65-F5344CB8AC3E}">
        <p14:creationId xmlns:p14="http://schemas.microsoft.com/office/powerpoint/2010/main" val="274082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Table 11 shows performance of FM at study sites and KEMRI laboratory by satellite and non-satellite sites. Sensitivity of ZN microscopy at study sites within satellite sites ranged from 75.9%(95% CI:68.9-82.8)% in </a:t>
            </a:r>
            <a:r>
              <a:rPr lang="en-US" sz="1200" dirty="0" err="1"/>
              <a:t>Malindi</a:t>
            </a:r>
            <a:r>
              <a:rPr lang="en-US" sz="1200" dirty="0"/>
              <a:t> to 87.4%(95% CI:81.0-93.8)% in </a:t>
            </a:r>
            <a:r>
              <a:rPr lang="en-US" sz="1200" dirty="0" err="1"/>
              <a:t>Kitale</a:t>
            </a:r>
            <a:r>
              <a:rPr lang="en-US" sz="1200" dirty="0"/>
              <a:t>. Specificity was generally comparable with the lowest observed in </a:t>
            </a:r>
            <a:r>
              <a:rPr lang="en-US" sz="1200" dirty="0" err="1"/>
              <a:t>Machakos</a:t>
            </a:r>
            <a:r>
              <a:rPr lang="en-US" sz="1200" dirty="0"/>
              <a:t> (89.2%(95% CI:85.1-93.3)%).Sensitivity of FM microscopy at study sites within non-satellite sites ranged from 33.3%(95% CI:0.0-86.7)% in </a:t>
            </a:r>
            <a:r>
              <a:rPr lang="en-US" sz="1200" dirty="0" err="1"/>
              <a:t>Lamu</a:t>
            </a:r>
            <a:r>
              <a:rPr lang="en-US" sz="1200" dirty="0"/>
              <a:t> to 84.0%(95% CI:69.6-98.4)% in </a:t>
            </a:r>
            <a:r>
              <a:rPr lang="en-US" sz="1200" dirty="0" err="1"/>
              <a:t>Nyahururu</a:t>
            </a:r>
            <a:r>
              <a:rPr lang="en-US" sz="1200" dirty="0"/>
              <a:t>. Specificity was generally comparable with the lowest observed in </a:t>
            </a:r>
            <a:r>
              <a:rPr lang="en-US" sz="1200" dirty="0" err="1"/>
              <a:t>Keroka</a:t>
            </a:r>
            <a:r>
              <a:rPr lang="en-US" sz="1200" dirty="0"/>
              <a:t> (93.3%(95% CI:89.1-97.5)%). However, due to the small number of enrolled patients, and especially in </a:t>
            </a:r>
            <a:r>
              <a:rPr lang="en-US" sz="1200" dirty="0" err="1"/>
              <a:t>Wajir</a:t>
            </a:r>
            <a:r>
              <a:rPr lang="en-US" sz="1200" dirty="0"/>
              <a:t>, </a:t>
            </a:r>
            <a:r>
              <a:rPr lang="en-US" sz="1200" dirty="0" err="1"/>
              <a:t>Narok</a:t>
            </a:r>
            <a:r>
              <a:rPr lang="en-US" sz="1200" dirty="0"/>
              <a:t> and </a:t>
            </a:r>
            <a:r>
              <a:rPr lang="en-US" sz="1200" dirty="0" err="1"/>
              <a:t>Lamu</a:t>
            </a:r>
            <a:r>
              <a:rPr lang="en-US" sz="1200" dirty="0"/>
              <a:t>, sensitivity and specificity of ZN microscopy was estimated with wider confidence intervals, therefore with reduced precision. </a:t>
            </a:r>
          </a:p>
          <a:p>
            <a:endParaRPr lang="en-US" dirty="0"/>
          </a:p>
        </p:txBody>
      </p:sp>
      <p:sp>
        <p:nvSpPr>
          <p:cNvPr id="4" name="Slide Number Placeholder 3"/>
          <p:cNvSpPr>
            <a:spLocks noGrp="1"/>
          </p:cNvSpPr>
          <p:nvPr>
            <p:ph type="sldNum" sz="quarter" idx="10"/>
          </p:nvPr>
        </p:nvSpPr>
        <p:spPr/>
        <p:txBody>
          <a:bodyPr/>
          <a:lstStyle/>
          <a:p>
            <a:pPr>
              <a:defRPr/>
            </a:pPr>
            <a:fld id="{58B30049-3B39-48F8-9197-6B3488BAE3A9}" type="slidenum">
              <a:rPr lang="en-US" smtClean="0"/>
              <a:pPr>
                <a:defRPr/>
              </a:pPr>
              <a:t>19</a:t>
            </a:fld>
            <a:endParaRPr lang="en-US"/>
          </a:p>
        </p:txBody>
      </p:sp>
    </p:spTree>
    <p:extLst>
      <p:ext uri="{BB962C8B-B14F-4D97-AF65-F5344CB8AC3E}">
        <p14:creationId xmlns:p14="http://schemas.microsoft.com/office/powerpoint/2010/main" val="85966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Table 12 shows performance of GeneXpert at study sites and KEMRI laboratory by satellite and non-satellite sites. Sensitivity of GeneXpert at study sites ranged from 75.0%(95% CI:32.6-100.0)% in </a:t>
            </a:r>
            <a:r>
              <a:rPr lang="en-US" sz="1200" dirty="0" err="1"/>
              <a:t>Malindi</a:t>
            </a:r>
            <a:r>
              <a:rPr lang="en-US" sz="1200" dirty="0"/>
              <a:t> to 94.2%(95% CI:89.2-99.1)% in </a:t>
            </a:r>
            <a:r>
              <a:rPr lang="en-US" sz="1200" dirty="0" err="1"/>
              <a:t>Kitale</a:t>
            </a:r>
            <a:r>
              <a:rPr lang="en-US" sz="1200" dirty="0"/>
              <a:t>. Specificity was generally comparable with the lowest observed in </a:t>
            </a:r>
            <a:r>
              <a:rPr lang="en-US" sz="1200" dirty="0" err="1"/>
              <a:t>Machakos</a:t>
            </a:r>
            <a:r>
              <a:rPr lang="en-US" sz="1200" dirty="0"/>
              <a:t> (82.7%(95% CI:72.4-93.0)%). However, due to the small number of specimens analyzed using GeneXpert at both study sites and KEMRI, and especially in </a:t>
            </a:r>
            <a:r>
              <a:rPr lang="en-US" sz="1200" dirty="0" err="1"/>
              <a:t>Wajir</a:t>
            </a:r>
            <a:r>
              <a:rPr lang="en-US" sz="1200" dirty="0"/>
              <a:t>, the sensitivity and specificity of GeneXpert was estimated with wider confidence intervals, therefore with reduced precision. Four from </a:t>
            </a:r>
            <a:r>
              <a:rPr lang="en-US" sz="1200" dirty="0" err="1"/>
              <a:t>Machakos</a:t>
            </a:r>
            <a:r>
              <a:rPr lang="en-US" sz="1200" dirty="0"/>
              <a:t> were culture positive at KEMRI and were detected as GeneXpert positive at both site and KEMRI. Four from </a:t>
            </a:r>
            <a:r>
              <a:rPr lang="en-US" sz="1200" dirty="0" err="1"/>
              <a:t>Malindi</a:t>
            </a:r>
            <a:r>
              <a:rPr lang="en-US" sz="1200" dirty="0"/>
              <a:t> were culture positive at KEMRI and were detected as GeneXpert positive at both site and KEMRI. None of the 6 culture positive from </a:t>
            </a:r>
            <a:r>
              <a:rPr lang="en-US" sz="1200" dirty="0" err="1"/>
              <a:t>Wajir</a:t>
            </a:r>
            <a:r>
              <a:rPr lang="en-US" sz="1200" dirty="0"/>
              <a:t> were found to be  positive by GeneXpert at site and KEMRI</a:t>
            </a:r>
            <a:endParaRPr lang="en-US" dirty="0"/>
          </a:p>
        </p:txBody>
      </p:sp>
      <p:sp>
        <p:nvSpPr>
          <p:cNvPr id="4" name="Slide Number Placeholder 3"/>
          <p:cNvSpPr>
            <a:spLocks noGrp="1"/>
          </p:cNvSpPr>
          <p:nvPr>
            <p:ph type="sldNum" sz="quarter" idx="10"/>
          </p:nvPr>
        </p:nvSpPr>
        <p:spPr/>
        <p:txBody>
          <a:bodyPr/>
          <a:lstStyle/>
          <a:p>
            <a:pPr>
              <a:defRPr/>
            </a:pPr>
            <a:fld id="{58B30049-3B39-48F8-9197-6B3488BAE3A9}" type="slidenum">
              <a:rPr lang="en-US" smtClean="0"/>
              <a:pPr>
                <a:defRPr/>
              </a:pPr>
              <a:t>20</a:t>
            </a:fld>
            <a:endParaRPr lang="en-US"/>
          </a:p>
        </p:txBody>
      </p:sp>
    </p:spTree>
    <p:extLst>
      <p:ext uri="{BB962C8B-B14F-4D97-AF65-F5344CB8AC3E}">
        <p14:creationId xmlns:p14="http://schemas.microsoft.com/office/powerpoint/2010/main" val="109728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3561EB-FFE8-4399-8D52-106D7A044CAB}" type="datetimeFigureOut">
              <a:rPr lang="en-US" smtClean="0"/>
              <a:t>3/30/2017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039D694-3146-4B07-AB9E-15A5420DB1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3561EB-FFE8-4399-8D52-106D7A044CAB}"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9D694-3146-4B07-AB9E-15A5420DB1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3561EB-FFE8-4399-8D52-106D7A044CAB}" type="datetimeFigureOut">
              <a:rPr lang="en-US" smtClean="0"/>
              <a:t>3/30/2017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039D694-3146-4B07-AB9E-15A5420DB10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93561EB-FFE8-4399-8D52-106D7A044CAB}"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039D694-3146-4B07-AB9E-15A5420DB10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93561EB-FFE8-4399-8D52-106D7A044CAB}" type="datetimeFigureOut">
              <a:rPr lang="en-US" smtClean="0"/>
              <a:t>3/30/2017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039D694-3146-4B07-AB9E-15A5420DB10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93561EB-FFE8-4399-8D52-106D7A044CAB}" type="datetimeFigureOut">
              <a:rPr lang="en-US" smtClean="0"/>
              <a:t>3/30/2017</a:t>
            </a:fld>
            <a:endParaRPr lang="en-US"/>
          </a:p>
        </p:txBody>
      </p:sp>
      <p:sp>
        <p:nvSpPr>
          <p:cNvPr id="10" name="Slide Number Placeholder 9"/>
          <p:cNvSpPr>
            <a:spLocks noGrp="1"/>
          </p:cNvSpPr>
          <p:nvPr>
            <p:ph type="sldNum" sz="quarter" idx="16"/>
          </p:nvPr>
        </p:nvSpPr>
        <p:spPr/>
        <p:txBody>
          <a:bodyPr rtlCol="0"/>
          <a:lstStyle/>
          <a:p>
            <a:fld id="{7039D694-3146-4B07-AB9E-15A5420DB10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93561EB-FFE8-4399-8D52-106D7A044CAB}" type="datetimeFigureOut">
              <a:rPr lang="en-US" smtClean="0"/>
              <a:t>3/30/2017</a:t>
            </a:fld>
            <a:endParaRPr lang="en-US"/>
          </a:p>
        </p:txBody>
      </p:sp>
      <p:sp>
        <p:nvSpPr>
          <p:cNvPr id="12" name="Slide Number Placeholder 11"/>
          <p:cNvSpPr>
            <a:spLocks noGrp="1"/>
          </p:cNvSpPr>
          <p:nvPr>
            <p:ph type="sldNum" sz="quarter" idx="16"/>
          </p:nvPr>
        </p:nvSpPr>
        <p:spPr/>
        <p:txBody>
          <a:bodyPr rtlCol="0"/>
          <a:lstStyle/>
          <a:p>
            <a:fld id="{7039D694-3146-4B07-AB9E-15A5420DB10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3561EB-FFE8-4399-8D52-106D7A044CAB}"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039D694-3146-4B07-AB9E-15A5420DB1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561EB-FFE8-4399-8D52-106D7A044CAB}"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039D694-3146-4B07-AB9E-15A5420DB1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93561EB-FFE8-4399-8D52-106D7A044CAB}"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039D694-3146-4B07-AB9E-15A5420DB103}"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3561EB-FFE8-4399-8D52-106D7A044CAB}" type="datetimeFigureOut">
              <a:rPr lang="en-US" smtClean="0"/>
              <a:t>3/30/2017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039D694-3146-4B07-AB9E-15A5420DB10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3561EB-FFE8-4399-8D52-106D7A044CAB}" type="datetimeFigureOut">
              <a:rPr lang="en-US" smtClean="0"/>
              <a:t>3/30/2017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039D694-3146-4B07-AB9E-15A5420DB1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package" Target="../embeddings/Microsoft_Word_Document4.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package" Target="../embeddings/Microsoft_Word_Document5.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0"/>
            <a:ext cx="8382000" cy="4419600"/>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REPRODUCIBILITY OF LABORATORY RESULTS AND PERFORMANCE OF TB DIAGNOSTIC TOOLS IN DIFFERENT GEOGRAPHICAL SETTINGS IN KENYA EAPHLN PROJECT - OPERATIONAL RESEARCH</a:t>
            </a:r>
            <a:endParaRPr lang="en-GB"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33400" y="4693384"/>
            <a:ext cx="8001000" cy="193899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Authors: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Githui</a:t>
            </a:r>
            <a:r>
              <a:rPr lang="en-US" sz="2000" dirty="0">
                <a:latin typeface="Times New Roman" panose="02020603050405020304" pitchFamily="18" charset="0"/>
                <a:cs typeface="Times New Roman" panose="02020603050405020304" pitchFamily="18" charset="0"/>
              </a:rPr>
              <a:t> WA</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Mwangi</a:t>
            </a:r>
            <a:r>
              <a:rPr lang="en-US" sz="2000" dirty="0">
                <a:latin typeface="Times New Roman" panose="02020603050405020304" pitchFamily="18" charset="0"/>
                <a:cs typeface="Times New Roman" panose="02020603050405020304" pitchFamily="18" charset="0"/>
              </a:rPr>
              <a:t> 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Wanzala</a:t>
            </a:r>
            <a:r>
              <a:rPr lang="en-US" sz="2000" dirty="0">
                <a:latin typeface="Times New Roman" panose="02020603050405020304" pitchFamily="18" charset="0"/>
                <a:cs typeface="Times New Roman" panose="02020603050405020304" pitchFamily="18" charset="0"/>
              </a:rPr>
              <a:t> P</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Sang WK</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Kariuki</a:t>
            </a:r>
            <a:r>
              <a:rPr lang="en-US" sz="2000" dirty="0">
                <a:latin typeface="Times New Roman" panose="02020603050405020304" pitchFamily="18" charset="0"/>
                <a:cs typeface="Times New Roman" panose="02020603050405020304" pitchFamily="18" charset="0"/>
              </a:rPr>
              <a:t> JN</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Kiptoo</a:t>
            </a:r>
            <a:r>
              <a:rPr lang="en-US" sz="2000" dirty="0">
                <a:latin typeface="Times New Roman" panose="02020603050405020304" pitchFamily="18" charset="0"/>
                <a:cs typeface="Times New Roman" panose="02020603050405020304" pitchFamily="18" charset="0"/>
              </a:rPr>
              <a:t> M</a:t>
            </a:r>
            <a:r>
              <a:rPr lang="en-US" sz="2000" baseline="30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Institutional Affiliations:</a:t>
            </a:r>
            <a:endParaRPr lang="en-US" sz="2000" dirty="0">
              <a:latin typeface="Times New Roman" panose="02020603050405020304" pitchFamily="18" charset="0"/>
              <a:cs typeface="Times New Roman" panose="02020603050405020304" pitchFamily="18" charset="0"/>
            </a:endParaRPr>
          </a:p>
          <a:p>
            <a:pPr algn="ct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Kenya Medical Research Institute</a:t>
            </a:r>
          </a:p>
          <a:p>
            <a:pPr algn="ct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South Eastern Kenya University</a:t>
            </a:r>
          </a:p>
        </p:txBody>
      </p:sp>
    </p:spTree>
    <p:extLst>
      <p:ext uri="{BB962C8B-B14F-4D97-AF65-F5344CB8AC3E}">
        <p14:creationId xmlns:p14="http://schemas.microsoft.com/office/powerpoint/2010/main" val="74287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2500" dirty="0"/>
              <a:t>Table 2: Prevalence of tuberculosis among the study participants according to different diagnostic tools (with both spot and morning samples) </a:t>
            </a:r>
            <a:endParaRPr lang="en-US" sz="25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914617467"/>
              </p:ext>
            </p:extLst>
          </p:nvPr>
        </p:nvGraphicFramePr>
        <p:xfrm>
          <a:off x="685800" y="1905000"/>
          <a:ext cx="8272462" cy="4284662"/>
        </p:xfrm>
        <a:graphic>
          <a:graphicData uri="http://schemas.openxmlformats.org/presentationml/2006/ole">
            <mc:AlternateContent xmlns:mc="http://schemas.openxmlformats.org/markup-compatibility/2006">
              <mc:Choice xmlns:v="urn:schemas-microsoft-com:vml" Requires="v">
                <p:oleObj spid="_x0000_s1106" name="Document" r:id="rId4" imgW="6351068" imgH="3280593" progId="Word.Document.12">
                  <p:embed/>
                </p:oleObj>
              </mc:Choice>
              <mc:Fallback>
                <p:oleObj name="Document" r:id="rId4" imgW="6351068" imgH="3280593" progId="Word.Document.12">
                  <p:embed/>
                  <p:pic>
                    <p:nvPicPr>
                      <p:cNvPr id="4" name="Object 3"/>
                      <p:cNvPicPr/>
                      <p:nvPr/>
                    </p:nvPicPr>
                    <p:blipFill>
                      <a:blip r:embed="rId5"/>
                      <a:stretch>
                        <a:fillRect/>
                      </a:stretch>
                    </p:blipFill>
                    <p:spPr>
                      <a:xfrm>
                        <a:off x="685800" y="1905000"/>
                        <a:ext cx="8272462" cy="4284662"/>
                      </a:xfrm>
                      <a:prstGeom prst="rect">
                        <a:avLst/>
                      </a:prstGeom>
                    </p:spPr>
                  </p:pic>
                </p:oleObj>
              </mc:Fallback>
            </mc:AlternateContent>
          </a:graphicData>
        </a:graphic>
      </p:graphicFrame>
      <p:sp>
        <p:nvSpPr>
          <p:cNvPr id="4" name="Oval 3"/>
          <p:cNvSpPr/>
          <p:nvPr/>
        </p:nvSpPr>
        <p:spPr>
          <a:xfrm>
            <a:off x="5893158" y="5054958"/>
            <a:ext cx="609600" cy="397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81352" y="3581400"/>
            <a:ext cx="609600" cy="397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48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5048" cy="990600"/>
          </a:xfrm>
        </p:spPr>
        <p:txBody>
          <a:bodyPr>
            <a:noAutofit/>
          </a:bodyPr>
          <a:lstStyle/>
          <a:p>
            <a:r>
              <a:rPr lang="en-US" sz="2500" dirty="0"/>
              <a:t>Table 3: Reproducibility of results for different TB diagnostic tools between study sites and KEMRI research laboratory</a:t>
            </a:r>
            <a:endParaRPr lang="en-US" sz="25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929936211"/>
              </p:ext>
            </p:extLst>
          </p:nvPr>
        </p:nvGraphicFramePr>
        <p:xfrm>
          <a:off x="560544" y="1958017"/>
          <a:ext cx="8583456" cy="4595183"/>
        </p:xfrm>
        <a:graphic>
          <a:graphicData uri="http://schemas.openxmlformats.org/presentationml/2006/ole">
            <mc:AlternateContent xmlns:mc="http://schemas.openxmlformats.org/markup-compatibility/2006">
              <mc:Choice xmlns:v="urn:schemas-microsoft-com:vml" Requires="v">
                <p:oleObj spid="_x0000_s3152" name="Document" r:id="rId4" imgW="6324600" imgH="3048000" progId="Word.Document.12">
                  <p:embed/>
                </p:oleObj>
              </mc:Choice>
              <mc:Fallback>
                <p:oleObj name="Document" r:id="rId4" imgW="6324600" imgH="3048000" progId="Word.Document.12">
                  <p:embed/>
                  <p:pic>
                    <p:nvPicPr>
                      <p:cNvPr id="4" name="Object 3"/>
                      <p:cNvPicPr/>
                      <p:nvPr/>
                    </p:nvPicPr>
                    <p:blipFill>
                      <a:blip r:embed="rId5"/>
                      <a:stretch>
                        <a:fillRect/>
                      </a:stretch>
                    </p:blipFill>
                    <p:spPr>
                      <a:xfrm>
                        <a:off x="560544" y="1958017"/>
                        <a:ext cx="8583456" cy="4595183"/>
                      </a:xfrm>
                      <a:prstGeom prst="rect">
                        <a:avLst/>
                      </a:prstGeom>
                    </p:spPr>
                  </p:pic>
                </p:oleObj>
              </mc:Fallback>
            </mc:AlternateContent>
          </a:graphicData>
        </a:graphic>
      </p:graphicFrame>
      <p:sp>
        <p:nvSpPr>
          <p:cNvPr id="5" name="Oval 4"/>
          <p:cNvSpPr/>
          <p:nvPr/>
        </p:nvSpPr>
        <p:spPr>
          <a:xfrm>
            <a:off x="6197958" y="5452593"/>
            <a:ext cx="1955442" cy="397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0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3998" cy="1066800"/>
          </a:xfrm>
        </p:spPr>
        <p:txBody>
          <a:bodyPr>
            <a:noAutofit/>
          </a:bodyPr>
          <a:lstStyle/>
          <a:p>
            <a:r>
              <a:rPr lang="en-US" sz="2600" dirty="0"/>
              <a:t>Table 4: Reproducibility of ZN results between satellite sites and KEMRI research laboratory</a:t>
            </a:r>
            <a:endParaRPr lang="en-GB" sz="2600" dirty="0"/>
          </a:p>
        </p:txBody>
      </p:sp>
      <p:graphicFrame>
        <p:nvGraphicFramePr>
          <p:cNvPr id="5" name="Table 4"/>
          <p:cNvGraphicFramePr>
            <a:graphicFrameLocks noGrp="1"/>
          </p:cNvGraphicFramePr>
          <p:nvPr>
            <p:extLst>
              <p:ext uri="{D42A27DB-BD31-4B8C-83A1-F6EECF244321}">
                <p14:modId xmlns:p14="http://schemas.microsoft.com/office/powerpoint/2010/main" val="2082632505"/>
              </p:ext>
            </p:extLst>
          </p:nvPr>
        </p:nvGraphicFramePr>
        <p:xfrm>
          <a:off x="76200" y="1510047"/>
          <a:ext cx="8991600" cy="5257797"/>
        </p:xfrm>
        <a:graphic>
          <a:graphicData uri="http://schemas.openxmlformats.org/drawingml/2006/table">
            <a:tbl>
              <a:tblPr firstRow="1" firstCol="1" bandRow="1">
                <a:tableStyleId>{5C22544A-7EE6-4342-B048-85BDC9FD1C3A}</a:tableStyleId>
              </a:tblPr>
              <a:tblGrid>
                <a:gridCol w="1122776">
                  <a:extLst>
                    <a:ext uri="{9D8B030D-6E8A-4147-A177-3AD203B41FA5}">
                      <a16:colId xmlns:a16="http://schemas.microsoft.com/office/drawing/2014/main" val="535157712"/>
                    </a:ext>
                  </a:extLst>
                </a:gridCol>
                <a:gridCol w="714106">
                  <a:extLst>
                    <a:ext uri="{9D8B030D-6E8A-4147-A177-3AD203B41FA5}">
                      <a16:colId xmlns:a16="http://schemas.microsoft.com/office/drawing/2014/main" val="1665387054"/>
                    </a:ext>
                  </a:extLst>
                </a:gridCol>
                <a:gridCol w="1122776">
                  <a:extLst>
                    <a:ext uri="{9D8B030D-6E8A-4147-A177-3AD203B41FA5}">
                      <a16:colId xmlns:a16="http://schemas.microsoft.com/office/drawing/2014/main" val="774247774"/>
                    </a:ext>
                  </a:extLst>
                </a:gridCol>
                <a:gridCol w="1258431">
                  <a:extLst>
                    <a:ext uri="{9D8B030D-6E8A-4147-A177-3AD203B41FA5}">
                      <a16:colId xmlns:a16="http://schemas.microsoft.com/office/drawing/2014/main" val="3621513953"/>
                    </a:ext>
                  </a:extLst>
                </a:gridCol>
                <a:gridCol w="1258431">
                  <a:extLst>
                    <a:ext uri="{9D8B030D-6E8A-4147-A177-3AD203B41FA5}">
                      <a16:colId xmlns:a16="http://schemas.microsoft.com/office/drawing/2014/main" val="2348861069"/>
                    </a:ext>
                  </a:extLst>
                </a:gridCol>
                <a:gridCol w="819048">
                  <a:extLst>
                    <a:ext uri="{9D8B030D-6E8A-4147-A177-3AD203B41FA5}">
                      <a16:colId xmlns:a16="http://schemas.microsoft.com/office/drawing/2014/main" val="2440803107"/>
                    </a:ext>
                  </a:extLst>
                </a:gridCol>
                <a:gridCol w="1057936">
                  <a:extLst>
                    <a:ext uri="{9D8B030D-6E8A-4147-A177-3AD203B41FA5}">
                      <a16:colId xmlns:a16="http://schemas.microsoft.com/office/drawing/2014/main" val="642170639"/>
                    </a:ext>
                  </a:extLst>
                </a:gridCol>
                <a:gridCol w="819048">
                  <a:extLst>
                    <a:ext uri="{9D8B030D-6E8A-4147-A177-3AD203B41FA5}">
                      <a16:colId xmlns:a16="http://schemas.microsoft.com/office/drawing/2014/main" val="3964923405"/>
                    </a:ext>
                  </a:extLst>
                </a:gridCol>
                <a:gridCol w="819048">
                  <a:extLst>
                    <a:ext uri="{9D8B030D-6E8A-4147-A177-3AD203B41FA5}">
                      <a16:colId xmlns:a16="http://schemas.microsoft.com/office/drawing/2014/main" val="2640167174"/>
                    </a:ext>
                  </a:extLst>
                </a:gridCol>
              </a:tblGrid>
              <a:tr h="394053">
                <a:tc rowSpan="2">
                  <a:txBody>
                    <a:bodyPr/>
                    <a:lstStyle/>
                    <a:p>
                      <a:pPr>
                        <a:lnSpc>
                          <a:spcPct val="115000"/>
                        </a:lnSpc>
                        <a:spcAft>
                          <a:spcPts val="0"/>
                        </a:spcAft>
                      </a:pPr>
                      <a:r>
                        <a:rPr lang="en-US" sz="1700" dirty="0">
                          <a:effectLst/>
                        </a:rPr>
                        <a:t>Study site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gridSpan="2">
                  <a:txBody>
                    <a:bodyPr/>
                    <a:lstStyle/>
                    <a:p>
                      <a:pPr>
                        <a:lnSpc>
                          <a:spcPct val="115000"/>
                        </a:lnSpc>
                        <a:spcAft>
                          <a:spcPts val="0"/>
                        </a:spcAft>
                      </a:pPr>
                      <a:r>
                        <a:rPr lang="en-US" sz="1700" dirty="0">
                          <a:effectLst/>
                        </a:rPr>
                        <a:t>Diagnostic tool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hMerge="1">
                  <a:txBody>
                    <a:bodyPr/>
                    <a:lstStyle/>
                    <a:p>
                      <a:endParaRPr lang="en-GB"/>
                    </a:p>
                  </a:txBody>
                  <a:tcPr/>
                </a:tc>
                <a:tc gridSpan="3">
                  <a:txBody>
                    <a:bodyPr/>
                    <a:lstStyle/>
                    <a:p>
                      <a:pPr algn="ctr">
                        <a:lnSpc>
                          <a:spcPct val="115000"/>
                        </a:lnSpc>
                        <a:spcAft>
                          <a:spcPts val="0"/>
                        </a:spcAft>
                      </a:pPr>
                      <a:r>
                        <a:rPr lang="en-US" sz="1700">
                          <a:solidFill>
                            <a:schemeClr val="bg1"/>
                          </a:solidFill>
                          <a:effectLst/>
                        </a:rPr>
                        <a:t>ZN KEMRI</a:t>
                      </a:r>
                      <a:endParaRPr lang="en-GB"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700">
                          <a:solidFill>
                            <a:schemeClr val="bg1"/>
                          </a:solidFill>
                          <a:effectLst/>
                        </a:rPr>
                        <a:t>Kappa value</a:t>
                      </a:r>
                      <a:endParaRPr lang="en-GB"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gridSpan="2">
                  <a:txBody>
                    <a:bodyPr/>
                    <a:lstStyle/>
                    <a:p>
                      <a:pPr algn="ctr">
                        <a:lnSpc>
                          <a:spcPct val="115000"/>
                        </a:lnSpc>
                        <a:spcAft>
                          <a:spcPts val="0"/>
                        </a:spcAft>
                      </a:pPr>
                      <a:r>
                        <a:rPr lang="en-US" sz="1700" dirty="0">
                          <a:solidFill>
                            <a:schemeClr val="bg1"/>
                          </a:solidFill>
                          <a:effectLst/>
                        </a:rPr>
                        <a:t>95% CI</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extLst>
                  <a:ext uri="{0D108BD9-81ED-4DB2-BD59-A6C34878D82A}">
                    <a16:rowId xmlns:a16="http://schemas.microsoft.com/office/drawing/2014/main" val="3508433288"/>
                  </a:ext>
                </a:extLst>
              </a:tr>
              <a:tr h="303984">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US" sz="1700" dirty="0">
                          <a:solidFill>
                            <a:schemeClr val="bg1"/>
                          </a:solidFill>
                          <a:effectLst/>
                        </a:rPr>
                        <a:t>Positive</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1700" dirty="0">
                          <a:solidFill>
                            <a:schemeClr val="bg1"/>
                          </a:solidFill>
                          <a:effectLst/>
                        </a:rPr>
                        <a:t>Negative</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1700" dirty="0">
                          <a:solidFill>
                            <a:schemeClr val="bg1"/>
                          </a:solidFill>
                          <a:effectLst/>
                        </a:rPr>
                        <a:t>Total</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vMerge="1">
                  <a:txBody>
                    <a:bodyPr/>
                    <a:lstStyle/>
                    <a:p>
                      <a:endParaRPr lang="en-GB"/>
                    </a:p>
                  </a:txBody>
                  <a:tcPr/>
                </a:tc>
                <a:tc>
                  <a:txBody>
                    <a:bodyPr/>
                    <a:lstStyle/>
                    <a:p>
                      <a:pPr algn="ctr">
                        <a:lnSpc>
                          <a:spcPct val="115000"/>
                        </a:lnSpc>
                        <a:spcAft>
                          <a:spcPts val="0"/>
                        </a:spcAft>
                      </a:pPr>
                      <a:r>
                        <a:rPr lang="en-US" sz="1700" dirty="0">
                          <a:solidFill>
                            <a:schemeClr val="bg1"/>
                          </a:solidFill>
                          <a:effectLst/>
                        </a:rPr>
                        <a:t>L</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1700" dirty="0">
                          <a:solidFill>
                            <a:schemeClr val="bg1"/>
                          </a:solidFill>
                          <a:effectLst/>
                        </a:rPr>
                        <a:t>U</a:t>
                      </a:r>
                      <a:endPar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705940913"/>
                  </a:ext>
                </a:extLst>
              </a:tr>
              <a:tr h="303984">
                <a:tc rowSpan="3">
                  <a:txBody>
                    <a:bodyPr/>
                    <a:lstStyle/>
                    <a:p>
                      <a:pPr>
                        <a:lnSpc>
                          <a:spcPct val="115000"/>
                        </a:lnSpc>
                        <a:spcAft>
                          <a:spcPts val="0"/>
                        </a:spcAft>
                      </a:pPr>
                      <a:r>
                        <a:rPr lang="en-US" sz="1700" dirty="0" err="1">
                          <a:effectLst/>
                        </a:rPr>
                        <a:t>Busia</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700" dirty="0">
                          <a:effectLst/>
                        </a:rPr>
                        <a:t>ZN sites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700" dirty="0">
                          <a:effectLst/>
                        </a:rPr>
                        <a:t>Positive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93</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29</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122</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1700" dirty="0">
                          <a:effectLst/>
                        </a:rPr>
                        <a:t>0.700</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dirty="0">
                          <a:effectLst/>
                        </a:rPr>
                        <a:t>0.629</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0.771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583551"/>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dirty="0">
                          <a:effectLst/>
                        </a:rPr>
                        <a:t>Negative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33</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595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628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97832963"/>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dirty="0">
                          <a:effectLst/>
                        </a:rPr>
                        <a:t>Total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126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624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750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98011481"/>
                  </a:ext>
                </a:extLst>
              </a:tr>
              <a:tr h="303984">
                <a:tc rowSpan="3">
                  <a:txBody>
                    <a:bodyPr/>
                    <a:lstStyle/>
                    <a:p>
                      <a:pPr>
                        <a:lnSpc>
                          <a:spcPct val="115000"/>
                        </a:lnSpc>
                        <a:spcAft>
                          <a:spcPts val="0"/>
                        </a:spcAft>
                      </a:pPr>
                      <a:r>
                        <a:rPr lang="en-US" sz="1700">
                          <a:effectLst/>
                        </a:rPr>
                        <a:t>Kitale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700" dirty="0">
                          <a:effectLst/>
                        </a:rPr>
                        <a:t>ZN sites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700" dirty="0">
                          <a:effectLst/>
                        </a:rPr>
                        <a:t>Positive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109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51</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160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1700">
                          <a:effectLst/>
                        </a:rPr>
                        <a:t>0.709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0.646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0.772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878154"/>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dirty="0">
                          <a:effectLst/>
                        </a:rPr>
                        <a:t>Negative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685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704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47977464"/>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Total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128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736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864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6092283"/>
                  </a:ext>
                </a:extLst>
              </a:tr>
              <a:tr h="303984">
                <a:tc rowSpan="3">
                  <a:txBody>
                    <a:bodyPr/>
                    <a:lstStyle/>
                    <a:p>
                      <a:pPr>
                        <a:lnSpc>
                          <a:spcPct val="115000"/>
                        </a:lnSpc>
                        <a:spcAft>
                          <a:spcPts val="0"/>
                        </a:spcAft>
                      </a:pPr>
                      <a:r>
                        <a:rPr lang="en-US" sz="1700">
                          <a:effectLst/>
                        </a:rPr>
                        <a:t>Machakos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700" dirty="0">
                          <a:effectLst/>
                        </a:rPr>
                        <a:t>ZN sites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700">
                          <a:effectLst/>
                        </a:rPr>
                        <a:t>Positive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41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50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1700">
                          <a:effectLst/>
                        </a:rPr>
                        <a:t>0.788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0.692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0.884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214331"/>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Negative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205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213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73885581"/>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Total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49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214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263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21258850"/>
                  </a:ext>
                </a:extLst>
              </a:tr>
              <a:tr h="303984">
                <a:tc rowSpan="3">
                  <a:txBody>
                    <a:bodyPr/>
                    <a:lstStyle/>
                    <a:p>
                      <a:pPr>
                        <a:lnSpc>
                          <a:spcPct val="115000"/>
                        </a:lnSpc>
                        <a:spcAft>
                          <a:spcPts val="0"/>
                        </a:spcAft>
                      </a:pPr>
                      <a:r>
                        <a:rPr lang="en-US" sz="1700">
                          <a:effectLst/>
                        </a:rPr>
                        <a:t>Malindi</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700" dirty="0">
                          <a:effectLst/>
                        </a:rPr>
                        <a:t>ZN sites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700">
                          <a:effectLst/>
                        </a:rPr>
                        <a:t>Positive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123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41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164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1700">
                          <a:effectLst/>
                        </a:rPr>
                        <a:t>0.721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0.662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0.780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7363927"/>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Negative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39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1141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1180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73767827"/>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Total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162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1182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1344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0324102"/>
                  </a:ext>
                </a:extLst>
              </a:tr>
              <a:tr h="303984">
                <a:tc rowSpan="3">
                  <a:txBody>
                    <a:bodyPr/>
                    <a:lstStyle/>
                    <a:p>
                      <a:pPr>
                        <a:lnSpc>
                          <a:spcPct val="115000"/>
                        </a:lnSpc>
                        <a:spcAft>
                          <a:spcPts val="0"/>
                        </a:spcAft>
                      </a:pPr>
                      <a:r>
                        <a:rPr lang="en-US" sz="1700" dirty="0" err="1">
                          <a:effectLst/>
                        </a:rPr>
                        <a:t>Wajir</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1700" dirty="0">
                          <a:effectLst/>
                        </a:rPr>
                        <a:t>ZN sites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700">
                          <a:effectLst/>
                        </a:rPr>
                        <a:t>Positive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16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45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1700">
                          <a:effectLst/>
                        </a:rPr>
                        <a:t>0.643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0.516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1700">
                          <a:effectLst/>
                        </a:rPr>
                        <a:t>0.770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560154"/>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Negative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211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220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34870178"/>
                  </a:ext>
                </a:extLst>
              </a:tr>
              <a:tr h="303984">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700">
                          <a:effectLst/>
                        </a:rPr>
                        <a:t>Total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38</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a:effectLst/>
                        </a:rPr>
                        <a:t>227</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700" dirty="0">
                          <a:effectLst/>
                        </a:rPr>
                        <a:t>265</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4169267"/>
                  </a:ext>
                </a:extLst>
              </a:tr>
            </a:tbl>
          </a:graphicData>
        </a:graphic>
      </p:graphicFrame>
      <p:sp>
        <p:nvSpPr>
          <p:cNvPr id="4" name="Oval 3"/>
          <p:cNvSpPr/>
          <p:nvPr/>
        </p:nvSpPr>
        <p:spPr>
          <a:xfrm>
            <a:off x="6477000" y="2133600"/>
            <a:ext cx="2590800" cy="473835"/>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60901" y="3031365"/>
            <a:ext cx="2590800" cy="473835"/>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60901" y="3924837"/>
            <a:ext cx="25908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58755" y="4863921"/>
            <a:ext cx="2590800" cy="473835"/>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15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4" y="228600"/>
            <a:ext cx="9067801" cy="990600"/>
          </a:xfrm>
        </p:spPr>
        <p:txBody>
          <a:bodyPr>
            <a:normAutofit/>
          </a:bodyPr>
          <a:lstStyle/>
          <a:p>
            <a:r>
              <a:rPr lang="en-US" sz="2600" dirty="0"/>
              <a:t>Table 5: Reproducibility of ZN results between non-satellite sites and KEMRI research laboratory</a:t>
            </a:r>
            <a:endParaRPr lang="en-GB" sz="2600" dirty="0"/>
          </a:p>
        </p:txBody>
      </p:sp>
      <p:graphicFrame>
        <p:nvGraphicFramePr>
          <p:cNvPr id="4" name="Table 3"/>
          <p:cNvGraphicFramePr>
            <a:graphicFrameLocks noGrp="1"/>
          </p:cNvGraphicFramePr>
          <p:nvPr>
            <p:extLst>
              <p:ext uri="{D42A27DB-BD31-4B8C-83A1-F6EECF244321}">
                <p14:modId xmlns:p14="http://schemas.microsoft.com/office/powerpoint/2010/main" val="1762305295"/>
              </p:ext>
            </p:extLst>
          </p:nvPr>
        </p:nvGraphicFramePr>
        <p:xfrm>
          <a:off x="26325" y="1602618"/>
          <a:ext cx="9067801" cy="5105404"/>
        </p:xfrm>
        <a:graphic>
          <a:graphicData uri="http://schemas.openxmlformats.org/drawingml/2006/table">
            <a:tbl>
              <a:tblPr firstRow="1" firstCol="1" bandRow="1">
                <a:tableStyleId>{5C22544A-7EE6-4342-B048-85BDC9FD1C3A}</a:tableStyleId>
              </a:tblPr>
              <a:tblGrid>
                <a:gridCol w="1345275">
                  <a:extLst>
                    <a:ext uri="{9D8B030D-6E8A-4147-A177-3AD203B41FA5}">
                      <a16:colId xmlns:a16="http://schemas.microsoft.com/office/drawing/2014/main" val="4124162496"/>
                    </a:ext>
                  </a:extLst>
                </a:gridCol>
                <a:gridCol w="762000">
                  <a:extLst>
                    <a:ext uri="{9D8B030D-6E8A-4147-A177-3AD203B41FA5}">
                      <a16:colId xmlns:a16="http://schemas.microsoft.com/office/drawing/2014/main" val="2573860784"/>
                    </a:ext>
                  </a:extLst>
                </a:gridCol>
                <a:gridCol w="1143000">
                  <a:extLst>
                    <a:ext uri="{9D8B030D-6E8A-4147-A177-3AD203B41FA5}">
                      <a16:colId xmlns:a16="http://schemas.microsoft.com/office/drawing/2014/main" val="1633956021"/>
                    </a:ext>
                  </a:extLst>
                </a:gridCol>
                <a:gridCol w="1003561">
                  <a:extLst>
                    <a:ext uri="{9D8B030D-6E8A-4147-A177-3AD203B41FA5}">
                      <a16:colId xmlns:a16="http://schemas.microsoft.com/office/drawing/2014/main" val="1096680830"/>
                    </a:ext>
                  </a:extLst>
                </a:gridCol>
                <a:gridCol w="1269096">
                  <a:extLst>
                    <a:ext uri="{9D8B030D-6E8A-4147-A177-3AD203B41FA5}">
                      <a16:colId xmlns:a16="http://schemas.microsoft.com/office/drawing/2014/main" val="4198914407"/>
                    </a:ext>
                  </a:extLst>
                </a:gridCol>
                <a:gridCol w="825989">
                  <a:extLst>
                    <a:ext uri="{9D8B030D-6E8A-4147-A177-3AD203B41FA5}">
                      <a16:colId xmlns:a16="http://schemas.microsoft.com/office/drawing/2014/main" val="3551339618"/>
                    </a:ext>
                  </a:extLst>
                </a:gridCol>
                <a:gridCol w="1066902">
                  <a:extLst>
                    <a:ext uri="{9D8B030D-6E8A-4147-A177-3AD203B41FA5}">
                      <a16:colId xmlns:a16="http://schemas.microsoft.com/office/drawing/2014/main" val="2943685482"/>
                    </a:ext>
                  </a:extLst>
                </a:gridCol>
                <a:gridCol w="825989">
                  <a:extLst>
                    <a:ext uri="{9D8B030D-6E8A-4147-A177-3AD203B41FA5}">
                      <a16:colId xmlns:a16="http://schemas.microsoft.com/office/drawing/2014/main" val="4046684146"/>
                    </a:ext>
                  </a:extLst>
                </a:gridCol>
                <a:gridCol w="825989">
                  <a:extLst>
                    <a:ext uri="{9D8B030D-6E8A-4147-A177-3AD203B41FA5}">
                      <a16:colId xmlns:a16="http://schemas.microsoft.com/office/drawing/2014/main" val="1258951947"/>
                    </a:ext>
                  </a:extLst>
                </a:gridCol>
              </a:tblGrid>
              <a:tr h="363023">
                <a:tc rowSpan="2">
                  <a:txBody>
                    <a:bodyPr/>
                    <a:lstStyle/>
                    <a:p>
                      <a:pPr>
                        <a:lnSpc>
                          <a:spcPct val="115000"/>
                        </a:lnSpc>
                        <a:spcAft>
                          <a:spcPts val="0"/>
                        </a:spcAft>
                      </a:pPr>
                      <a:r>
                        <a:rPr lang="en-US" sz="2000" dirty="0">
                          <a:effectLst/>
                        </a:rPr>
                        <a:t>Study site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gridSpan="2">
                  <a:txBody>
                    <a:bodyPr/>
                    <a:lstStyle/>
                    <a:p>
                      <a:pPr>
                        <a:lnSpc>
                          <a:spcPct val="115000"/>
                        </a:lnSpc>
                        <a:spcAft>
                          <a:spcPts val="0"/>
                        </a:spcAft>
                      </a:pPr>
                      <a:r>
                        <a:rPr lang="en-US" sz="2000">
                          <a:effectLst/>
                        </a:rPr>
                        <a:t>Diagnostic tool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hMerge="1">
                  <a:txBody>
                    <a:bodyPr/>
                    <a:lstStyle/>
                    <a:p>
                      <a:endParaRPr lang="en-GB"/>
                    </a:p>
                  </a:txBody>
                  <a:tcPr/>
                </a:tc>
                <a:tc gridSpan="3">
                  <a:txBody>
                    <a:bodyPr/>
                    <a:lstStyle/>
                    <a:p>
                      <a:pPr algn="ctr">
                        <a:lnSpc>
                          <a:spcPct val="115000"/>
                        </a:lnSpc>
                        <a:spcAft>
                          <a:spcPts val="0"/>
                        </a:spcAft>
                      </a:pPr>
                      <a:r>
                        <a:rPr lang="en-US" sz="2000">
                          <a:solidFill>
                            <a:schemeClr val="bg1"/>
                          </a:solidFill>
                          <a:effectLst/>
                        </a:rPr>
                        <a:t>ZN KEMRI</a:t>
                      </a:r>
                      <a:endPar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2000">
                          <a:solidFill>
                            <a:schemeClr val="bg1"/>
                          </a:solidFill>
                          <a:effectLst/>
                        </a:rPr>
                        <a:t>Kappa value</a:t>
                      </a:r>
                      <a:endPar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gridSpan="2">
                  <a:txBody>
                    <a:bodyPr/>
                    <a:lstStyle/>
                    <a:p>
                      <a:pPr algn="ctr">
                        <a:lnSpc>
                          <a:spcPct val="115000"/>
                        </a:lnSpc>
                        <a:spcAft>
                          <a:spcPts val="0"/>
                        </a:spcAft>
                      </a:pPr>
                      <a:r>
                        <a:rPr lang="en-US" sz="2000">
                          <a:solidFill>
                            <a:schemeClr val="bg1"/>
                          </a:solidFill>
                          <a:effectLst/>
                        </a:rPr>
                        <a:t>95% CI</a:t>
                      </a:r>
                      <a:endPar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extLst>
                  <a:ext uri="{0D108BD9-81ED-4DB2-BD59-A6C34878D82A}">
                    <a16:rowId xmlns:a16="http://schemas.microsoft.com/office/drawing/2014/main" val="2663871550"/>
                  </a:ext>
                </a:extLst>
              </a:tr>
              <a:tr h="386105">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US" sz="2000" dirty="0">
                          <a:solidFill>
                            <a:schemeClr val="bg1"/>
                          </a:solidFill>
                          <a:effectLst/>
                        </a:rPr>
                        <a:t>Positive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Negative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Total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vMerge="1">
                  <a:txBody>
                    <a:bodyPr/>
                    <a:lstStyle/>
                    <a:p>
                      <a:endParaRPr lang="en-GB"/>
                    </a:p>
                  </a:txBody>
                  <a:tcPr/>
                </a:tc>
                <a:tc>
                  <a:txBody>
                    <a:bodyPr/>
                    <a:lstStyle/>
                    <a:p>
                      <a:pPr algn="ctr">
                        <a:lnSpc>
                          <a:spcPct val="115000"/>
                        </a:lnSpc>
                        <a:spcAft>
                          <a:spcPts val="0"/>
                        </a:spcAft>
                      </a:pPr>
                      <a:r>
                        <a:rPr lang="en-US" sz="2000" dirty="0">
                          <a:solidFill>
                            <a:schemeClr val="bg1"/>
                          </a:solidFill>
                          <a:effectLst/>
                        </a:rPr>
                        <a:t>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U</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4064411960"/>
                  </a:ext>
                </a:extLst>
              </a:tr>
              <a:tr h="363023">
                <a:tc rowSpan="3">
                  <a:txBody>
                    <a:bodyPr/>
                    <a:lstStyle/>
                    <a:p>
                      <a:pPr>
                        <a:lnSpc>
                          <a:spcPct val="115000"/>
                        </a:lnSpc>
                        <a:spcAft>
                          <a:spcPts val="0"/>
                        </a:spcAft>
                      </a:pPr>
                      <a:r>
                        <a:rPr lang="en-US" sz="2000">
                          <a:effectLst/>
                        </a:rPr>
                        <a:t>Kisii-Keroka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ZN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0.761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0.602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0.920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849362"/>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138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5140765"/>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161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25085505"/>
                  </a:ext>
                </a:extLst>
              </a:tr>
              <a:tr h="363023">
                <a:tc rowSpan="3">
                  <a:txBody>
                    <a:bodyPr/>
                    <a:lstStyle/>
                    <a:p>
                      <a:pPr>
                        <a:lnSpc>
                          <a:spcPct val="115000"/>
                        </a:lnSpc>
                        <a:spcAft>
                          <a:spcPts val="0"/>
                        </a:spcAft>
                      </a:pPr>
                      <a:r>
                        <a:rPr lang="en-US" sz="2000" dirty="0" err="1">
                          <a:effectLst/>
                        </a:rPr>
                        <a:t>Nyahururu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ZN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dirty="0">
                          <a:effectLst/>
                        </a:rPr>
                        <a:t>Positive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0.835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0.717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0.953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7885701"/>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102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107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55204746"/>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104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132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95818030"/>
                  </a:ext>
                </a:extLst>
              </a:tr>
              <a:tr h="363023">
                <a:tc rowSpan="3">
                  <a:txBody>
                    <a:bodyPr/>
                    <a:lstStyle/>
                    <a:p>
                      <a:pPr>
                        <a:lnSpc>
                          <a:spcPct val="115000"/>
                        </a:lnSpc>
                        <a:spcAft>
                          <a:spcPts val="0"/>
                        </a:spcAft>
                      </a:pPr>
                      <a:r>
                        <a:rPr lang="en-US" sz="2000">
                          <a:effectLst/>
                        </a:rPr>
                        <a:t>Narok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ZN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0.352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0.681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7718931"/>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89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93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53304755"/>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94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101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12936211"/>
                  </a:ext>
                </a:extLst>
              </a:tr>
              <a:tr h="363023">
                <a:tc rowSpan="3">
                  <a:txBody>
                    <a:bodyPr/>
                    <a:lstStyle/>
                    <a:p>
                      <a:pPr>
                        <a:lnSpc>
                          <a:spcPct val="115000"/>
                        </a:lnSpc>
                        <a:spcAft>
                          <a:spcPts val="0"/>
                        </a:spcAft>
                      </a:pPr>
                      <a:r>
                        <a:rPr lang="en-US" sz="2000">
                          <a:effectLst/>
                        </a:rPr>
                        <a:t>Lamu</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ZN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0.341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dirty="0">
                          <a:effectLst/>
                        </a:rPr>
                        <a:t>0.000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0.913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587100"/>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8684602"/>
                  </a:ext>
                </a:extLst>
              </a:tr>
              <a:tr h="36302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27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64218370"/>
                  </a:ext>
                </a:extLst>
              </a:tr>
            </a:tbl>
          </a:graphicData>
        </a:graphic>
      </p:graphicFrame>
      <p:sp>
        <p:nvSpPr>
          <p:cNvPr id="5" name="Oval 4"/>
          <p:cNvSpPr/>
          <p:nvPr/>
        </p:nvSpPr>
        <p:spPr>
          <a:xfrm>
            <a:off x="6464121" y="3378558"/>
            <a:ext cx="2667000" cy="473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2286000"/>
            <a:ext cx="27432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32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2602763"/>
              </p:ext>
            </p:extLst>
          </p:nvPr>
        </p:nvGraphicFramePr>
        <p:xfrm>
          <a:off x="42950" y="1524000"/>
          <a:ext cx="9067800" cy="5362956"/>
        </p:xfrm>
        <a:graphic>
          <a:graphicData uri="http://schemas.openxmlformats.org/drawingml/2006/table">
            <a:tbl>
              <a:tblPr firstRow="1" firstCol="1" bandRow="1">
                <a:tableStyleId>{5C22544A-7EE6-4342-B048-85BDC9FD1C3A}</a:tableStyleId>
              </a:tblPr>
              <a:tblGrid>
                <a:gridCol w="1179856">
                  <a:extLst>
                    <a:ext uri="{9D8B030D-6E8A-4147-A177-3AD203B41FA5}">
                      <a16:colId xmlns:a16="http://schemas.microsoft.com/office/drawing/2014/main" val="2988921875"/>
                    </a:ext>
                  </a:extLst>
                </a:gridCol>
                <a:gridCol w="819135">
                  <a:extLst>
                    <a:ext uri="{9D8B030D-6E8A-4147-A177-3AD203B41FA5}">
                      <a16:colId xmlns:a16="http://schemas.microsoft.com/office/drawing/2014/main" val="3265677987"/>
                    </a:ext>
                  </a:extLst>
                </a:gridCol>
                <a:gridCol w="1201408">
                  <a:extLst>
                    <a:ext uri="{9D8B030D-6E8A-4147-A177-3AD203B41FA5}">
                      <a16:colId xmlns:a16="http://schemas.microsoft.com/office/drawing/2014/main" val="463615534"/>
                    </a:ext>
                  </a:extLst>
                </a:gridCol>
                <a:gridCol w="906555">
                  <a:extLst>
                    <a:ext uri="{9D8B030D-6E8A-4147-A177-3AD203B41FA5}">
                      <a16:colId xmlns:a16="http://schemas.microsoft.com/office/drawing/2014/main" val="1188019803"/>
                    </a:ext>
                  </a:extLst>
                </a:gridCol>
                <a:gridCol w="1090617">
                  <a:extLst>
                    <a:ext uri="{9D8B030D-6E8A-4147-A177-3AD203B41FA5}">
                      <a16:colId xmlns:a16="http://schemas.microsoft.com/office/drawing/2014/main" val="2464505404"/>
                    </a:ext>
                  </a:extLst>
                </a:gridCol>
                <a:gridCol w="901801">
                  <a:extLst>
                    <a:ext uri="{9D8B030D-6E8A-4147-A177-3AD203B41FA5}">
                      <a16:colId xmlns:a16="http://schemas.microsoft.com/office/drawing/2014/main" val="1648425903"/>
                    </a:ext>
                  </a:extLst>
                </a:gridCol>
                <a:gridCol w="1164826">
                  <a:extLst>
                    <a:ext uri="{9D8B030D-6E8A-4147-A177-3AD203B41FA5}">
                      <a16:colId xmlns:a16="http://schemas.microsoft.com/office/drawing/2014/main" val="2190989383"/>
                    </a:ext>
                  </a:extLst>
                </a:gridCol>
                <a:gridCol w="901801">
                  <a:extLst>
                    <a:ext uri="{9D8B030D-6E8A-4147-A177-3AD203B41FA5}">
                      <a16:colId xmlns:a16="http://schemas.microsoft.com/office/drawing/2014/main" val="79542049"/>
                    </a:ext>
                  </a:extLst>
                </a:gridCol>
                <a:gridCol w="901801">
                  <a:extLst>
                    <a:ext uri="{9D8B030D-6E8A-4147-A177-3AD203B41FA5}">
                      <a16:colId xmlns:a16="http://schemas.microsoft.com/office/drawing/2014/main" val="345881491"/>
                    </a:ext>
                  </a:extLst>
                </a:gridCol>
              </a:tblGrid>
              <a:tr h="60960">
                <a:tc rowSpan="2">
                  <a:txBody>
                    <a:bodyPr/>
                    <a:lstStyle/>
                    <a:p>
                      <a:pPr>
                        <a:lnSpc>
                          <a:spcPct val="115000"/>
                        </a:lnSpc>
                        <a:spcAft>
                          <a:spcPts val="0"/>
                        </a:spcAft>
                      </a:pPr>
                      <a:r>
                        <a:rPr lang="en-US" sz="1800">
                          <a:effectLst/>
                        </a:rPr>
                        <a:t>Study site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2" gridSpan="2">
                  <a:txBody>
                    <a:bodyPr/>
                    <a:lstStyle/>
                    <a:p>
                      <a:pPr>
                        <a:lnSpc>
                          <a:spcPct val="115000"/>
                        </a:lnSpc>
                        <a:spcAft>
                          <a:spcPts val="0"/>
                        </a:spcAft>
                      </a:pPr>
                      <a:r>
                        <a:rPr lang="en-US" sz="1800">
                          <a:effectLst/>
                        </a:rPr>
                        <a:t>Diagnostic tool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2" hMerge="1">
                  <a:txBody>
                    <a:bodyPr/>
                    <a:lstStyle/>
                    <a:p>
                      <a:endParaRPr lang="en-GB"/>
                    </a:p>
                  </a:txBody>
                  <a:tcPr/>
                </a:tc>
                <a:tc gridSpan="3">
                  <a:txBody>
                    <a:bodyPr/>
                    <a:lstStyle/>
                    <a:p>
                      <a:pPr algn="ctr">
                        <a:lnSpc>
                          <a:spcPct val="115000"/>
                        </a:lnSpc>
                        <a:spcAft>
                          <a:spcPts val="0"/>
                        </a:spcAft>
                      </a:pPr>
                      <a:r>
                        <a:rPr lang="en-US" sz="1800">
                          <a:effectLst/>
                        </a:rPr>
                        <a:t>FM KEMRI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800">
                          <a:effectLst/>
                        </a:rPr>
                        <a:t>Kappa value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gridSpan="2">
                  <a:txBody>
                    <a:bodyPr/>
                    <a:lstStyle/>
                    <a:p>
                      <a:pPr algn="ctr">
                        <a:lnSpc>
                          <a:spcPct val="115000"/>
                        </a:lnSpc>
                        <a:spcAft>
                          <a:spcPts val="0"/>
                        </a:spcAft>
                      </a:pPr>
                      <a:r>
                        <a:rPr lang="en-US" sz="1800">
                          <a:effectLst/>
                        </a:rPr>
                        <a:t>95% CI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hMerge="1">
                  <a:txBody>
                    <a:bodyPr/>
                    <a:lstStyle/>
                    <a:p>
                      <a:endParaRPr lang="en-GB"/>
                    </a:p>
                  </a:txBody>
                  <a:tcPr/>
                </a:tc>
                <a:extLst>
                  <a:ext uri="{0D108BD9-81ED-4DB2-BD59-A6C34878D82A}">
                    <a16:rowId xmlns:a16="http://schemas.microsoft.com/office/drawing/2014/main" val="3147161486"/>
                  </a:ext>
                </a:extLst>
              </a:tr>
              <a:tr h="39768">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US" sz="1800" dirty="0">
                          <a:solidFill>
                            <a:schemeClr val="bg1"/>
                          </a:solidFill>
                          <a:effectLst/>
                        </a:rPr>
                        <a:t>Positive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solidFill>
                      <a:schemeClr val="accent1"/>
                    </a:solidFill>
                  </a:tcPr>
                </a:tc>
                <a:tc>
                  <a:txBody>
                    <a:bodyPr/>
                    <a:lstStyle/>
                    <a:p>
                      <a:pPr algn="ctr">
                        <a:lnSpc>
                          <a:spcPct val="115000"/>
                        </a:lnSpc>
                        <a:spcAft>
                          <a:spcPts val="0"/>
                        </a:spcAft>
                      </a:pPr>
                      <a:r>
                        <a:rPr lang="en-US" sz="1800" dirty="0">
                          <a:solidFill>
                            <a:schemeClr val="bg1"/>
                          </a:solidFill>
                          <a:effectLst/>
                        </a:rPr>
                        <a:t>Negative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solidFill>
                      <a:schemeClr val="accent1"/>
                    </a:solidFill>
                  </a:tcPr>
                </a:tc>
                <a:tc>
                  <a:txBody>
                    <a:bodyPr/>
                    <a:lstStyle/>
                    <a:p>
                      <a:pPr algn="ctr">
                        <a:lnSpc>
                          <a:spcPct val="115000"/>
                        </a:lnSpc>
                        <a:spcAft>
                          <a:spcPts val="0"/>
                        </a:spcAft>
                      </a:pPr>
                      <a:r>
                        <a:rPr lang="en-US" sz="1800" dirty="0">
                          <a:solidFill>
                            <a:schemeClr val="bg1"/>
                          </a:solidFill>
                          <a:effectLst/>
                        </a:rPr>
                        <a:t>Total</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solidFill>
                      <a:schemeClr val="accent1"/>
                    </a:solidFill>
                  </a:tcPr>
                </a:tc>
                <a:tc vMerge="1">
                  <a:txBody>
                    <a:bodyPr/>
                    <a:lstStyle/>
                    <a:p>
                      <a:endParaRPr lang="en-GB"/>
                    </a:p>
                  </a:txBody>
                  <a:tcPr/>
                </a:tc>
                <a:tc>
                  <a:txBody>
                    <a:bodyPr/>
                    <a:lstStyle/>
                    <a:p>
                      <a:pPr algn="ctr">
                        <a:lnSpc>
                          <a:spcPct val="115000"/>
                        </a:lnSpc>
                        <a:spcAft>
                          <a:spcPts val="0"/>
                        </a:spcAft>
                      </a:pPr>
                      <a:r>
                        <a:rPr lang="en-US" sz="1800" dirty="0">
                          <a:solidFill>
                            <a:schemeClr val="bg1"/>
                          </a:solidFill>
                          <a:effectLst/>
                        </a:rPr>
                        <a:t>L</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solidFill>
                      <a:schemeClr val="accent1"/>
                    </a:solidFill>
                  </a:tcPr>
                </a:tc>
                <a:tc>
                  <a:txBody>
                    <a:bodyPr/>
                    <a:lstStyle/>
                    <a:p>
                      <a:pPr algn="ctr">
                        <a:lnSpc>
                          <a:spcPct val="115000"/>
                        </a:lnSpc>
                        <a:spcAft>
                          <a:spcPts val="0"/>
                        </a:spcAft>
                      </a:pPr>
                      <a:r>
                        <a:rPr lang="en-US" sz="1800" dirty="0">
                          <a:solidFill>
                            <a:schemeClr val="bg1"/>
                          </a:solidFill>
                          <a:effectLst/>
                        </a:rPr>
                        <a:t>U</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solidFill>
                      <a:schemeClr val="accent1"/>
                    </a:solidFill>
                  </a:tcPr>
                </a:tc>
                <a:extLst>
                  <a:ext uri="{0D108BD9-81ED-4DB2-BD59-A6C34878D82A}">
                    <a16:rowId xmlns:a16="http://schemas.microsoft.com/office/drawing/2014/main" val="3359790912"/>
                  </a:ext>
                </a:extLst>
              </a:tr>
              <a:tr h="74048">
                <a:tc rowSpan="3">
                  <a:txBody>
                    <a:bodyPr/>
                    <a:lstStyle/>
                    <a:p>
                      <a:pPr>
                        <a:lnSpc>
                          <a:spcPct val="115000"/>
                        </a:lnSpc>
                        <a:spcAft>
                          <a:spcPts val="0"/>
                        </a:spcAft>
                      </a:pPr>
                      <a:r>
                        <a:rPr lang="en-US" sz="1800">
                          <a:effectLst/>
                        </a:rPr>
                        <a:t>Busia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nSpc>
                          <a:spcPct val="115000"/>
                        </a:lnSpc>
                        <a:spcAft>
                          <a:spcPts val="0"/>
                        </a:spcAft>
                      </a:pPr>
                      <a:r>
                        <a:rPr lang="en-US" sz="1800">
                          <a:effectLst/>
                        </a:rPr>
                        <a:t>FM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102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136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3">
                  <a:txBody>
                    <a:bodyPr/>
                    <a:lstStyle/>
                    <a:p>
                      <a:pPr algn="ctr">
                        <a:lnSpc>
                          <a:spcPct val="115000"/>
                        </a:lnSpc>
                        <a:spcAft>
                          <a:spcPts val="0"/>
                        </a:spcAft>
                      </a:pPr>
                      <a:r>
                        <a:rPr lang="en-US" sz="1800">
                          <a:effectLst/>
                        </a:rPr>
                        <a:t>0.767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0.704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0.830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extLst>
                  <a:ext uri="{0D108BD9-81ED-4DB2-BD59-A6C34878D82A}">
                    <a16:rowId xmlns:a16="http://schemas.microsoft.com/office/drawing/2014/main" val="1275608565"/>
                  </a:ext>
                </a:extLst>
              </a:tr>
              <a:tr h="52856">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595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610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78669615"/>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629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746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7281091"/>
                  </a:ext>
                </a:extLst>
              </a:tr>
              <a:tr h="0">
                <a:tc rowSpan="3">
                  <a:txBody>
                    <a:bodyPr/>
                    <a:lstStyle/>
                    <a:p>
                      <a:pPr>
                        <a:lnSpc>
                          <a:spcPct val="115000"/>
                        </a:lnSpc>
                        <a:spcAft>
                          <a:spcPts val="0"/>
                        </a:spcAft>
                      </a:pPr>
                      <a:r>
                        <a:rPr lang="en-US" sz="1800">
                          <a:effectLst/>
                        </a:rPr>
                        <a:t>Kitale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nSpc>
                          <a:spcPct val="115000"/>
                        </a:lnSpc>
                        <a:spcAft>
                          <a:spcPts val="0"/>
                        </a:spcAft>
                      </a:pPr>
                      <a:r>
                        <a:rPr lang="en-US" sz="1800">
                          <a:effectLst/>
                        </a:rPr>
                        <a:t>FM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95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41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136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3">
                  <a:txBody>
                    <a:bodyPr/>
                    <a:lstStyle/>
                    <a:p>
                      <a:pPr algn="ctr">
                        <a:lnSpc>
                          <a:spcPct val="115000"/>
                        </a:lnSpc>
                        <a:spcAft>
                          <a:spcPts val="0"/>
                        </a:spcAft>
                      </a:pPr>
                      <a:r>
                        <a:rPr lang="en-US" sz="1800">
                          <a:effectLst/>
                        </a:rPr>
                        <a:t>0.729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0.660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0.798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extLst>
                  <a:ext uri="{0D108BD9-81ED-4DB2-BD59-A6C34878D82A}">
                    <a16:rowId xmlns:a16="http://schemas.microsoft.com/office/drawing/2014/main" val="3061142993"/>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523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52207187"/>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108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551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659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15207653"/>
                  </a:ext>
                </a:extLst>
              </a:tr>
              <a:tr h="31877">
                <a:tc rowSpan="3">
                  <a:txBody>
                    <a:bodyPr/>
                    <a:lstStyle/>
                    <a:p>
                      <a:pPr>
                        <a:lnSpc>
                          <a:spcPct val="115000"/>
                        </a:lnSpc>
                        <a:spcAft>
                          <a:spcPts val="0"/>
                        </a:spcAft>
                      </a:pPr>
                      <a:r>
                        <a:rPr lang="en-US" sz="1800">
                          <a:effectLst/>
                        </a:rPr>
                        <a:t>Machakos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nSpc>
                          <a:spcPct val="115000"/>
                        </a:lnSpc>
                        <a:spcAft>
                          <a:spcPts val="0"/>
                        </a:spcAft>
                      </a:pPr>
                      <a:r>
                        <a:rPr lang="en-US" sz="1800">
                          <a:effectLst/>
                        </a:rPr>
                        <a:t>FM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47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3">
                  <a:txBody>
                    <a:bodyPr/>
                    <a:lstStyle/>
                    <a:p>
                      <a:pPr algn="ctr">
                        <a:lnSpc>
                          <a:spcPct val="115000"/>
                        </a:lnSpc>
                        <a:spcAft>
                          <a:spcPts val="0"/>
                        </a:spcAft>
                      </a:pPr>
                      <a:r>
                        <a:rPr lang="en-US" sz="1800">
                          <a:effectLst/>
                        </a:rPr>
                        <a:t>0.796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0.706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0.886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extLst>
                  <a:ext uri="{0D108BD9-81ED-4DB2-BD59-A6C34878D82A}">
                    <a16:rowId xmlns:a16="http://schemas.microsoft.com/office/drawing/2014/main" val="2797780862"/>
                  </a:ext>
                </a:extLst>
              </a:tr>
              <a:tr h="40132">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198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207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06082660"/>
                  </a:ext>
                </a:extLst>
              </a:tr>
              <a:tr h="48387">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207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263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09341972"/>
                  </a:ext>
                </a:extLst>
              </a:tr>
              <a:tr h="56642">
                <a:tc rowSpan="3">
                  <a:txBody>
                    <a:bodyPr/>
                    <a:lstStyle/>
                    <a:p>
                      <a:pPr>
                        <a:lnSpc>
                          <a:spcPct val="115000"/>
                        </a:lnSpc>
                        <a:spcAft>
                          <a:spcPts val="0"/>
                        </a:spcAft>
                      </a:pPr>
                      <a:r>
                        <a:rPr lang="en-US" sz="1800">
                          <a:effectLst/>
                        </a:rPr>
                        <a:t>Malindi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nSpc>
                          <a:spcPct val="115000"/>
                        </a:lnSpc>
                        <a:spcAft>
                          <a:spcPts val="0"/>
                        </a:spcAft>
                      </a:pPr>
                      <a:r>
                        <a:rPr lang="en-US" sz="1800">
                          <a:effectLst/>
                        </a:rPr>
                        <a:t>FM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132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45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177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3">
                  <a:txBody>
                    <a:bodyPr/>
                    <a:lstStyle/>
                    <a:p>
                      <a:pPr algn="ctr">
                        <a:lnSpc>
                          <a:spcPct val="115000"/>
                        </a:lnSpc>
                        <a:spcAft>
                          <a:spcPts val="0"/>
                        </a:spcAft>
                      </a:pPr>
                      <a:r>
                        <a:rPr lang="en-US" sz="1800">
                          <a:effectLst/>
                        </a:rPr>
                        <a:t>0.744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0.689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0.799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extLst>
                  <a:ext uri="{0D108BD9-81ED-4DB2-BD59-A6C34878D82A}">
                    <a16:rowId xmlns:a16="http://schemas.microsoft.com/office/drawing/2014/main" val="1325816436"/>
                  </a:ext>
                </a:extLst>
              </a:tr>
              <a:tr h="64897">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dirty="0">
                          <a:effectLst/>
                        </a:rPr>
                        <a:t>Negative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31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1130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1161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77305"/>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163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1175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1338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79955573"/>
                  </a:ext>
                </a:extLst>
              </a:tr>
              <a:tr h="0">
                <a:tc rowSpan="3">
                  <a:txBody>
                    <a:bodyPr/>
                    <a:lstStyle/>
                    <a:p>
                      <a:pPr>
                        <a:lnSpc>
                          <a:spcPct val="115000"/>
                        </a:lnSpc>
                        <a:spcAft>
                          <a:spcPts val="0"/>
                        </a:spcAft>
                      </a:pPr>
                      <a:r>
                        <a:rPr lang="en-US" sz="1800" dirty="0" err="1">
                          <a:effectLst/>
                        </a:rPr>
                        <a:t>Wajir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nSpc>
                          <a:spcPct val="115000"/>
                        </a:lnSpc>
                        <a:spcAft>
                          <a:spcPts val="0"/>
                        </a:spcAft>
                      </a:pPr>
                      <a:r>
                        <a:rPr lang="en-US" sz="1800">
                          <a:effectLst/>
                        </a:rPr>
                        <a:t>FM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rowSpan="3">
                  <a:txBody>
                    <a:bodyPr/>
                    <a:lstStyle/>
                    <a:p>
                      <a:pPr algn="ctr">
                        <a:lnSpc>
                          <a:spcPct val="115000"/>
                        </a:lnSpc>
                        <a:spcAft>
                          <a:spcPts val="0"/>
                        </a:spcAft>
                      </a:pPr>
                      <a:r>
                        <a:rPr lang="en-US" sz="1800">
                          <a:effectLst/>
                        </a:rPr>
                        <a:t>-0.182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-0.356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tc rowSpan="3">
                  <a:txBody>
                    <a:bodyPr/>
                    <a:lstStyle/>
                    <a:p>
                      <a:pPr algn="ctr">
                        <a:lnSpc>
                          <a:spcPct val="115000"/>
                        </a:lnSpc>
                        <a:spcAft>
                          <a:spcPts val="0"/>
                        </a:spcAft>
                      </a:pPr>
                      <a:r>
                        <a:rPr lang="en-US" sz="1800">
                          <a:effectLst/>
                        </a:rPr>
                        <a:t>-0.008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tc>
                <a:extLst>
                  <a:ext uri="{0D108BD9-81ED-4DB2-BD59-A6C34878D82A}">
                    <a16:rowId xmlns:a16="http://schemas.microsoft.com/office/drawing/2014/main" val="1775139440"/>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818745"/>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a:txBody>
                    <a:bodyPr/>
                    <a:lstStyle/>
                    <a:p>
                      <a:pPr algn="ctr">
                        <a:lnSpc>
                          <a:spcPct val="115000"/>
                        </a:lnSpc>
                        <a:spcAft>
                          <a:spcPts val="0"/>
                        </a:spcAft>
                      </a:pPr>
                      <a:r>
                        <a:rPr lang="en-US" sz="1800" dirty="0">
                          <a:effectLst/>
                        </a:rPr>
                        <a:t>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8819826"/>
                  </a:ext>
                </a:extLst>
              </a:tr>
            </a:tbl>
          </a:graphicData>
        </a:graphic>
      </p:graphicFrame>
      <p:sp>
        <p:nvSpPr>
          <p:cNvPr id="5" name="Title 1"/>
          <p:cNvSpPr>
            <a:spLocks noGrp="1"/>
          </p:cNvSpPr>
          <p:nvPr>
            <p:ph type="title"/>
          </p:nvPr>
        </p:nvSpPr>
        <p:spPr>
          <a:xfrm>
            <a:off x="0" y="152400"/>
            <a:ext cx="9143998" cy="1066800"/>
          </a:xfrm>
        </p:spPr>
        <p:txBody>
          <a:bodyPr>
            <a:noAutofit/>
          </a:bodyPr>
          <a:lstStyle/>
          <a:p>
            <a:r>
              <a:rPr lang="en-US" sz="2700" dirty="0"/>
              <a:t>Table 6: Reproducibility of FM results between satellite sites and KEMRI research laboratory</a:t>
            </a:r>
            <a:endParaRPr lang="en-GB" sz="2700" dirty="0"/>
          </a:p>
        </p:txBody>
      </p:sp>
      <p:sp>
        <p:nvSpPr>
          <p:cNvPr id="6" name="Oval 5"/>
          <p:cNvSpPr/>
          <p:nvPr/>
        </p:nvSpPr>
        <p:spPr>
          <a:xfrm>
            <a:off x="6324600" y="2057400"/>
            <a:ext cx="27432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3962400"/>
            <a:ext cx="27432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90552" y="3031365"/>
            <a:ext cx="2668074" cy="473835"/>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4600" y="4876800"/>
            <a:ext cx="2705637" cy="473835"/>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70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5443734"/>
              </p:ext>
            </p:extLst>
          </p:nvPr>
        </p:nvGraphicFramePr>
        <p:xfrm>
          <a:off x="43542" y="1676400"/>
          <a:ext cx="9067797" cy="4907280"/>
        </p:xfrm>
        <a:graphic>
          <a:graphicData uri="http://schemas.openxmlformats.org/drawingml/2006/table">
            <a:tbl>
              <a:tblPr firstRow="1" firstCol="1" bandRow="1">
                <a:tableStyleId>{5C22544A-7EE6-4342-B048-85BDC9FD1C3A}</a:tableStyleId>
              </a:tblPr>
              <a:tblGrid>
                <a:gridCol w="1348927">
                  <a:extLst>
                    <a:ext uri="{9D8B030D-6E8A-4147-A177-3AD203B41FA5}">
                      <a16:colId xmlns:a16="http://schemas.microsoft.com/office/drawing/2014/main" val="727989874"/>
                    </a:ext>
                  </a:extLst>
                </a:gridCol>
                <a:gridCol w="913007">
                  <a:extLst>
                    <a:ext uri="{9D8B030D-6E8A-4147-A177-3AD203B41FA5}">
                      <a16:colId xmlns:a16="http://schemas.microsoft.com/office/drawing/2014/main" val="1252899408"/>
                    </a:ext>
                  </a:extLst>
                </a:gridCol>
                <a:gridCol w="1189873">
                  <a:extLst>
                    <a:ext uri="{9D8B030D-6E8A-4147-A177-3AD203B41FA5}">
                      <a16:colId xmlns:a16="http://schemas.microsoft.com/office/drawing/2014/main" val="1257673051"/>
                    </a:ext>
                  </a:extLst>
                </a:gridCol>
                <a:gridCol w="988319">
                  <a:extLst>
                    <a:ext uri="{9D8B030D-6E8A-4147-A177-3AD203B41FA5}">
                      <a16:colId xmlns:a16="http://schemas.microsoft.com/office/drawing/2014/main" val="2646150813"/>
                    </a:ext>
                  </a:extLst>
                </a:gridCol>
                <a:gridCol w="1189872">
                  <a:extLst>
                    <a:ext uri="{9D8B030D-6E8A-4147-A177-3AD203B41FA5}">
                      <a16:colId xmlns:a16="http://schemas.microsoft.com/office/drawing/2014/main" val="2350641248"/>
                    </a:ext>
                  </a:extLst>
                </a:gridCol>
                <a:gridCol w="716280">
                  <a:extLst>
                    <a:ext uri="{9D8B030D-6E8A-4147-A177-3AD203B41FA5}">
                      <a16:colId xmlns:a16="http://schemas.microsoft.com/office/drawing/2014/main" val="2740201332"/>
                    </a:ext>
                  </a:extLst>
                </a:gridCol>
                <a:gridCol w="924229">
                  <a:extLst>
                    <a:ext uri="{9D8B030D-6E8A-4147-A177-3AD203B41FA5}">
                      <a16:colId xmlns:a16="http://schemas.microsoft.com/office/drawing/2014/main" val="3939404133"/>
                    </a:ext>
                  </a:extLst>
                </a:gridCol>
                <a:gridCol w="857313">
                  <a:extLst>
                    <a:ext uri="{9D8B030D-6E8A-4147-A177-3AD203B41FA5}">
                      <a16:colId xmlns:a16="http://schemas.microsoft.com/office/drawing/2014/main" val="3472351505"/>
                    </a:ext>
                  </a:extLst>
                </a:gridCol>
                <a:gridCol w="939977">
                  <a:extLst>
                    <a:ext uri="{9D8B030D-6E8A-4147-A177-3AD203B41FA5}">
                      <a16:colId xmlns:a16="http://schemas.microsoft.com/office/drawing/2014/main" val="714498754"/>
                    </a:ext>
                  </a:extLst>
                </a:gridCol>
              </a:tblGrid>
              <a:tr h="59883">
                <a:tc rowSpan="2">
                  <a:txBody>
                    <a:bodyPr/>
                    <a:lstStyle/>
                    <a:p>
                      <a:pPr>
                        <a:lnSpc>
                          <a:spcPct val="115000"/>
                        </a:lnSpc>
                        <a:spcAft>
                          <a:spcPts val="0"/>
                        </a:spcAft>
                      </a:pPr>
                      <a:r>
                        <a:rPr lang="en-US" sz="2000" dirty="0">
                          <a:effectLst/>
                        </a:rPr>
                        <a:t>Study site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gridSpan="2">
                  <a:txBody>
                    <a:bodyPr/>
                    <a:lstStyle/>
                    <a:p>
                      <a:pPr>
                        <a:lnSpc>
                          <a:spcPct val="115000"/>
                        </a:lnSpc>
                        <a:spcAft>
                          <a:spcPts val="0"/>
                        </a:spcAft>
                      </a:pPr>
                      <a:r>
                        <a:rPr lang="en-US" sz="2000">
                          <a:effectLst/>
                        </a:rPr>
                        <a:t>Diagnostic tool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2" hMerge="1">
                  <a:txBody>
                    <a:bodyPr/>
                    <a:lstStyle/>
                    <a:p>
                      <a:endParaRPr lang="en-GB"/>
                    </a:p>
                  </a:txBody>
                  <a:tcPr/>
                </a:tc>
                <a:tc gridSpan="3">
                  <a:txBody>
                    <a:bodyPr/>
                    <a:lstStyle/>
                    <a:p>
                      <a:pPr algn="ctr">
                        <a:lnSpc>
                          <a:spcPct val="115000"/>
                        </a:lnSpc>
                        <a:spcAft>
                          <a:spcPts val="0"/>
                        </a:spcAft>
                      </a:pPr>
                      <a:r>
                        <a:rPr lang="en-US" sz="2000">
                          <a:effectLst/>
                        </a:rPr>
                        <a:t>FM KEMRI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2000">
                          <a:effectLst/>
                        </a:rPr>
                        <a:t>Kappa value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en-US" sz="2000">
                          <a:effectLst/>
                        </a:rPr>
                        <a:t>95% CI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extLst>
                  <a:ext uri="{0D108BD9-81ED-4DB2-BD59-A6C34878D82A}">
                    <a16:rowId xmlns:a16="http://schemas.microsoft.com/office/drawing/2014/main" val="3124384633"/>
                  </a:ext>
                </a:extLst>
              </a:tr>
              <a:tr h="53367">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US" sz="2000" dirty="0">
                          <a:solidFill>
                            <a:schemeClr val="bg1"/>
                          </a:solidFill>
                          <a:effectLst/>
                        </a:rPr>
                        <a:t>Positive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Negative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Total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vMerge="1">
                  <a:txBody>
                    <a:bodyPr/>
                    <a:lstStyle/>
                    <a:p>
                      <a:endParaRPr lang="en-GB"/>
                    </a:p>
                  </a:txBody>
                  <a:tcPr/>
                </a:tc>
                <a:tc>
                  <a:txBody>
                    <a:bodyPr/>
                    <a:lstStyle/>
                    <a:p>
                      <a:pPr algn="ctr">
                        <a:lnSpc>
                          <a:spcPct val="115000"/>
                        </a:lnSpc>
                        <a:spcAft>
                          <a:spcPts val="0"/>
                        </a:spcAft>
                      </a:pPr>
                      <a:r>
                        <a:rPr lang="en-US" sz="2000" dirty="0">
                          <a:solidFill>
                            <a:schemeClr val="bg1"/>
                          </a:solidFill>
                          <a:effectLst/>
                        </a:rPr>
                        <a:t>L</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algn="ctr">
                        <a:lnSpc>
                          <a:spcPct val="115000"/>
                        </a:lnSpc>
                        <a:spcAft>
                          <a:spcPts val="0"/>
                        </a:spcAft>
                      </a:pPr>
                      <a:r>
                        <a:rPr lang="en-US" sz="2000" dirty="0">
                          <a:solidFill>
                            <a:schemeClr val="bg1"/>
                          </a:solidFill>
                          <a:effectLst/>
                        </a:rPr>
                        <a:t>U</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4232850689"/>
                  </a:ext>
                </a:extLst>
              </a:tr>
              <a:tr h="0">
                <a:tc rowSpan="3">
                  <a:txBody>
                    <a:bodyPr/>
                    <a:lstStyle/>
                    <a:p>
                      <a:pPr>
                        <a:lnSpc>
                          <a:spcPct val="115000"/>
                        </a:lnSpc>
                        <a:spcAft>
                          <a:spcPts val="0"/>
                        </a:spcAft>
                      </a:pPr>
                      <a:r>
                        <a:rPr lang="en-US" sz="2000" dirty="0" err="1">
                          <a:effectLst/>
                        </a:rPr>
                        <a:t>Kisii-Keroka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dirty="0">
                          <a:effectLst/>
                        </a:rPr>
                        <a:t>FM sites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0.679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0.503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0.855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9363234"/>
                  </a:ext>
                </a:extLst>
              </a:tr>
              <a:tr h="28122">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134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139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73705939"/>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159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66035806"/>
                  </a:ext>
                </a:extLst>
              </a:tr>
              <a:tr h="0">
                <a:tc rowSpan="3">
                  <a:txBody>
                    <a:bodyPr/>
                    <a:lstStyle/>
                    <a:p>
                      <a:pPr>
                        <a:lnSpc>
                          <a:spcPct val="115000"/>
                        </a:lnSpc>
                        <a:spcAft>
                          <a:spcPts val="0"/>
                        </a:spcAft>
                      </a:pPr>
                      <a:r>
                        <a:rPr lang="en-US" sz="2000">
                          <a:effectLst/>
                        </a:rPr>
                        <a:t>Nyahururu</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FM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0.843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0.737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0.949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994012"/>
                  </a:ext>
                </a:extLst>
              </a:tr>
              <a:tr h="30027">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138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1470648"/>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33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140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173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92571030"/>
                  </a:ext>
                </a:extLst>
              </a:tr>
              <a:tr h="0">
                <a:tc rowSpan="3">
                  <a:txBody>
                    <a:bodyPr/>
                    <a:lstStyle/>
                    <a:p>
                      <a:pPr>
                        <a:lnSpc>
                          <a:spcPct val="115000"/>
                        </a:lnSpc>
                        <a:spcAft>
                          <a:spcPts val="0"/>
                        </a:spcAft>
                      </a:pPr>
                      <a:r>
                        <a:rPr lang="en-US" sz="2000">
                          <a:effectLst/>
                        </a:rPr>
                        <a:t>Narok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FM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N/A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dirty="0">
                          <a:effectLst/>
                        </a:rPr>
                        <a:t>N/A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N/A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849925"/>
                  </a:ext>
                </a:extLst>
              </a:tr>
              <a:tr h="31932">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49461259"/>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08768457"/>
                  </a:ext>
                </a:extLst>
              </a:tr>
              <a:tr h="0">
                <a:tc rowSpan="3">
                  <a:txBody>
                    <a:bodyPr/>
                    <a:lstStyle/>
                    <a:p>
                      <a:pPr>
                        <a:lnSpc>
                          <a:spcPct val="115000"/>
                        </a:lnSpc>
                        <a:spcAft>
                          <a:spcPts val="0"/>
                        </a:spcAft>
                      </a:pPr>
                      <a:r>
                        <a:rPr lang="en-US" sz="2000">
                          <a:effectLst/>
                        </a:rPr>
                        <a:t>Lamu</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15000"/>
                        </a:lnSpc>
                        <a:spcAft>
                          <a:spcPts val="0"/>
                        </a:spcAft>
                      </a:pPr>
                      <a:r>
                        <a:rPr lang="en-US" sz="2000">
                          <a:effectLst/>
                        </a:rPr>
                        <a:t>FM sites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rPr>
                        <a:t>Positive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15000"/>
                        </a:lnSpc>
                        <a:spcAft>
                          <a:spcPts val="0"/>
                        </a:spcAft>
                      </a:pPr>
                      <a:r>
                        <a:rPr lang="en-US" sz="2000">
                          <a:effectLst/>
                        </a:rPr>
                        <a:t>0.778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a:effectLst/>
                        </a:rPr>
                        <a:t>0.362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en-US" sz="2000" dirty="0">
                          <a:effectLst/>
                        </a:rPr>
                        <a:t>1.000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157620"/>
                  </a:ext>
                </a:extLst>
              </a:tr>
              <a:tr h="33837">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Negative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66966739"/>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2000">
                          <a:effectLst/>
                        </a:rPr>
                        <a:t>Total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a:effectLst/>
                        </a:rPr>
                        <a:t>21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000" dirty="0">
                          <a:effectLst/>
                        </a:rPr>
                        <a:t>24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6235995"/>
                  </a:ext>
                </a:extLst>
              </a:tr>
            </a:tbl>
          </a:graphicData>
        </a:graphic>
      </p:graphicFrame>
      <p:sp>
        <p:nvSpPr>
          <p:cNvPr id="5" name="Title 1"/>
          <p:cNvSpPr>
            <a:spLocks noGrp="1"/>
          </p:cNvSpPr>
          <p:nvPr>
            <p:ph type="title"/>
          </p:nvPr>
        </p:nvSpPr>
        <p:spPr>
          <a:xfrm>
            <a:off x="26324" y="228600"/>
            <a:ext cx="9067801" cy="990600"/>
          </a:xfrm>
        </p:spPr>
        <p:txBody>
          <a:bodyPr>
            <a:normAutofit/>
          </a:bodyPr>
          <a:lstStyle/>
          <a:p>
            <a:r>
              <a:rPr lang="en-US" sz="2700" dirty="0"/>
              <a:t>Table 7: Reproducibility of FM results between non-satellite sites and KEMRI research laboratory</a:t>
            </a:r>
            <a:endParaRPr lang="en-GB" sz="2700" dirty="0"/>
          </a:p>
        </p:txBody>
      </p:sp>
      <p:sp>
        <p:nvSpPr>
          <p:cNvPr id="6" name="Oval 5"/>
          <p:cNvSpPr/>
          <p:nvPr/>
        </p:nvSpPr>
        <p:spPr>
          <a:xfrm>
            <a:off x="6350358" y="3352800"/>
            <a:ext cx="27432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50358" y="5486400"/>
            <a:ext cx="2743200" cy="47383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59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6756710"/>
              </p:ext>
            </p:extLst>
          </p:nvPr>
        </p:nvGraphicFramePr>
        <p:xfrm>
          <a:off x="79830" y="1632930"/>
          <a:ext cx="8991599" cy="5060188"/>
        </p:xfrm>
        <a:graphic>
          <a:graphicData uri="http://schemas.openxmlformats.org/drawingml/2006/table">
            <a:tbl>
              <a:tblPr firstRow="1" firstCol="1" bandRow="1">
                <a:tableStyleId>{5C22544A-7EE6-4342-B048-85BDC9FD1C3A}</a:tableStyleId>
              </a:tblPr>
              <a:tblGrid>
                <a:gridCol w="1126974">
                  <a:extLst>
                    <a:ext uri="{9D8B030D-6E8A-4147-A177-3AD203B41FA5}">
                      <a16:colId xmlns:a16="http://schemas.microsoft.com/office/drawing/2014/main" val="3997824851"/>
                    </a:ext>
                  </a:extLst>
                </a:gridCol>
                <a:gridCol w="1382251">
                  <a:extLst>
                    <a:ext uri="{9D8B030D-6E8A-4147-A177-3AD203B41FA5}">
                      <a16:colId xmlns:a16="http://schemas.microsoft.com/office/drawing/2014/main" val="22961995"/>
                    </a:ext>
                  </a:extLst>
                </a:gridCol>
                <a:gridCol w="982398">
                  <a:extLst>
                    <a:ext uri="{9D8B030D-6E8A-4147-A177-3AD203B41FA5}">
                      <a16:colId xmlns:a16="http://schemas.microsoft.com/office/drawing/2014/main" val="3212357881"/>
                    </a:ext>
                  </a:extLst>
                </a:gridCol>
                <a:gridCol w="991224">
                  <a:extLst>
                    <a:ext uri="{9D8B030D-6E8A-4147-A177-3AD203B41FA5}">
                      <a16:colId xmlns:a16="http://schemas.microsoft.com/office/drawing/2014/main" val="3635241422"/>
                    </a:ext>
                  </a:extLst>
                </a:gridCol>
                <a:gridCol w="991224">
                  <a:extLst>
                    <a:ext uri="{9D8B030D-6E8A-4147-A177-3AD203B41FA5}">
                      <a16:colId xmlns:a16="http://schemas.microsoft.com/office/drawing/2014/main" val="1106026881"/>
                    </a:ext>
                  </a:extLst>
                </a:gridCol>
                <a:gridCol w="819618">
                  <a:extLst>
                    <a:ext uri="{9D8B030D-6E8A-4147-A177-3AD203B41FA5}">
                      <a16:colId xmlns:a16="http://schemas.microsoft.com/office/drawing/2014/main" val="1850309110"/>
                    </a:ext>
                  </a:extLst>
                </a:gridCol>
                <a:gridCol w="1058674">
                  <a:extLst>
                    <a:ext uri="{9D8B030D-6E8A-4147-A177-3AD203B41FA5}">
                      <a16:colId xmlns:a16="http://schemas.microsoft.com/office/drawing/2014/main" val="1081805280"/>
                    </a:ext>
                  </a:extLst>
                </a:gridCol>
                <a:gridCol w="819618">
                  <a:extLst>
                    <a:ext uri="{9D8B030D-6E8A-4147-A177-3AD203B41FA5}">
                      <a16:colId xmlns:a16="http://schemas.microsoft.com/office/drawing/2014/main" val="3544156691"/>
                    </a:ext>
                  </a:extLst>
                </a:gridCol>
                <a:gridCol w="819618">
                  <a:extLst>
                    <a:ext uri="{9D8B030D-6E8A-4147-A177-3AD203B41FA5}">
                      <a16:colId xmlns:a16="http://schemas.microsoft.com/office/drawing/2014/main" val="3241339400"/>
                    </a:ext>
                  </a:extLst>
                </a:gridCol>
              </a:tblGrid>
              <a:tr h="294729">
                <a:tc rowSpan="2">
                  <a:txBody>
                    <a:bodyPr/>
                    <a:lstStyle/>
                    <a:p>
                      <a:pPr>
                        <a:lnSpc>
                          <a:spcPct val="115000"/>
                        </a:lnSpc>
                        <a:spcAft>
                          <a:spcPts val="0"/>
                        </a:spcAft>
                      </a:pPr>
                      <a:r>
                        <a:rPr lang="en-US" sz="1800">
                          <a:effectLst/>
                        </a:rPr>
                        <a:t>Study site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2" gridSpan="2">
                  <a:txBody>
                    <a:bodyPr/>
                    <a:lstStyle/>
                    <a:p>
                      <a:pPr>
                        <a:lnSpc>
                          <a:spcPct val="115000"/>
                        </a:lnSpc>
                        <a:spcAft>
                          <a:spcPts val="0"/>
                        </a:spcAft>
                      </a:pPr>
                      <a:r>
                        <a:rPr lang="en-US" sz="1800">
                          <a:effectLst/>
                        </a:rPr>
                        <a:t>Diagnostic tool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2" hMerge="1">
                  <a:txBody>
                    <a:bodyPr/>
                    <a:lstStyle/>
                    <a:p>
                      <a:endParaRPr lang="en-GB"/>
                    </a:p>
                  </a:txBody>
                  <a:tcPr/>
                </a:tc>
                <a:tc gridSpan="3">
                  <a:txBody>
                    <a:bodyPr/>
                    <a:lstStyle/>
                    <a:p>
                      <a:pPr algn="ctr">
                        <a:lnSpc>
                          <a:spcPct val="115000"/>
                        </a:lnSpc>
                        <a:spcAft>
                          <a:spcPts val="0"/>
                        </a:spcAft>
                      </a:pPr>
                      <a:r>
                        <a:rPr lang="en-US" sz="1800">
                          <a:solidFill>
                            <a:schemeClr val="bg1"/>
                          </a:solidFill>
                          <a:effectLst/>
                        </a:rPr>
                        <a:t>GeneXpert KEMRI</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800">
                          <a:solidFill>
                            <a:schemeClr val="bg1"/>
                          </a:solidFill>
                          <a:effectLst/>
                        </a:rPr>
                        <a:t>Kappa value</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tc gridSpan="2">
                  <a:txBody>
                    <a:bodyPr/>
                    <a:lstStyle/>
                    <a:p>
                      <a:pPr algn="ctr">
                        <a:lnSpc>
                          <a:spcPct val="115000"/>
                        </a:lnSpc>
                        <a:spcAft>
                          <a:spcPts val="0"/>
                        </a:spcAft>
                      </a:pPr>
                      <a:r>
                        <a:rPr lang="en-US" sz="1800">
                          <a:solidFill>
                            <a:schemeClr val="bg1"/>
                          </a:solidFill>
                          <a:effectLst/>
                        </a:rPr>
                        <a:t>95% CI</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hMerge="1">
                  <a:txBody>
                    <a:bodyPr/>
                    <a:lstStyle/>
                    <a:p>
                      <a:endParaRPr lang="en-GB"/>
                    </a:p>
                  </a:txBody>
                  <a:tcPr/>
                </a:tc>
                <a:extLst>
                  <a:ext uri="{0D108BD9-81ED-4DB2-BD59-A6C34878D82A}">
                    <a16:rowId xmlns:a16="http://schemas.microsoft.com/office/drawing/2014/main" val="2840193300"/>
                  </a:ext>
                </a:extLst>
              </a:tr>
              <a:tr h="313536">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0"/>
                        </a:spcAft>
                      </a:pPr>
                      <a:r>
                        <a:rPr lang="en-US" sz="1800" dirty="0">
                          <a:solidFill>
                            <a:schemeClr val="bg1"/>
                          </a:solidFill>
                          <a:effectLst/>
                        </a:rPr>
                        <a:t>Positive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tc>
                  <a:txBody>
                    <a:bodyPr/>
                    <a:lstStyle/>
                    <a:p>
                      <a:pPr algn="ctr">
                        <a:lnSpc>
                          <a:spcPct val="115000"/>
                        </a:lnSpc>
                        <a:spcAft>
                          <a:spcPts val="0"/>
                        </a:spcAft>
                      </a:pPr>
                      <a:r>
                        <a:rPr lang="en-US" sz="1800" dirty="0">
                          <a:solidFill>
                            <a:schemeClr val="bg1"/>
                          </a:solidFill>
                          <a:effectLst/>
                        </a:rPr>
                        <a:t>Negative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tc>
                  <a:txBody>
                    <a:bodyPr/>
                    <a:lstStyle/>
                    <a:p>
                      <a:pPr algn="ctr">
                        <a:lnSpc>
                          <a:spcPct val="115000"/>
                        </a:lnSpc>
                        <a:spcAft>
                          <a:spcPts val="0"/>
                        </a:spcAft>
                      </a:pPr>
                      <a:r>
                        <a:rPr lang="en-US" sz="1800" dirty="0">
                          <a:solidFill>
                            <a:schemeClr val="bg1"/>
                          </a:solidFill>
                          <a:effectLst/>
                        </a:rPr>
                        <a:t>Total</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tc vMerge="1">
                  <a:txBody>
                    <a:bodyPr/>
                    <a:lstStyle/>
                    <a:p>
                      <a:endParaRPr lang="en-GB"/>
                    </a:p>
                  </a:txBody>
                  <a:tcPr/>
                </a:tc>
                <a:tc>
                  <a:txBody>
                    <a:bodyPr/>
                    <a:lstStyle/>
                    <a:p>
                      <a:pPr algn="ctr">
                        <a:lnSpc>
                          <a:spcPct val="115000"/>
                        </a:lnSpc>
                        <a:spcAft>
                          <a:spcPts val="0"/>
                        </a:spcAft>
                      </a:pPr>
                      <a:r>
                        <a:rPr lang="en-US" sz="1800" dirty="0">
                          <a:solidFill>
                            <a:schemeClr val="bg1"/>
                          </a:solidFill>
                          <a:effectLst/>
                        </a:rPr>
                        <a:t>L</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tc>
                  <a:txBody>
                    <a:bodyPr/>
                    <a:lstStyle/>
                    <a:p>
                      <a:pPr algn="ctr">
                        <a:lnSpc>
                          <a:spcPct val="115000"/>
                        </a:lnSpc>
                        <a:spcAft>
                          <a:spcPts val="0"/>
                        </a:spcAft>
                      </a:pPr>
                      <a:r>
                        <a:rPr lang="en-US" sz="1800" dirty="0">
                          <a:solidFill>
                            <a:schemeClr val="bg1"/>
                          </a:solidFill>
                          <a:effectLst/>
                        </a:rPr>
                        <a:t>U</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solidFill>
                      <a:schemeClr val="accent1"/>
                    </a:solidFill>
                  </a:tcPr>
                </a:tc>
                <a:extLst>
                  <a:ext uri="{0D108BD9-81ED-4DB2-BD59-A6C34878D82A}">
                    <a16:rowId xmlns:a16="http://schemas.microsoft.com/office/drawing/2014/main" val="1195804061"/>
                  </a:ext>
                </a:extLst>
              </a:tr>
              <a:tr h="30423">
                <a:tc rowSpan="3">
                  <a:txBody>
                    <a:bodyPr/>
                    <a:lstStyle/>
                    <a:p>
                      <a:pPr>
                        <a:lnSpc>
                          <a:spcPct val="115000"/>
                        </a:lnSpc>
                        <a:spcAft>
                          <a:spcPts val="0"/>
                        </a:spcAft>
                      </a:pPr>
                      <a:r>
                        <a:rPr lang="en-US" sz="1800">
                          <a:effectLst/>
                        </a:rPr>
                        <a:t>Busia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nSpc>
                          <a:spcPct val="115000"/>
                        </a:lnSpc>
                        <a:spcAft>
                          <a:spcPts val="0"/>
                        </a:spcAft>
                      </a:pPr>
                      <a:r>
                        <a:rPr lang="en-US" sz="1800">
                          <a:effectLst/>
                        </a:rPr>
                        <a:t>GeneXpert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dirty="0">
                          <a:effectLst/>
                        </a:rPr>
                        <a:t>49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3">
                  <a:txBody>
                    <a:bodyPr/>
                    <a:lstStyle/>
                    <a:p>
                      <a:pPr algn="ctr">
                        <a:lnSpc>
                          <a:spcPct val="115000"/>
                        </a:lnSpc>
                        <a:spcAft>
                          <a:spcPts val="0"/>
                        </a:spcAft>
                      </a:pPr>
                      <a:r>
                        <a:rPr lang="en-US" sz="1800">
                          <a:effectLst/>
                        </a:rPr>
                        <a:t>0.809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0.721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0.897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extLst>
                  <a:ext uri="{0D108BD9-81ED-4DB2-BD59-A6C34878D82A}">
                    <a16:rowId xmlns:a16="http://schemas.microsoft.com/office/drawing/2014/main" val="289627765"/>
                  </a:ext>
                </a:extLst>
              </a:tr>
              <a:tr h="38678">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186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196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60132910"/>
                  </a:ext>
                </a:extLst>
              </a:tr>
              <a:tr h="4693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193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252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83498622"/>
                  </a:ext>
                </a:extLst>
              </a:tr>
              <a:tr h="131388">
                <a:tc rowSpan="3">
                  <a:txBody>
                    <a:bodyPr/>
                    <a:lstStyle/>
                    <a:p>
                      <a:pPr>
                        <a:lnSpc>
                          <a:spcPct val="115000"/>
                        </a:lnSpc>
                        <a:spcAft>
                          <a:spcPts val="0"/>
                        </a:spcAft>
                      </a:pPr>
                      <a:r>
                        <a:rPr lang="en-US" sz="1800">
                          <a:effectLst/>
                        </a:rPr>
                        <a:t>Kitale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nSpc>
                          <a:spcPct val="115000"/>
                        </a:lnSpc>
                        <a:spcAft>
                          <a:spcPts val="0"/>
                        </a:spcAft>
                      </a:pPr>
                      <a:r>
                        <a:rPr lang="en-US" sz="1800">
                          <a:effectLst/>
                        </a:rPr>
                        <a:t>GeneXpert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132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3">
                  <a:txBody>
                    <a:bodyPr/>
                    <a:lstStyle/>
                    <a:p>
                      <a:pPr algn="ctr">
                        <a:lnSpc>
                          <a:spcPct val="115000"/>
                        </a:lnSpc>
                        <a:spcAft>
                          <a:spcPts val="0"/>
                        </a:spcAft>
                      </a:pPr>
                      <a:r>
                        <a:rPr lang="en-US" sz="1800">
                          <a:effectLst/>
                        </a:rPr>
                        <a:t>0.850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0.797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0.903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extLst>
                  <a:ext uri="{0D108BD9-81ED-4DB2-BD59-A6C34878D82A}">
                    <a16:rowId xmlns:a16="http://schemas.microsoft.com/office/drawing/2014/main" val="3869274643"/>
                  </a:ext>
                </a:extLst>
              </a:tr>
              <a:tr h="6344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376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387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6701395"/>
                  </a:ext>
                </a:extLst>
              </a:tr>
              <a:tr h="224098">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394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519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54731615"/>
                  </a:ext>
                </a:extLst>
              </a:tr>
              <a:tr h="79953">
                <a:tc rowSpan="3">
                  <a:txBody>
                    <a:bodyPr/>
                    <a:lstStyle/>
                    <a:p>
                      <a:pPr>
                        <a:lnSpc>
                          <a:spcPct val="115000"/>
                        </a:lnSpc>
                        <a:spcAft>
                          <a:spcPts val="0"/>
                        </a:spcAft>
                      </a:pPr>
                      <a:r>
                        <a:rPr lang="en-US" sz="1800">
                          <a:effectLst/>
                        </a:rPr>
                        <a:t>Machakos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nSpc>
                          <a:spcPct val="115000"/>
                        </a:lnSpc>
                        <a:spcAft>
                          <a:spcPts val="0"/>
                        </a:spcAft>
                      </a:pPr>
                      <a:r>
                        <a:rPr lang="en-US" sz="1800">
                          <a:effectLst/>
                        </a:rPr>
                        <a:t>GeneXpert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3">
                  <a:txBody>
                    <a:bodyPr/>
                    <a:lstStyle/>
                    <a:p>
                      <a:pPr algn="ctr">
                        <a:lnSpc>
                          <a:spcPct val="115000"/>
                        </a:lnSpc>
                        <a:spcAft>
                          <a:spcPts val="0"/>
                        </a:spcAft>
                      </a:pPr>
                      <a:r>
                        <a:rPr lang="en-US" sz="1800">
                          <a:effectLst/>
                        </a:rPr>
                        <a:t>0.861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0.710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1.000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extLst>
                  <a:ext uri="{0D108BD9-81ED-4DB2-BD59-A6C34878D82A}">
                    <a16:rowId xmlns:a16="http://schemas.microsoft.com/office/drawing/2014/main" val="4008378628"/>
                  </a:ext>
                </a:extLst>
              </a:tr>
              <a:tr h="164408">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40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43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79281197"/>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40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91449300"/>
                  </a:ext>
                </a:extLst>
              </a:tr>
              <a:tr h="28518">
                <a:tc rowSpan="3">
                  <a:txBody>
                    <a:bodyPr/>
                    <a:lstStyle/>
                    <a:p>
                      <a:pPr>
                        <a:lnSpc>
                          <a:spcPct val="115000"/>
                        </a:lnSpc>
                        <a:spcAft>
                          <a:spcPts val="0"/>
                        </a:spcAft>
                      </a:pPr>
                      <a:r>
                        <a:rPr lang="en-US" sz="1800">
                          <a:effectLst/>
                        </a:rPr>
                        <a:t>Malindi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nSpc>
                          <a:spcPct val="115000"/>
                        </a:lnSpc>
                        <a:spcAft>
                          <a:spcPts val="0"/>
                        </a:spcAft>
                      </a:pPr>
                      <a:r>
                        <a:rPr lang="en-US" sz="1800">
                          <a:effectLst/>
                        </a:rPr>
                        <a:t>GeneXpert sites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3">
                  <a:txBody>
                    <a:bodyPr/>
                    <a:lstStyle/>
                    <a:p>
                      <a:pPr algn="ctr">
                        <a:lnSpc>
                          <a:spcPct val="115000"/>
                        </a:lnSpc>
                        <a:spcAft>
                          <a:spcPts val="0"/>
                        </a:spcAft>
                      </a:pPr>
                      <a:r>
                        <a:rPr lang="en-US" sz="1800">
                          <a:effectLst/>
                        </a:rPr>
                        <a:t>0.611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0.329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0.893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extLst>
                  <a:ext uri="{0D108BD9-81ED-4DB2-BD59-A6C34878D82A}">
                    <a16:rowId xmlns:a16="http://schemas.microsoft.com/office/drawing/2014/main" val="3580094100"/>
                  </a:ext>
                </a:extLst>
              </a:tr>
              <a:tr h="3677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83894995"/>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Total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62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77401430"/>
                  </a:ext>
                </a:extLst>
              </a:tr>
              <a:tr h="0">
                <a:tc rowSpan="3">
                  <a:txBody>
                    <a:bodyPr/>
                    <a:lstStyle/>
                    <a:p>
                      <a:pPr>
                        <a:lnSpc>
                          <a:spcPct val="115000"/>
                        </a:lnSpc>
                        <a:spcAft>
                          <a:spcPts val="0"/>
                        </a:spcAft>
                      </a:pPr>
                      <a:r>
                        <a:rPr lang="en-US" sz="1800" dirty="0" err="1">
                          <a:effectLst/>
                        </a:rPr>
                        <a:t>Wajir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nSpc>
                          <a:spcPct val="115000"/>
                        </a:lnSpc>
                        <a:spcAft>
                          <a:spcPts val="0"/>
                        </a:spcAft>
                      </a:pPr>
                      <a:r>
                        <a:rPr lang="en-US" sz="1800" dirty="0" err="1">
                          <a:effectLst/>
                        </a:rPr>
                        <a:t>GeneXpert</a:t>
                      </a:r>
                      <a:r>
                        <a:rPr lang="en-US" sz="1800" dirty="0">
                          <a:effectLst/>
                        </a:rPr>
                        <a:t> sites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a:txBody>
                    <a:bodyPr/>
                    <a:lstStyle/>
                    <a:p>
                      <a:pPr>
                        <a:lnSpc>
                          <a:spcPct val="115000"/>
                        </a:lnSpc>
                        <a:spcAft>
                          <a:spcPts val="0"/>
                        </a:spcAft>
                      </a:pPr>
                      <a:r>
                        <a:rPr lang="en-US" sz="1800">
                          <a:effectLst/>
                        </a:rPr>
                        <a:t>Positive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rowSpan="3">
                  <a:txBody>
                    <a:bodyPr/>
                    <a:lstStyle/>
                    <a:p>
                      <a:pPr algn="ctr">
                        <a:lnSpc>
                          <a:spcPct val="115000"/>
                        </a:lnSpc>
                        <a:spcAft>
                          <a:spcPts val="0"/>
                        </a:spcAft>
                      </a:pPr>
                      <a:r>
                        <a:rPr lang="en-US" sz="1800">
                          <a:effectLst/>
                        </a:rPr>
                        <a:t>0.675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0.434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tc rowSpan="3">
                  <a:txBody>
                    <a:bodyPr/>
                    <a:lstStyle/>
                    <a:p>
                      <a:pPr algn="ctr">
                        <a:lnSpc>
                          <a:spcPct val="115000"/>
                        </a:lnSpc>
                        <a:spcAft>
                          <a:spcPts val="0"/>
                        </a:spcAft>
                      </a:pPr>
                      <a:r>
                        <a:rPr lang="en-US" sz="1800">
                          <a:effectLst/>
                        </a:rPr>
                        <a:t>0.916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tc>
                <a:extLst>
                  <a:ext uri="{0D108BD9-81ED-4DB2-BD59-A6C34878D82A}">
                    <a16:rowId xmlns:a16="http://schemas.microsoft.com/office/drawing/2014/main" val="2922329734"/>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a:effectLst/>
                        </a:rPr>
                        <a:t>Negative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9541103"/>
                  </a:ext>
                </a:extLst>
              </a:tr>
              <a:tr h="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800" dirty="0">
                          <a:effectLst/>
                        </a:rPr>
                        <a:t>Total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a:effectLst/>
                        </a:rPr>
                        <a:t>57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a:txBody>
                    <a:bodyPr/>
                    <a:lstStyle/>
                    <a:p>
                      <a:pPr algn="ctr">
                        <a:lnSpc>
                          <a:spcPct val="115000"/>
                        </a:lnSpc>
                        <a:spcAft>
                          <a:spcPts val="0"/>
                        </a:spcAft>
                      </a:pPr>
                      <a:r>
                        <a:rPr lang="en-US" sz="1800" dirty="0">
                          <a:effectLst/>
                        </a:rPr>
                        <a:t>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nchor="b"/>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8826288"/>
                  </a:ext>
                </a:extLst>
              </a:tr>
            </a:tbl>
          </a:graphicData>
        </a:graphic>
      </p:graphicFrame>
      <p:sp>
        <p:nvSpPr>
          <p:cNvPr id="5" name="Title 1"/>
          <p:cNvSpPr>
            <a:spLocks noGrp="1"/>
          </p:cNvSpPr>
          <p:nvPr>
            <p:ph type="title"/>
          </p:nvPr>
        </p:nvSpPr>
        <p:spPr>
          <a:xfrm>
            <a:off x="0" y="152400"/>
            <a:ext cx="9143998" cy="1066800"/>
          </a:xfrm>
        </p:spPr>
        <p:txBody>
          <a:bodyPr>
            <a:noAutofit/>
          </a:bodyPr>
          <a:lstStyle/>
          <a:p>
            <a:r>
              <a:rPr lang="en-US" sz="2500" dirty="0"/>
              <a:t>Table 8: Reproducibility of </a:t>
            </a:r>
            <a:r>
              <a:rPr lang="en-US" sz="2500" dirty="0" err="1"/>
              <a:t>GeneXpert</a:t>
            </a:r>
            <a:r>
              <a:rPr lang="en-US" sz="2500" dirty="0"/>
              <a:t> results between satellite sites and KEMRI research laboratory</a:t>
            </a:r>
            <a:endParaRPr lang="en-GB" sz="2500" dirty="0"/>
          </a:p>
        </p:txBody>
      </p:sp>
      <p:sp>
        <p:nvSpPr>
          <p:cNvPr id="6" name="Oval 5"/>
          <p:cNvSpPr/>
          <p:nvPr/>
        </p:nvSpPr>
        <p:spPr>
          <a:xfrm>
            <a:off x="6400800" y="2209800"/>
            <a:ext cx="2743200" cy="4572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11532" y="3124200"/>
            <a:ext cx="2743200" cy="4572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0800" y="4038600"/>
            <a:ext cx="2743200" cy="4572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25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7448" cy="990600"/>
          </a:xfrm>
        </p:spPr>
        <p:txBody>
          <a:bodyPr>
            <a:noAutofit/>
          </a:bodyPr>
          <a:lstStyle/>
          <a:p>
            <a:r>
              <a:rPr lang="en-US" sz="2800" dirty="0"/>
              <a:t>Table 9: Performance of different TB diagnostic tools at study sites and KEMRI research laboratory </a:t>
            </a:r>
            <a:endParaRPr lang="en-US" sz="28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2220123926"/>
              </p:ext>
            </p:extLst>
          </p:nvPr>
        </p:nvGraphicFramePr>
        <p:xfrm>
          <a:off x="147638" y="1909763"/>
          <a:ext cx="8843962" cy="3424237"/>
        </p:xfrm>
        <a:graphic>
          <a:graphicData uri="http://schemas.openxmlformats.org/presentationml/2006/ole">
            <mc:AlternateContent xmlns:mc="http://schemas.openxmlformats.org/markup-compatibility/2006">
              <mc:Choice xmlns:v="urn:schemas-microsoft-com:vml" Requires="v">
                <p:oleObj spid="_x0000_s2128" name="Document" r:id="rId4" imgW="8568259" imgH="2067691" progId="Word.Document.12">
                  <p:embed/>
                </p:oleObj>
              </mc:Choice>
              <mc:Fallback>
                <p:oleObj name="Document" r:id="rId4" imgW="8568259" imgH="2067691" progId="Word.Document.12">
                  <p:embed/>
                  <p:pic>
                    <p:nvPicPr>
                      <p:cNvPr id="4" name="Object 3"/>
                      <p:cNvPicPr/>
                      <p:nvPr/>
                    </p:nvPicPr>
                    <p:blipFill>
                      <a:blip r:embed="rId5"/>
                      <a:stretch>
                        <a:fillRect/>
                      </a:stretch>
                    </p:blipFill>
                    <p:spPr>
                      <a:xfrm>
                        <a:off x="147638" y="1909763"/>
                        <a:ext cx="8843962" cy="3424237"/>
                      </a:xfrm>
                      <a:prstGeom prst="rect">
                        <a:avLst/>
                      </a:prstGeom>
                    </p:spPr>
                  </p:pic>
                </p:oleObj>
              </mc:Fallback>
            </mc:AlternateContent>
          </a:graphicData>
        </a:graphic>
      </p:graphicFrame>
      <p:sp>
        <p:nvSpPr>
          <p:cNvPr id="4" name="Oval 3"/>
          <p:cNvSpPr/>
          <p:nvPr/>
        </p:nvSpPr>
        <p:spPr>
          <a:xfrm>
            <a:off x="2185116" y="4077237"/>
            <a:ext cx="1371600" cy="6858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02440" y="3072064"/>
            <a:ext cx="1371600" cy="7620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46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762000"/>
          </a:xfrm>
        </p:spPr>
        <p:txBody>
          <a:bodyPr>
            <a:normAutofit fontScale="90000"/>
          </a:bodyPr>
          <a:lstStyle/>
          <a:p>
            <a:r>
              <a:rPr lang="en-US" sz="3200" dirty="0">
                <a:effectLst/>
              </a:rPr>
              <a:t>Table 10: Performance of ZN microscopy at study sites and KEMRI research laboratory</a:t>
            </a:r>
            <a:br>
              <a:rPr lang="en-US" sz="1600" dirty="0">
                <a:effectLst/>
              </a:rPr>
            </a:b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1839904620"/>
              </p:ext>
            </p:extLst>
          </p:nvPr>
        </p:nvGraphicFramePr>
        <p:xfrm>
          <a:off x="223838" y="1981200"/>
          <a:ext cx="8767762" cy="4060825"/>
        </p:xfrm>
        <a:graphic>
          <a:graphicData uri="http://schemas.openxmlformats.org/presentationml/2006/ole">
            <mc:AlternateContent xmlns:mc="http://schemas.openxmlformats.org/markup-compatibility/2006">
              <mc:Choice xmlns:v="urn:schemas-microsoft-com:vml" Requires="v">
                <p:oleObj spid="_x0000_s4165" name="Document" r:id="rId4" imgW="9028220" imgH="4208804" progId="Word.Document.12">
                  <p:embed/>
                </p:oleObj>
              </mc:Choice>
              <mc:Fallback>
                <p:oleObj name="Document" r:id="rId4" imgW="9028220" imgH="4208804" progId="Word.Document.12">
                  <p:embed/>
                  <p:pic>
                    <p:nvPicPr>
                      <p:cNvPr id="4" name="Object 3"/>
                      <p:cNvPicPr/>
                      <p:nvPr/>
                    </p:nvPicPr>
                    <p:blipFill>
                      <a:blip r:embed="rId5"/>
                      <a:stretch>
                        <a:fillRect/>
                      </a:stretch>
                    </p:blipFill>
                    <p:spPr>
                      <a:xfrm>
                        <a:off x="223838" y="1981200"/>
                        <a:ext cx="8767762" cy="4060825"/>
                      </a:xfrm>
                      <a:prstGeom prst="rect">
                        <a:avLst/>
                      </a:prstGeom>
                    </p:spPr>
                  </p:pic>
                </p:oleObj>
              </mc:Fallback>
            </mc:AlternateContent>
          </a:graphicData>
        </a:graphic>
      </p:graphicFrame>
      <p:sp>
        <p:nvSpPr>
          <p:cNvPr id="5" name="Rectangle 4"/>
          <p:cNvSpPr/>
          <p:nvPr/>
        </p:nvSpPr>
        <p:spPr>
          <a:xfrm>
            <a:off x="0" y="4356318"/>
            <a:ext cx="9144000" cy="307777"/>
          </a:xfrm>
          <a:prstGeom prst="rect">
            <a:avLst/>
          </a:prstGeom>
        </p:spPr>
        <p:txBody>
          <a:bodyPr wrap="square">
            <a:spAutoFit/>
          </a:bodyPr>
          <a:lstStyle/>
          <a:p>
            <a:r>
              <a:rPr lang="en-US" sz="1400" dirty="0"/>
              <a:t>.</a:t>
            </a:r>
          </a:p>
        </p:txBody>
      </p:sp>
    </p:spTree>
    <p:extLst>
      <p:ext uri="{BB962C8B-B14F-4D97-AF65-F5344CB8AC3E}">
        <p14:creationId xmlns:p14="http://schemas.microsoft.com/office/powerpoint/2010/main" val="311729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838200"/>
          </a:xfrm>
        </p:spPr>
        <p:txBody>
          <a:bodyPr>
            <a:noAutofit/>
          </a:bodyPr>
          <a:lstStyle/>
          <a:p>
            <a:r>
              <a:rPr lang="en-US" sz="3200" dirty="0">
                <a:effectLst/>
              </a:rPr>
              <a:t>Table 11: Performance of FM at study sites and KEMRI research laboratory </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174948011"/>
              </p:ext>
            </p:extLst>
          </p:nvPr>
        </p:nvGraphicFramePr>
        <p:xfrm>
          <a:off x="114300" y="1752600"/>
          <a:ext cx="8953500" cy="4724400"/>
        </p:xfrm>
        <a:graphic>
          <a:graphicData uri="http://schemas.openxmlformats.org/presentationml/2006/ole">
            <mc:AlternateContent xmlns:mc="http://schemas.openxmlformats.org/markup-compatibility/2006">
              <mc:Choice xmlns:v="urn:schemas-microsoft-com:vml" Requires="v">
                <p:oleObj spid="_x0000_s5189" name="Document" r:id="rId4" imgW="9105900" imgH="4203700" progId="Word.Document.12">
                  <p:embed/>
                </p:oleObj>
              </mc:Choice>
              <mc:Fallback>
                <p:oleObj name="Document" r:id="rId4" imgW="9105900" imgH="4203700" progId="Word.Document.12">
                  <p:embed/>
                  <p:pic>
                    <p:nvPicPr>
                      <p:cNvPr id="4" name="Object 3"/>
                      <p:cNvPicPr/>
                      <p:nvPr/>
                    </p:nvPicPr>
                    <p:blipFill>
                      <a:blip r:embed="rId5"/>
                      <a:stretch>
                        <a:fillRect/>
                      </a:stretch>
                    </p:blipFill>
                    <p:spPr>
                      <a:xfrm>
                        <a:off x="114300" y="1752600"/>
                        <a:ext cx="8953500" cy="4724400"/>
                      </a:xfrm>
                      <a:prstGeom prst="rect">
                        <a:avLst/>
                      </a:prstGeom>
                    </p:spPr>
                  </p:pic>
                </p:oleObj>
              </mc:Fallback>
            </mc:AlternateContent>
          </a:graphicData>
        </a:graphic>
      </p:graphicFrame>
      <p:sp>
        <p:nvSpPr>
          <p:cNvPr id="5" name="Rectangle 4"/>
          <p:cNvSpPr/>
          <p:nvPr/>
        </p:nvSpPr>
        <p:spPr>
          <a:xfrm>
            <a:off x="152400" y="4894927"/>
            <a:ext cx="8991600" cy="261610"/>
          </a:xfrm>
          <a:prstGeom prst="rect">
            <a:avLst/>
          </a:prstGeom>
        </p:spPr>
        <p:txBody>
          <a:bodyPr wrap="square">
            <a:spAutoFit/>
          </a:bodyPr>
          <a:lstStyle/>
          <a:p>
            <a:r>
              <a:rPr lang="en-US" sz="1100" dirty="0"/>
              <a:t> </a:t>
            </a:r>
          </a:p>
        </p:txBody>
      </p:sp>
      <p:sp>
        <p:nvSpPr>
          <p:cNvPr id="6" name="Oval 5"/>
          <p:cNvSpPr/>
          <p:nvPr/>
        </p:nvSpPr>
        <p:spPr>
          <a:xfrm>
            <a:off x="2209800" y="2743200"/>
            <a:ext cx="1371600" cy="3048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50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Background</a:t>
            </a:r>
            <a:endParaRPr lang="en-US" dirty="0"/>
          </a:p>
        </p:txBody>
      </p:sp>
      <p:sp>
        <p:nvSpPr>
          <p:cNvPr id="3" name="Content Placeholder 2"/>
          <p:cNvSpPr>
            <a:spLocks noGrp="1"/>
          </p:cNvSpPr>
          <p:nvPr>
            <p:ph sz="quarter" idx="1"/>
          </p:nvPr>
        </p:nvSpPr>
        <p:spPr/>
        <p:txBody>
          <a:bodyPr>
            <a:noAutofit/>
          </a:bodyPr>
          <a:lstStyle/>
          <a:p>
            <a:r>
              <a:rPr lang="en-US" sz="2200" dirty="0"/>
              <a:t>Reproducibility of laboratory results and performance of diagnostic tools form a major part of quality assurance in diagnosis, which is key to care of patients with tuberculosis (TB). </a:t>
            </a:r>
          </a:p>
          <a:p>
            <a:r>
              <a:rPr lang="en-US" sz="2200" dirty="0"/>
              <a:t>Reproducibility is the ability of diagnostic test to be duplicated, either by the same researcher or by someone else working independently.</a:t>
            </a:r>
          </a:p>
          <a:p>
            <a:r>
              <a:rPr lang="en-US" sz="2200" dirty="0"/>
              <a:t>Performance of a diagnostic tool results in diagnostic values (sensitivity, specificity, </a:t>
            </a:r>
            <a:r>
              <a:rPr lang="en-US" sz="2200" dirty="0" err="1"/>
              <a:t>ppv</a:t>
            </a:r>
            <a:r>
              <a:rPr lang="en-US" sz="2200" dirty="0"/>
              <a:t> and </a:t>
            </a:r>
            <a:r>
              <a:rPr lang="en-US" sz="2200" dirty="0" err="1"/>
              <a:t>npv</a:t>
            </a:r>
            <a:r>
              <a:rPr lang="en-US" sz="2200" dirty="0"/>
              <a:t> ) generated using a gold standard.</a:t>
            </a:r>
          </a:p>
          <a:p>
            <a:r>
              <a:rPr lang="en-US" sz="2200" dirty="0"/>
              <a:t>In Kenya, performance of new diagnostic tools including LED-FM and GeneXpert, has recently been documented. </a:t>
            </a:r>
          </a:p>
          <a:p>
            <a:r>
              <a:rPr lang="en-US" sz="2200" dirty="0"/>
              <a:t>No study to our knowledge has documented comparison of reproducibility and performance of these tools in different geographical settings. </a:t>
            </a:r>
          </a:p>
          <a:p>
            <a:endParaRPr lang="en-US" sz="2200" dirty="0"/>
          </a:p>
        </p:txBody>
      </p:sp>
    </p:spTree>
    <p:extLst>
      <p:ext uri="{BB962C8B-B14F-4D97-AF65-F5344CB8AC3E}">
        <p14:creationId xmlns:p14="http://schemas.microsoft.com/office/powerpoint/2010/main" val="398412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8839200" cy="639762"/>
          </a:xfrm>
        </p:spPr>
        <p:txBody>
          <a:bodyPr>
            <a:noAutofit/>
          </a:bodyPr>
          <a:lstStyle/>
          <a:p>
            <a:br>
              <a:rPr lang="en-US" sz="2400" dirty="0">
                <a:effectLst/>
              </a:rPr>
            </a:br>
            <a:r>
              <a:rPr lang="en-US" sz="2400" dirty="0">
                <a:effectLst/>
              </a:rPr>
              <a:t>Table 12: Performance of GeneXpert at satellite sites and KEMRI research laboratory</a:t>
            </a:r>
            <a:br>
              <a:rPr lang="en-US" sz="2400" dirty="0">
                <a:effectLst/>
              </a:rPr>
            </a:b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497302229"/>
              </p:ext>
            </p:extLst>
          </p:nvPr>
        </p:nvGraphicFramePr>
        <p:xfrm>
          <a:off x="63500" y="1636945"/>
          <a:ext cx="9017000" cy="4154255"/>
        </p:xfrm>
        <a:graphic>
          <a:graphicData uri="http://schemas.openxmlformats.org/presentationml/2006/ole">
            <mc:AlternateContent xmlns:mc="http://schemas.openxmlformats.org/markup-compatibility/2006">
              <mc:Choice xmlns:v="urn:schemas-microsoft-com:vml" Requires="v">
                <p:oleObj spid="_x0000_s6212" name="Document" r:id="rId4" imgW="9017000" imgH="2654300" progId="Word.Document.12">
                  <p:embed/>
                </p:oleObj>
              </mc:Choice>
              <mc:Fallback>
                <p:oleObj name="Document" r:id="rId4" imgW="9017000" imgH="2654300" progId="Word.Document.12">
                  <p:embed/>
                  <p:pic>
                    <p:nvPicPr>
                      <p:cNvPr id="4" name="Object 3"/>
                      <p:cNvPicPr/>
                      <p:nvPr/>
                    </p:nvPicPr>
                    <p:blipFill>
                      <a:blip r:embed="rId5"/>
                      <a:stretch>
                        <a:fillRect/>
                      </a:stretch>
                    </p:blipFill>
                    <p:spPr>
                      <a:xfrm>
                        <a:off x="63500" y="1636945"/>
                        <a:ext cx="9017000" cy="4154255"/>
                      </a:xfrm>
                      <a:prstGeom prst="rect">
                        <a:avLst/>
                      </a:prstGeom>
                    </p:spPr>
                  </p:pic>
                </p:oleObj>
              </mc:Fallback>
            </mc:AlternateContent>
          </a:graphicData>
        </a:graphic>
      </p:graphicFrame>
      <p:sp>
        <p:nvSpPr>
          <p:cNvPr id="5" name="Rectangle 4"/>
          <p:cNvSpPr/>
          <p:nvPr/>
        </p:nvSpPr>
        <p:spPr>
          <a:xfrm>
            <a:off x="152400" y="3657600"/>
            <a:ext cx="8839200" cy="523220"/>
          </a:xfrm>
          <a:prstGeom prst="rect">
            <a:avLst/>
          </a:prstGeom>
        </p:spPr>
        <p:txBody>
          <a:bodyPr wrap="square">
            <a:spAutoFit/>
          </a:bodyPr>
          <a:lstStyle/>
          <a:p>
            <a:r>
              <a:rPr lang="en-US" sz="1400" dirty="0"/>
              <a:t>.</a:t>
            </a:r>
          </a:p>
          <a:p>
            <a:r>
              <a:rPr lang="en-US" sz="1400" b="1" dirty="0"/>
              <a:t> </a:t>
            </a:r>
            <a:endParaRPr lang="en-US" sz="1400" dirty="0"/>
          </a:p>
        </p:txBody>
      </p:sp>
      <p:sp>
        <p:nvSpPr>
          <p:cNvPr id="6" name="Oval 5"/>
          <p:cNvSpPr/>
          <p:nvPr/>
        </p:nvSpPr>
        <p:spPr>
          <a:xfrm>
            <a:off x="2514600" y="2982546"/>
            <a:ext cx="1371600" cy="7620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quarter" idx="1"/>
          </p:nvPr>
        </p:nvSpPr>
        <p:spPr>
          <a:xfrm>
            <a:off x="381000" y="1600200"/>
            <a:ext cx="8534400" cy="4495800"/>
          </a:xfrm>
        </p:spPr>
        <p:txBody>
          <a:bodyPr>
            <a:normAutofit fontScale="92500" lnSpcReduction="20000"/>
          </a:bodyPr>
          <a:lstStyle/>
          <a:p>
            <a:r>
              <a:rPr lang="en-US" dirty="0"/>
              <a:t>Results generated by GeneXpert MTB/RIF indicate excellent reproducibility and comparable performance, regardless of geographical setting in Kenya. </a:t>
            </a:r>
          </a:p>
          <a:p>
            <a:pPr lvl="1"/>
            <a:r>
              <a:rPr lang="en-US" dirty="0"/>
              <a:t>This suggests that GeneXpert MTB/RIF is a reliable diagnostic tool irrespective of the facility setting. </a:t>
            </a:r>
          </a:p>
          <a:p>
            <a:r>
              <a:rPr lang="en-US" dirty="0"/>
              <a:t>In </a:t>
            </a:r>
            <a:r>
              <a:rPr lang="en-US" dirty="0" err="1"/>
              <a:t>Kitale</a:t>
            </a:r>
            <a:r>
              <a:rPr lang="en-US" dirty="0"/>
              <a:t> study site had consistently higher microscopy sensitivity results than other sites, possibly due to working with partners e.g. AMPATH, Moi University.</a:t>
            </a:r>
          </a:p>
          <a:p>
            <a:pPr lvl="1"/>
            <a:r>
              <a:rPr lang="en-US" dirty="0"/>
              <a:t>There is need for continuous training in microscopy to enhance reproducibility of laboratory results and performance of both ZN and FM microscopy especially in sites where the values were low.</a:t>
            </a:r>
            <a:endParaRPr lang="en-GB" dirty="0"/>
          </a:p>
        </p:txBody>
      </p:sp>
    </p:spTree>
    <p:extLst>
      <p:ext uri="{BB962C8B-B14F-4D97-AF65-F5344CB8AC3E}">
        <p14:creationId xmlns:p14="http://schemas.microsoft.com/office/powerpoint/2010/main" val="166317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0"/>
            <a:ext cx="8153400" cy="990600"/>
          </a:xfrm>
        </p:spPr>
        <p:txBody>
          <a:bodyPr>
            <a:noAutofit/>
          </a:bodyPr>
          <a:lstStyle/>
          <a:p>
            <a:r>
              <a:rPr lang="en-US" sz="11500" dirty="0"/>
              <a:t>Thank You!!</a:t>
            </a:r>
          </a:p>
        </p:txBody>
      </p:sp>
    </p:spTree>
    <p:extLst>
      <p:ext uri="{BB962C8B-B14F-4D97-AF65-F5344CB8AC3E}">
        <p14:creationId xmlns:p14="http://schemas.microsoft.com/office/powerpoint/2010/main" val="385839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endParaRPr lang="en-GB" dirty="0"/>
          </a:p>
        </p:txBody>
      </p:sp>
      <p:sp>
        <p:nvSpPr>
          <p:cNvPr id="3" name="Content Placeholder 2"/>
          <p:cNvSpPr>
            <a:spLocks noGrp="1"/>
          </p:cNvSpPr>
          <p:nvPr>
            <p:ph sz="quarter" idx="1"/>
          </p:nvPr>
        </p:nvSpPr>
        <p:spPr/>
        <p:txBody>
          <a:bodyPr/>
          <a:lstStyle/>
          <a:p>
            <a:r>
              <a:rPr lang="en-US" dirty="0"/>
              <a:t>To compare reproducibility of laboratory results and performance of ZN and new TB diagnostic tools in different geographical settings in Kenya.</a:t>
            </a:r>
            <a:endParaRPr lang="en-GB" dirty="0"/>
          </a:p>
          <a:p>
            <a:endParaRPr lang="en-GB" dirty="0"/>
          </a:p>
        </p:txBody>
      </p:sp>
    </p:spTree>
    <p:extLst>
      <p:ext uri="{BB962C8B-B14F-4D97-AF65-F5344CB8AC3E}">
        <p14:creationId xmlns:p14="http://schemas.microsoft.com/office/powerpoint/2010/main" val="399126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t>
            </a:r>
            <a:r>
              <a:rPr lang="en-US" dirty="0"/>
              <a:t>Methods (1)</a:t>
            </a:r>
          </a:p>
        </p:txBody>
      </p:sp>
      <p:sp>
        <p:nvSpPr>
          <p:cNvPr id="3" name="Content Placeholder 2"/>
          <p:cNvSpPr>
            <a:spLocks noGrp="1"/>
          </p:cNvSpPr>
          <p:nvPr>
            <p:ph sz="quarter" idx="1"/>
          </p:nvPr>
        </p:nvSpPr>
        <p:spPr>
          <a:xfrm>
            <a:off x="533400" y="1676400"/>
            <a:ext cx="8153400" cy="4572000"/>
          </a:xfrm>
        </p:spPr>
        <p:txBody>
          <a:bodyPr>
            <a:normAutofit/>
          </a:bodyPr>
          <a:lstStyle/>
          <a:p>
            <a:r>
              <a:rPr lang="en-US" b="1" dirty="0"/>
              <a:t>Study Design: </a:t>
            </a:r>
            <a:r>
              <a:rPr lang="en-US" dirty="0"/>
              <a:t>A cross sectional design involving determination of the diagnostic test values of new TB diagnostics.</a:t>
            </a:r>
          </a:p>
          <a:p>
            <a:r>
              <a:rPr lang="en-US" b="1" dirty="0"/>
              <a:t>Study area: </a:t>
            </a:r>
            <a:r>
              <a:rPr lang="en-US" dirty="0" err="1"/>
              <a:t>Busia</a:t>
            </a:r>
            <a:r>
              <a:rPr lang="en-US" dirty="0"/>
              <a:t>, </a:t>
            </a:r>
            <a:r>
              <a:rPr lang="en-US" dirty="0" err="1"/>
              <a:t>Kitale</a:t>
            </a:r>
            <a:r>
              <a:rPr lang="en-US" dirty="0"/>
              <a:t>, </a:t>
            </a:r>
            <a:r>
              <a:rPr lang="en-US" dirty="0" err="1"/>
              <a:t>Machakos</a:t>
            </a:r>
            <a:r>
              <a:rPr lang="en-US" dirty="0"/>
              <a:t>, </a:t>
            </a:r>
            <a:r>
              <a:rPr lang="en-US" dirty="0" err="1"/>
              <a:t>Malindi</a:t>
            </a:r>
            <a:r>
              <a:rPr lang="en-US" dirty="0"/>
              <a:t>, </a:t>
            </a:r>
            <a:r>
              <a:rPr lang="en-US" dirty="0" err="1"/>
              <a:t>Wajir</a:t>
            </a:r>
            <a:r>
              <a:rPr lang="en-US" dirty="0"/>
              <a:t>, </a:t>
            </a:r>
            <a:r>
              <a:rPr lang="en-US" dirty="0" err="1"/>
              <a:t>Kisii-Keroka</a:t>
            </a:r>
            <a:r>
              <a:rPr lang="en-US" dirty="0"/>
              <a:t>, </a:t>
            </a:r>
            <a:r>
              <a:rPr lang="en-US" dirty="0" err="1"/>
              <a:t>Nyahururu</a:t>
            </a:r>
            <a:r>
              <a:rPr lang="en-US" dirty="0"/>
              <a:t>, </a:t>
            </a:r>
            <a:r>
              <a:rPr lang="en-US" dirty="0" err="1"/>
              <a:t>Olololunga-Narok</a:t>
            </a:r>
            <a:r>
              <a:rPr lang="en-US" dirty="0"/>
              <a:t>, </a:t>
            </a:r>
            <a:r>
              <a:rPr lang="en-US" dirty="0" err="1"/>
              <a:t>Lamu</a:t>
            </a:r>
            <a:r>
              <a:rPr lang="en-US" dirty="0"/>
              <a:t>.</a:t>
            </a:r>
          </a:p>
          <a:p>
            <a:r>
              <a:rPr lang="en-US" b="1" dirty="0"/>
              <a:t>Study population: </a:t>
            </a:r>
            <a:r>
              <a:rPr lang="en-US" dirty="0"/>
              <a:t>People presumed to have TB.</a:t>
            </a:r>
          </a:p>
          <a:p>
            <a:r>
              <a:rPr lang="en-US" b="1" dirty="0"/>
              <a:t>Inclusion criteria: </a:t>
            </a:r>
            <a:r>
              <a:rPr lang="en-US" dirty="0"/>
              <a:t>Consenting</a:t>
            </a:r>
            <a:r>
              <a:rPr lang="en-US" b="1" dirty="0"/>
              <a:t>, </a:t>
            </a:r>
            <a:r>
              <a:rPr lang="en-US" dirty="0"/>
              <a:t>aged 18 years and above enrolled in public health facilities. </a:t>
            </a:r>
          </a:p>
          <a:p>
            <a:endParaRPr lang="en-US" dirty="0"/>
          </a:p>
        </p:txBody>
      </p:sp>
    </p:spTree>
    <p:extLst>
      <p:ext uri="{BB962C8B-B14F-4D97-AF65-F5344CB8AC3E}">
        <p14:creationId xmlns:p14="http://schemas.microsoft.com/office/powerpoint/2010/main" val="378498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t>
            </a:r>
            <a:r>
              <a:rPr lang="en-US" dirty="0"/>
              <a:t>Methods (2)</a:t>
            </a:r>
          </a:p>
        </p:txBody>
      </p:sp>
      <p:sp>
        <p:nvSpPr>
          <p:cNvPr id="3" name="Content Placeholder 2"/>
          <p:cNvSpPr>
            <a:spLocks noGrp="1"/>
          </p:cNvSpPr>
          <p:nvPr>
            <p:ph sz="quarter" idx="1"/>
          </p:nvPr>
        </p:nvSpPr>
        <p:spPr>
          <a:xfrm>
            <a:off x="304800" y="1600200"/>
            <a:ext cx="8686800" cy="4572000"/>
          </a:xfrm>
        </p:spPr>
        <p:txBody>
          <a:bodyPr>
            <a:noAutofit/>
          </a:bodyPr>
          <a:lstStyle/>
          <a:p>
            <a:r>
              <a:rPr lang="en-US" sz="2800" b="1" dirty="0"/>
              <a:t>Specimen collection: </a:t>
            </a:r>
            <a:r>
              <a:rPr lang="en-US" sz="2800" dirty="0"/>
              <a:t>Two sputum specimens (spot and morning) collected from each patient over two consecutive days.</a:t>
            </a:r>
          </a:p>
          <a:p>
            <a:pPr lvl="1"/>
            <a:r>
              <a:rPr lang="en-US" sz="2800" dirty="0"/>
              <a:t>At the study sites, a proportion of each specimen aseptically processed for ZN, LED-FM and GeneXpert. </a:t>
            </a:r>
          </a:p>
          <a:p>
            <a:pPr lvl="1"/>
            <a:r>
              <a:rPr lang="en-US" sz="2800" dirty="0"/>
              <a:t>The remainder of the specimen triple packaged and shipped to the TB research laboratory at KEMRI, Nairobi and processed using the three tests and LJ culture in accordance with standard procedures.</a:t>
            </a:r>
          </a:p>
        </p:txBody>
      </p:sp>
    </p:spTree>
    <p:extLst>
      <p:ext uri="{BB962C8B-B14F-4D97-AF65-F5344CB8AC3E}">
        <p14:creationId xmlns:p14="http://schemas.microsoft.com/office/powerpoint/2010/main" val="73805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t>
            </a:r>
            <a:r>
              <a:rPr lang="en-US" dirty="0"/>
              <a:t>Methods (3)</a:t>
            </a:r>
          </a:p>
        </p:txBody>
      </p:sp>
      <p:sp>
        <p:nvSpPr>
          <p:cNvPr id="3" name="Content Placeholder 2"/>
          <p:cNvSpPr>
            <a:spLocks noGrp="1"/>
          </p:cNvSpPr>
          <p:nvPr>
            <p:ph sz="quarter" idx="1"/>
          </p:nvPr>
        </p:nvSpPr>
        <p:spPr>
          <a:xfrm>
            <a:off x="533400" y="1676400"/>
            <a:ext cx="8153400" cy="5181600"/>
          </a:xfrm>
        </p:spPr>
        <p:txBody>
          <a:bodyPr>
            <a:normAutofit/>
          </a:bodyPr>
          <a:lstStyle/>
          <a:p>
            <a:pPr>
              <a:buFont typeface="Wingdings" panose="05000000000000000000" pitchFamily="2" charset="2"/>
              <a:buChar char="q"/>
            </a:pPr>
            <a:r>
              <a:rPr lang="en-US" b="1" dirty="0"/>
              <a:t>Data processing and Statistical methods: </a:t>
            </a:r>
            <a:r>
              <a:rPr lang="en-US" dirty="0"/>
              <a:t>Data processing was done using MySQL and  IBM SPSS. </a:t>
            </a:r>
          </a:p>
          <a:p>
            <a:pPr>
              <a:buFont typeface="Wingdings" panose="05000000000000000000" pitchFamily="2" charset="2"/>
              <a:buChar char="q"/>
            </a:pPr>
            <a:r>
              <a:rPr lang="en-US" dirty="0"/>
              <a:t>Reproducibility of laboratory results determined by Kappa values on homogenous specimens.</a:t>
            </a:r>
          </a:p>
          <a:p>
            <a:pPr>
              <a:buFont typeface="Wingdings" panose="05000000000000000000" pitchFamily="2" charset="2"/>
              <a:buChar char="q"/>
            </a:pPr>
            <a:r>
              <a:rPr lang="en-US" dirty="0"/>
              <a:t>Diagnostic values (sensitivity, specificity, </a:t>
            </a:r>
            <a:r>
              <a:rPr lang="en-US" dirty="0" err="1"/>
              <a:t>ppv</a:t>
            </a:r>
            <a:r>
              <a:rPr lang="en-US" dirty="0"/>
              <a:t> and </a:t>
            </a:r>
            <a:r>
              <a:rPr lang="en-US" dirty="0" err="1"/>
              <a:t>npv</a:t>
            </a:r>
            <a:r>
              <a:rPr lang="en-US" dirty="0"/>
              <a:t> with 95% CI). </a:t>
            </a:r>
          </a:p>
          <a:p>
            <a:pPr>
              <a:buFont typeface="Wingdings" panose="05000000000000000000" pitchFamily="2" charset="2"/>
              <a:buChar char="q"/>
            </a:pPr>
            <a:r>
              <a:rPr lang="en-US" dirty="0"/>
              <a:t>Results from the same specimens processed at the study sites were compared with those from KEMRI research laboratory. </a:t>
            </a:r>
          </a:p>
          <a:p>
            <a:pPr>
              <a:buFont typeface="Wingdings" panose="05000000000000000000" pitchFamily="2" charset="2"/>
              <a:buChar char="q"/>
            </a:pPr>
            <a:r>
              <a:rPr lang="en-US" dirty="0"/>
              <a:t>LJ culture was used as a gold standard.</a:t>
            </a:r>
          </a:p>
          <a:p>
            <a:pPr>
              <a:buFont typeface="Wingdings" panose="05000000000000000000"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123182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6000" dirty="0"/>
              <a:t>Results</a:t>
            </a:r>
          </a:p>
        </p:txBody>
      </p:sp>
      <p:sp>
        <p:nvSpPr>
          <p:cNvPr id="3" name="Content Placeholder 2"/>
          <p:cNvSpPr>
            <a:spLocks noGrp="1"/>
          </p:cNvSpPr>
          <p:nvPr>
            <p:ph sz="quarter" idx="1"/>
          </p:nvPr>
        </p:nvSpPr>
        <p:spPr/>
        <p:txBody>
          <a:bodyPr/>
          <a:lstStyle/>
          <a:p>
            <a:endParaRPr lang="en-GB"/>
          </a:p>
        </p:txBody>
      </p:sp>
    </p:spTree>
    <p:extLst>
      <p:ext uri="{BB962C8B-B14F-4D97-AF65-F5344CB8AC3E}">
        <p14:creationId xmlns:p14="http://schemas.microsoft.com/office/powerpoint/2010/main" val="325401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153400" cy="990600"/>
          </a:xfrm>
        </p:spPr>
        <p:txBody>
          <a:bodyPr>
            <a:noAutofit/>
          </a:bodyPr>
          <a:lstStyle/>
          <a:p>
            <a:r>
              <a:rPr lang="en-US" sz="2800" dirty="0"/>
              <a:t>Study proﬁle for the enrolled people with presumptive TB </a:t>
            </a:r>
            <a:endParaRPr lang="en-US" sz="2800" dirty="0">
              <a:cs typeface="Arial" panose="020B0604020202020204" pitchFamily="34" charset="0"/>
            </a:endParaRPr>
          </a:p>
        </p:txBody>
      </p:sp>
      <p:grpSp>
        <p:nvGrpSpPr>
          <p:cNvPr id="8" name="Group 7"/>
          <p:cNvGrpSpPr/>
          <p:nvPr/>
        </p:nvGrpSpPr>
        <p:grpSpPr>
          <a:xfrm>
            <a:off x="1590357" y="764541"/>
            <a:ext cx="5963219" cy="6017259"/>
            <a:chOff x="0" y="-1041620"/>
            <a:chExt cx="5963485" cy="5481707"/>
          </a:xfrm>
        </p:grpSpPr>
        <p:sp>
          <p:nvSpPr>
            <p:cNvPr id="9" name="Right Brace 8"/>
            <p:cNvSpPr>
              <a:spLocks/>
            </p:cNvSpPr>
            <p:nvPr/>
          </p:nvSpPr>
          <p:spPr bwMode="auto">
            <a:xfrm>
              <a:off x="2321784" y="1256306"/>
              <a:ext cx="45085" cy="238125"/>
            </a:xfrm>
            <a:prstGeom prst="rightBrace">
              <a:avLst>
                <a:gd name="adj1" fmla="val 21040"/>
                <a:gd name="adj2" fmla="val 50000"/>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10" name="Group 9"/>
            <p:cNvGrpSpPr/>
            <p:nvPr/>
          </p:nvGrpSpPr>
          <p:grpSpPr>
            <a:xfrm>
              <a:off x="0" y="-1041620"/>
              <a:ext cx="5963485" cy="5481707"/>
              <a:chOff x="0" y="-1041620"/>
              <a:chExt cx="5963485" cy="5481707"/>
            </a:xfrm>
          </p:grpSpPr>
          <p:cxnSp>
            <p:nvCxnSpPr>
              <p:cNvPr id="11" name="Straight Arrow Connector 10"/>
              <p:cNvCxnSpPr>
                <a:cxnSpLocks noChangeShapeType="1"/>
              </p:cNvCxnSpPr>
              <p:nvPr/>
            </p:nvCxnSpPr>
            <p:spPr bwMode="auto">
              <a:xfrm>
                <a:off x="3381375" y="485775"/>
                <a:ext cx="0" cy="5416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2" name="Group 11"/>
              <p:cNvGrpSpPr/>
              <p:nvPr/>
            </p:nvGrpSpPr>
            <p:grpSpPr>
              <a:xfrm>
                <a:off x="0" y="-1041620"/>
                <a:ext cx="5963485" cy="5481707"/>
                <a:chOff x="0" y="-1032095"/>
                <a:chExt cx="5963485" cy="5481707"/>
              </a:xfrm>
            </p:grpSpPr>
            <p:cxnSp>
              <p:nvCxnSpPr>
                <p:cNvPr id="14" name="Straight Arrow Connector 13"/>
                <p:cNvCxnSpPr>
                  <a:cxnSpLocks noChangeShapeType="1"/>
                </p:cNvCxnSpPr>
                <p:nvPr/>
              </p:nvCxnSpPr>
              <p:spPr bwMode="auto">
                <a:xfrm>
                  <a:off x="2305293" y="3581400"/>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5" name="Group 14"/>
                <p:cNvGrpSpPr/>
                <p:nvPr/>
              </p:nvGrpSpPr>
              <p:grpSpPr>
                <a:xfrm>
                  <a:off x="0" y="-1032095"/>
                  <a:ext cx="5963485" cy="5481707"/>
                  <a:chOff x="0" y="-1032095"/>
                  <a:chExt cx="5963485" cy="5481707"/>
                </a:xfrm>
              </p:grpSpPr>
              <p:sp>
                <p:nvSpPr>
                  <p:cNvPr id="16" name="Text Box 21"/>
                  <p:cNvSpPr txBox="1">
                    <a:spLocks noChangeArrowheads="1"/>
                  </p:cNvSpPr>
                  <p:nvPr/>
                </p:nvSpPr>
                <p:spPr bwMode="auto">
                  <a:xfrm>
                    <a:off x="57150" y="2457450"/>
                    <a:ext cx="1381125"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ZN: 2698 patients (97.7%)</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- 5269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- 2571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- 127 with one (100 S, 27 M)</a:t>
                    </a:r>
                    <a:endParaRPr lang="en-US" sz="1100">
                      <a:effectLst/>
                      <a:latin typeface="Calibri"/>
                      <a:ea typeface="Calibri"/>
                      <a:cs typeface="Times New Roman"/>
                    </a:endParaRPr>
                  </a:p>
                </p:txBody>
              </p:sp>
              <p:sp>
                <p:nvSpPr>
                  <p:cNvPr id="17" name="Text Box 34"/>
                  <p:cNvSpPr txBox="1">
                    <a:spLocks noChangeArrowheads="1"/>
                  </p:cNvSpPr>
                  <p:nvPr/>
                </p:nvSpPr>
                <p:spPr bwMode="auto">
                  <a:xfrm>
                    <a:off x="828675" y="1258310"/>
                    <a:ext cx="1445398" cy="3493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2761 patients with accepted sputum samples sputum</a:t>
                    </a:r>
                    <a:endParaRPr lang="en-US" sz="1100">
                      <a:effectLst/>
                      <a:latin typeface="Calibri"/>
                      <a:ea typeface="Calibri"/>
                      <a:cs typeface="Times New Roman"/>
                    </a:endParaRPr>
                  </a:p>
                </p:txBody>
              </p:sp>
              <p:sp>
                <p:nvSpPr>
                  <p:cNvPr id="18" name="Text Box 35"/>
                  <p:cNvSpPr txBox="1">
                    <a:spLocks noChangeArrowheads="1"/>
                  </p:cNvSpPr>
                  <p:nvPr/>
                </p:nvSpPr>
                <p:spPr bwMode="auto">
                  <a:xfrm>
                    <a:off x="4454228" y="1270873"/>
                    <a:ext cx="1135542" cy="3365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Sputum samples from 200 patients rejected </a:t>
                    </a:r>
                    <a:endParaRPr lang="en-US" sz="1100">
                      <a:effectLst/>
                      <a:latin typeface="Calibri"/>
                      <a:ea typeface="Calibri"/>
                      <a:cs typeface="Times New Roman"/>
                    </a:endParaRPr>
                  </a:p>
                </p:txBody>
              </p:sp>
              <p:cxnSp>
                <p:nvCxnSpPr>
                  <p:cNvPr id="19" name="Straight Arrow Connector 18"/>
                  <p:cNvCxnSpPr>
                    <a:cxnSpLocks noChangeShapeType="1"/>
                  </p:cNvCxnSpPr>
                  <p:nvPr/>
                </p:nvCxnSpPr>
                <p:spPr bwMode="auto">
                  <a:xfrm>
                    <a:off x="1762125" y="1038225"/>
                    <a:ext cx="32480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5018101" y="1036651"/>
                    <a:ext cx="0" cy="2343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1762125" y="1036651"/>
                    <a:ext cx="0" cy="2343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30"/>
                  <p:cNvSpPr txBox="1">
                    <a:spLocks noChangeArrowheads="1"/>
                  </p:cNvSpPr>
                  <p:nvPr/>
                </p:nvSpPr>
                <p:spPr bwMode="auto">
                  <a:xfrm>
                    <a:off x="2608276" y="9525"/>
                    <a:ext cx="1552575" cy="476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Number of patients with sputum samples</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N=2961</a:t>
                    </a:r>
                    <a:endParaRPr lang="en-US" sz="1100">
                      <a:effectLst/>
                      <a:latin typeface="Calibri"/>
                      <a:ea typeface="Calibri"/>
                      <a:cs typeface="Times New Roman"/>
                    </a:endParaRPr>
                  </a:p>
                </p:txBody>
              </p:sp>
              <p:cxnSp>
                <p:nvCxnSpPr>
                  <p:cNvPr id="23" name="Straight Arrow Connector 22"/>
                  <p:cNvCxnSpPr>
                    <a:cxnSpLocks noChangeShapeType="1"/>
                  </p:cNvCxnSpPr>
                  <p:nvPr/>
                </p:nvCxnSpPr>
                <p:spPr bwMode="auto">
                  <a:xfrm>
                    <a:off x="749165" y="2190750"/>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1525736" y="1607324"/>
                    <a:ext cx="0" cy="1964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Text Box 36"/>
                  <p:cNvSpPr txBox="1">
                    <a:spLocks noChangeArrowheads="1"/>
                  </p:cNvSpPr>
                  <p:nvPr/>
                </p:nvSpPr>
                <p:spPr bwMode="auto">
                  <a:xfrm>
                    <a:off x="2396990" y="1187477"/>
                    <a:ext cx="1990725" cy="539529"/>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dirty="0">
                        <a:effectLst/>
                        <a:latin typeface="Calibri"/>
                        <a:ea typeface="Calibri"/>
                        <a:cs typeface="Times New Roman"/>
                      </a:rPr>
                      <a:t>5420 sputum samples </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- 2659 with both (spot (S) &amp; morning (M))</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 </a:t>
                    </a:r>
                    <a:r>
                      <a:rPr lang="en-US" sz="800" dirty="0">
                        <a:effectLst/>
                        <a:highlight>
                          <a:srgbClr val="FFFF00"/>
                        </a:highlight>
                        <a:latin typeface="Calibri"/>
                        <a:ea typeface="Calibri"/>
                        <a:cs typeface="Times New Roman"/>
                      </a:rPr>
                      <a:t>- 102 with one (14 S, 88 M)</a:t>
                    </a:r>
                    <a:endParaRPr lang="en-US" sz="1100" dirty="0">
                      <a:effectLst/>
                      <a:latin typeface="Calibri"/>
                      <a:ea typeface="Calibri"/>
                      <a:cs typeface="Times New Roman"/>
                    </a:endParaRPr>
                  </a:p>
                </p:txBody>
              </p:sp>
              <p:sp>
                <p:nvSpPr>
                  <p:cNvPr id="26" name="Text Box 45"/>
                  <p:cNvSpPr txBox="1">
                    <a:spLocks noChangeArrowheads="1"/>
                  </p:cNvSpPr>
                  <p:nvPr/>
                </p:nvSpPr>
                <p:spPr bwMode="auto">
                  <a:xfrm>
                    <a:off x="1643265" y="2457450"/>
                    <a:ext cx="1381125"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FM: 2316 patients (83.8%)</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- 4494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- 2178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- 138 with one (108 S, 30 M)</a:t>
                    </a:r>
                    <a:endParaRPr lang="en-US" sz="1100">
                      <a:effectLst/>
                      <a:latin typeface="Calibri"/>
                      <a:ea typeface="Calibri"/>
                      <a:cs typeface="Times New Roman"/>
                    </a:endParaRPr>
                  </a:p>
                </p:txBody>
              </p:sp>
              <p:sp>
                <p:nvSpPr>
                  <p:cNvPr id="27" name="Text Box 64"/>
                  <p:cNvSpPr txBox="1">
                    <a:spLocks noChangeArrowheads="1"/>
                  </p:cNvSpPr>
                  <p:nvPr/>
                </p:nvSpPr>
                <p:spPr bwMode="auto">
                  <a:xfrm>
                    <a:off x="3170494" y="2457450"/>
                    <a:ext cx="1381125"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GXpt: 948 patients (34.3%)</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- 1691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- 743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- 205 with one (186 S, 19 M)</a:t>
                    </a:r>
                    <a:endParaRPr lang="en-US" sz="1100">
                      <a:effectLst/>
                      <a:latin typeface="Calibri"/>
                      <a:ea typeface="Calibri"/>
                      <a:cs typeface="Times New Roman"/>
                    </a:endParaRPr>
                  </a:p>
                </p:txBody>
              </p:sp>
              <p:cxnSp>
                <p:nvCxnSpPr>
                  <p:cNvPr id="28" name="Straight Arrow Connector 27"/>
                  <p:cNvCxnSpPr>
                    <a:cxnSpLocks noChangeShapeType="1"/>
                  </p:cNvCxnSpPr>
                  <p:nvPr/>
                </p:nvCxnSpPr>
                <p:spPr bwMode="auto">
                  <a:xfrm flipV="1">
                    <a:off x="749141" y="2195697"/>
                    <a:ext cx="310824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2339840" y="2190750"/>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a:off x="3857625" y="2190750"/>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1781175" y="1607538"/>
                    <a:ext cx="0" cy="58816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Text Box 70"/>
                  <p:cNvSpPr txBox="1">
                    <a:spLocks noChangeArrowheads="1"/>
                  </p:cNvSpPr>
                  <p:nvPr/>
                </p:nvSpPr>
                <p:spPr bwMode="auto">
                  <a:xfrm>
                    <a:off x="1857313" y="3304869"/>
                    <a:ext cx="2066855" cy="228600"/>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nSpc>
                        <a:spcPct val="115000"/>
                      </a:lnSpc>
                      <a:spcAft>
                        <a:spcPts val="0"/>
                      </a:spcAft>
                    </a:pPr>
                    <a:r>
                      <a:rPr lang="en-US" sz="800">
                        <a:effectLst/>
                        <a:latin typeface="Calibri"/>
                        <a:ea typeface="Calibri"/>
                        <a:cs typeface="Times New Roman"/>
                      </a:rPr>
                      <a:t>Processed at KEMRI Research Laboratory</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a:t>
                    </a:r>
                    <a:endParaRPr lang="en-US" sz="1100">
                      <a:effectLst/>
                      <a:latin typeface="Calibri"/>
                      <a:ea typeface="Calibri"/>
                      <a:cs typeface="Times New Roman"/>
                    </a:endParaRPr>
                  </a:p>
                </p:txBody>
              </p:sp>
              <p:sp>
                <p:nvSpPr>
                  <p:cNvPr id="33" name="Text Box 71"/>
                  <p:cNvSpPr txBox="1">
                    <a:spLocks noChangeArrowheads="1"/>
                  </p:cNvSpPr>
                  <p:nvPr/>
                </p:nvSpPr>
                <p:spPr bwMode="auto">
                  <a:xfrm>
                    <a:off x="1857375" y="1933575"/>
                    <a:ext cx="1990725" cy="228600"/>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nSpc>
                        <a:spcPct val="115000"/>
                      </a:lnSpc>
                      <a:spcAft>
                        <a:spcPts val="0"/>
                      </a:spcAft>
                    </a:pPr>
                    <a:r>
                      <a:rPr lang="en-US" sz="800">
                        <a:effectLst/>
                        <a:latin typeface="Calibri"/>
                        <a:ea typeface="Calibri"/>
                        <a:cs typeface="Times New Roman"/>
                      </a:rPr>
                      <a:t>Processed at Study sites Laboratories</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a:t>
                    </a:r>
                    <a:endParaRPr lang="en-US" sz="1100">
                      <a:effectLst/>
                      <a:latin typeface="Calibri"/>
                      <a:ea typeface="Calibri"/>
                      <a:cs typeface="Times New Roman"/>
                    </a:endParaRPr>
                  </a:p>
                </p:txBody>
              </p:sp>
              <p:sp>
                <p:nvSpPr>
                  <p:cNvPr id="34" name="Text Box 72"/>
                  <p:cNvSpPr txBox="1">
                    <a:spLocks noChangeArrowheads="1"/>
                  </p:cNvSpPr>
                  <p:nvPr/>
                </p:nvSpPr>
                <p:spPr bwMode="auto">
                  <a:xfrm>
                    <a:off x="0" y="3878112"/>
                    <a:ext cx="1438230"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dirty="0">
                        <a:effectLst/>
                        <a:latin typeface="Calibri"/>
                        <a:ea typeface="Calibri"/>
                        <a:cs typeface="Times New Roman"/>
                      </a:rPr>
                      <a:t>ZN: 2469 patients (89.4%)</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- 4453 Sputum Processed</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- 1984 with both (S &amp; M)</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 - 485 with one (227 S, 258 M)</a:t>
                    </a:r>
                    <a:endParaRPr lang="en-US" sz="1100" dirty="0">
                      <a:effectLst/>
                      <a:latin typeface="Calibri"/>
                      <a:ea typeface="Calibri"/>
                      <a:cs typeface="Times New Roman"/>
                    </a:endParaRPr>
                  </a:p>
                </p:txBody>
              </p:sp>
              <p:cxnSp>
                <p:nvCxnSpPr>
                  <p:cNvPr id="35" name="Straight Arrow Connector 34"/>
                  <p:cNvCxnSpPr>
                    <a:cxnSpLocks noChangeShapeType="1"/>
                  </p:cNvCxnSpPr>
                  <p:nvPr/>
                </p:nvCxnSpPr>
                <p:spPr bwMode="auto">
                  <a:xfrm>
                    <a:off x="876300" y="3571875"/>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74"/>
                  <p:cNvSpPr txBox="1">
                    <a:spLocks noChangeArrowheads="1"/>
                  </p:cNvSpPr>
                  <p:nvPr/>
                </p:nvSpPr>
                <p:spPr bwMode="auto">
                  <a:xfrm>
                    <a:off x="1495283" y="3877739"/>
                    <a:ext cx="1462602"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FM: 2467 patients (89.4%)</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- 4458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- 1991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- 476 with one (221 S, 255 M)</a:t>
                    </a:r>
                    <a:endParaRPr lang="en-US" sz="1100">
                      <a:effectLst/>
                      <a:latin typeface="Calibri"/>
                      <a:ea typeface="Calibri"/>
                      <a:cs typeface="Times New Roman"/>
                    </a:endParaRPr>
                  </a:p>
                </p:txBody>
              </p:sp>
              <p:sp>
                <p:nvSpPr>
                  <p:cNvPr id="37" name="Text Box 75"/>
                  <p:cNvSpPr txBox="1">
                    <a:spLocks noChangeArrowheads="1"/>
                  </p:cNvSpPr>
                  <p:nvPr/>
                </p:nvSpPr>
                <p:spPr bwMode="auto">
                  <a:xfrm>
                    <a:off x="3018855" y="3877148"/>
                    <a:ext cx="1435233"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GXpt: 1556 patients (56.4%)</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- 2429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- 873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- 683 with one (311 S, 372 M)</a:t>
                    </a:r>
                    <a:endParaRPr lang="en-US" sz="1100">
                      <a:effectLst/>
                      <a:latin typeface="Calibri"/>
                      <a:ea typeface="Calibri"/>
                      <a:cs typeface="Times New Roman"/>
                    </a:endParaRPr>
                  </a:p>
                </p:txBody>
              </p:sp>
              <p:cxnSp>
                <p:nvCxnSpPr>
                  <p:cNvPr id="38" name="Straight Arrow Connector 37"/>
                  <p:cNvCxnSpPr>
                    <a:cxnSpLocks noChangeShapeType="1"/>
                  </p:cNvCxnSpPr>
                  <p:nvPr/>
                </p:nvCxnSpPr>
                <p:spPr bwMode="auto">
                  <a:xfrm>
                    <a:off x="876300" y="3571875"/>
                    <a:ext cx="44672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a:off x="3857625" y="3571875"/>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 name="Text Box 79"/>
                  <p:cNvSpPr txBox="1">
                    <a:spLocks noChangeArrowheads="1"/>
                  </p:cNvSpPr>
                  <p:nvPr/>
                </p:nvSpPr>
                <p:spPr bwMode="auto">
                  <a:xfrm>
                    <a:off x="4512867" y="3877936"/>
                    <a:ext cx="1450618"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a:effectLst/>
                        <a:latin typeface="Calibri"/>
                        <a:ea typeface="Calibri"/>
                        <a:cs typeface="Times New Roman"/>
                      </a:rPr>
                      <a:t>Cult: 2358 patients (85.4%)</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- 4086 Sputum Processed</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- 1728 with both (S &amp; M)</a:t>
                    </a:r>
                    <a:endParaRPr lang="en-US" sz="1100">
                      <a:effectLst/>
                      <a:latin typeface="Calibri"/>
                      <a:ea typeface="Calibri"/>
                      <a:cs typeface="Times New Roman"/>
                    </a:endParaRPr>
                  </a:p>
                  <a:p>
                    <a:pPr algn="ctr">
                      <a:lnSpc>
                        <a:spcPct val="115000"/>
                      </a:lnSpc>
                      <a:spcAft>
                        <a:spcPts val="0"/>
                      </a:spcAft>
                    </a:pPr>
                    <a:r>
                      <a:rPr lang="en-US" sz="800">
                        <a:effectLst/>
                        <a:latin typeface="Calibri"/>
                        <a:ea typeface="Calibri"/>
                        <a:cs typeface="Times New Roman"/>
                      </a:rPr>
                      <a:t> - 630 with one (319 S, 311 M)</a:t>
                    </a:r>
                    <a:endParaRPr lang="en-US" sz="1100">
                      <a:effectLst/>
                      <a:latin typeface="Calibri"/>
                      <a:ea typeface="Calibri"/>
                      <a:cs typeface="Times New Roman"/>
                    </a:endParaRPr>
                  </a:p>
                </p:txBody>
              </p:sp>
              <p:cxnSp>
                <p:nvCxnSpPr>
                  <p:cNvPr id="41" name="Straight Arrow Connector 40"/>
                  <p:cNvCxnSpPr>
                    <a:cxnSpLocks noChangeShapeType="1"/>
                  </p:cNvCxnSpPr>
                  <p:nvPr/>
                </p:nvCxnSpPr>
                <p:spPr bwMode="auto">
                  <a:xfrm>
                    <a:off x="5353050" y="3578252"/>
                    <a:ext cx="0" cy="2851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37"/>
                  <p:cNvSpPr txBox="1">
                    <a:spLocks noChangeArrowheads="1"/>
                  </p:cNvSpPr>
                  <p:nvPr/>
                </p:nvSpPr>
                <p:spPr bwMode="auto">
                  <a:xfrm>
                    <a:off x="2600325" y="-1032095"/>
                    <a:ext cx="1552575" cy="476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800" dirty="0">
                        <a:effectLst/>
                        <a:latin typeface="Calibri"/>
                        <a:ea typeface="Calibri"/>
                        <a:cs typeface="Times New Roman"/>
                      </a:rPr>
                      <a:t>Total number of patients with presumptive TB enrolled</a:t>
                    </a:r>
                    <a:endParaRPr lang="en-US" sz="1100" dirty="0">
                      <a:effectLst/>
                      <a:latin typeface="Calibri"/>
                      <a:ea typeface="Calibri"/>
                      <a:cs typeface="Times New Roman"/>
                    </a:endParaRPr>
                  </a:p>
                  <a:p>
                    <a:pPr algn="ctr">
                      <a:lnSpc>
                        <a:spcPct val="115000"/>
                      </a:lnSpc>
                      <a:spcAft>
                        <a:spcPts val="0"/>
                      </a:spcAft>
                    </a:pPr>
                    <a:r>
                      <a:rPr lang="en-US" sz="800" dirty="0">
                        <a:effectLst/>
                        <a:latin typeface="Calibri"/>
                        <a:ea typeface="Calibri"/>
                        <a:cs typeface="Times New Roman"/>
                      </a:rPr>
                      <a:t>N=2967</a:t>
                    </a:r>
                    <a:endParaRPr lang="en-US" sz="1100" dirty="0">
                      <a:effectLst/>
                      <a:latin typeface="Calibri"/>
                      <a:ea typeface="Calibri"/>
                      <a:cs typeface="Times New Roman"/>
                    </a:endParaRPr>
                  </a:p>
                </p:txBody>
              </p:sp>
              <p:sp>
                <p:nvSpPr>
                  <p:cNvPr id="43" name="Text Box 39"/>
                  <p:cNvSpPr txBox="1">
                    <a:spLocks noChangeArrowheads="1"/>
                  </p:cNvSpPr>
                  <p:nvPr/>
                </p:nvSpPr>
                <p:spPr bwMode="auto">
                  <a:xfrm>
                    <a:off x="3828210" y="-402109"/>
                    <a:ext cx="1777459" cy="252445"/>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a:lnSpc>
                        <a:spcPct val="115000"/>
                      </a:lnSpc>
                      <a:spcAft>
                        <a:spcPts val="0"/>
                      </a:spcAft>
                    </a:pPr>
                    <a:r>
                      <a:rPr lang="en-US" sz="800">
                        <a:effectLst/>
                        <a:latin typeface="Calibri"/>
                        <a:ea typeface="Calibri"/>
                        <a:cs typeface="Times New Roman"/>
                      </a:rPr>
                      <a:t>6 patients without sputum samples</a:t>
                    </a:r>
                    <a:endParaRPr lang="en-US" sz="1100">
                      <a:effectLst/>
                      <a:latin typeface="Calibri"/>
                      <a:ea typeface="Calibri"/>
                      <a:cs typeface="Times New Roman"/>
                    </a:endParaRPr>
                  </a:p>
                </p:txBody>
              </p:sp>
              <p:cxnSp>
                <p:nvCxnSpPr>
                  <p:cNvPr id="44" name="Straight Arrow Connector 43"/>
                  <p:cNvCxnSpPr>
                    <a:cxnSpLocks noChangeShapeType="1"/>
                  </p:cNvCxnSpPr>
                  <p:nvPr/>
                </p:nvCxnSpPr>
                <p:spPr bwMode="auto">
                  <a:xfrm>
                    <a:off x="3381459" y="-289963"/>
                    <a:ext cx="4189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cxnSp>
            <p:nvCxnSpPr>
              <p:cNvPr id="13" name="Straight Arrow Connector 12"/>
              <p:cNvCxnSpPr>
                <a:cxnSpLocks noChangeShapeType="1"/>
              </p:cNvCxnSpPr>
              <p:nvPr/>
            </p:nvCxnSpPr>
            <p:spPr bwMode="auto">
              <a:xfrm>
                <a:off x="3381375" y="-557322"/>
                <a:ext cx="0" cy="5416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45" name="Oval 44"/>
          <p:cNvSpPr/>
          <p:nvPr/>
        </p:nvSpPr>
        <p:spPr>
          <a:xfrm>
            <a:off x="2149989" y="3278714"/>
            <a:ext cx="1002925" cy="2559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54875" y="3173055"/>
            <a:ext cx="1002925" cy="2559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09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Autofit/>
          </a:bodyPr>
          <a:lstStyle/>
          <a:p>
            <a:r>
              <a:rPr lang="en-US" sz="2800" dirty="0"/>
              <a:t>Table 1: Selected demographic characteristics of the enrolled people presumed to have TB</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90147824"/>
              </p:ext>
            </p:extLst>
          </p:nvPr>
        </p:nvGraphicFramePr>
        <p:xfrm>
          <a:off x="1143000" y="1516332"/>
          <a:ext cx="6629400" cy="5520690"/>
        </p:xfrm>
        <a:graphic>
          <a:graphicData uri="http://schemas.openxmlformats.org/drawingml/2006/table">
            <a:tbl>
              <a:tblPr firstRow="1" firstCol="1" bandRow="1"/>
              <a:tblGrid>
                <a:gridCol w="1980682">
                  <a:extLst>
                    <a:ext uri="{9D8B030D-6E8A-4147-A177-3AD203B41FA5}">
                      <a16:colId xmlns:a16="http://schemas.microsoft.com/office/drawing/2014/main" val="20000"/>
                    </a:ext>
                  </a:extLst>
                </a:gridCol>
                <a:gridCol w="2486704">
                  <a:extLst>
                    <a:ext uri="{9D8B030D-6E8A-4147-A177-3AD203B41FA5}">
                      <a16:colId xmlns:a16="http://schemas.microsoft.com/office/drawing/2014/main" val="20001"/>
                    </a:ext>
                  </a:extLst>
                </a:gridCol>
                <a:gridCol w="1115878">
                  <a:extLst>
                    <a:ext uri="{9D8B030D-6E8A-4147-A177-3AD203B41FA5}">
                      <a16:colId xmlns:a16="http://schemas.microsoft.com/office/drawing/2014/main" val="20002"/>
                    </a:ext>
                  </a:extLst>
                </a:gridCol>
                <a:gridCol w="1046136">
                  <a:extLst>
                    <a:ext uri="{9D8B030D-6E8A-4147-A177-3AD203B41FA5}">
                      <a16:colId xmlns:a16="http://schemas.microsoft.com/office/drawing/2014/main" val="20003"/>
                    </a:ext>
                  </a:extLst>
                </a:gridCol>
              </a:tblGrid>
              <a:tr h="76200">
                <a:tc>
                  <a:txBody>
                    <a:bodyPr/>
                    <a:lstStyle/>
                    <a:p>
                      <a:pPr marL="0" marR="0" algn="ctr" rtl="0" eaLnBrk="1" latinLnBrk="0" hangingPunct="1">
                        <a:lnSpc>
                          <a:spcPct val="115000"/>
                        </a:lnSpc>
                        <a:spcBef>
                          <a:spcPts val="0"/>
                        </a:spcBef>
                        <a:spcAft>
                          <a:spcPts val="0"/>
                        </a:spcAft>
                      </a:pPr>
                      <a:r>
                        <a:rPr kumimoji="0" lang="en-US" sz="1500" b="1" kern="1200" dirty="0">
                          <a:solidFill>
                            <a:schemeClr val="tx1"/>
                          </a:solidFill>
                          <a:effectLst/>
                          <a:latin typeface="Times New Roman"/>
                          <a:ea typeface="Times New Roman"/>
                          <a:cs typeface="Times New Roman"/>
                        </a:rPr>
                        <a:t>Characteristics</a:t>
                      </a: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b="1" kern="1200" dirty="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b="1" kern="1200" dirty="0">
                          <a:solidFill>
                            <a:schemeClr val="tx1"/>
                          </a:solidFill>
                          <a:effectLst/>
                          <a:latin typeface="Times New Roman"/>
                          <a:ea typeface="Times New Roman"/>
                          <a:cs typeface="Times New Roman"/>
                        </a:rPr>
                        <a:t>n=2761</a:t>
                      </a: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b="1" kern="1200" dirty="0">
                          <a:solidFill>
                            <a:schemeClr val="tx1"/>
                          </a:solidFill>
                          <a:effectLst/>
                          <a:latin typeface="Times New Roman"/>
                          <a:ea typeface="Times New Roman"/>
                          <a:cs typeface="Times New Roman"/>
                        </a:rPr>
                        <a:t>%</a:t>
                      </a: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863">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Study sites</a:t>
                      </a:r>
                    </a:p>
                  </a:txBody>
                  <a:tcPr marL="46853" marR="46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Busia</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565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20.5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Kitale</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572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20.7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389">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Machakos</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52">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Malindi</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971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35.2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Kisii-Keroka</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Nyahururu</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125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Narok</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err="1">
                          <a:solidFill>
                            <a:schemeClr val="tx1"/>
                          </a:solidFill>
                          <a:effectLst/>
                          <a:latin typeface="Times New Roman"/>
                          <a:ea typeface="Times New Roman"/>
                          <a:cs typeface="Times New Roman"/>
                        </a:rPr>
                        <a:t>Lamu</a:t>
                      </a:r>
                      <a:endParaRPr kumimoji="0" lang="en-US" sz="1500" kern="1200" dirty="0">
                        <a:solidFill>
                          <a:schemeClr val="tx1"/>
                        </a:solidFill>
                        <a:effectLst/>
                        <a:latin typeface="Times New Roman"/>
                        <a:ea typeface="Times New Roman"/>
                        <a:cs typeface="Times New Roman"/>
                      </a:endParaRP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Wajir</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195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4308">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Gender</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Male</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1464</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53.0</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Female</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1297</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47.0</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4308">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Age in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&lt;20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206</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7.5</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20 - 29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626</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22.7</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30 - 39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690</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25.0</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40 - 49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453</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16.4</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50 - 59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291</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10.5</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60 - 69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211</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7.6</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70 - 79 years</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136</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4.9</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4308">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80 and above</a:t>
                      </a:r>
                    </a:p>
                  </a:txBody>
                  <a:tcPr marL="46853" marR="46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50</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1.8</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0">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 </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Not documented</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a:solidFill>
                            <a:schemeClr val="tx1"/>
                          </a:solidFill>
                          <a:effectLst/>
                          <a:latin typeface="Times New Roman"/>
                          <a:ea typeface="Times New Roman"/>
                          <a:cs typeface="Times New Roman"/>
                        </a:rPr>
                        <a:t>98</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latinLnBrk="0" hangingPunct="1">
                        <a:lnSpc>
                          <a:spcPct val="115000"/>
                        </a:lnSpc>
                        <a:spcBef>
                          <a:spcPts val="0"/>
                        </a:spcBef>
                        <a:spcAft>
                          <a:spcPts val="0"/>
                        </a:spcAft>
                      </a:pPr>
                      <a:r>
                        <a:rPr kumimoji="0" lang="en-US" sz="1500" kern="1200" dirty="0">
                          <a:solidFill>
                            <a:schemeClr val="tx1"/>
                          </a:solidFill>
                          <a:effectLst/>
                          <a:latin typeface="Times New Roman"/>
                          <a:ea typeface="Times New Roman"/>
                          <a:cs typeface="Times New Roman"/>
                        </a:rPr>
                        <a:t>3.5</a:t>
                      </a:r>
                    </a:p>
                  </a:txBody>
                  <a:tcPr marL="46853" marR="468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7" name="Oval 6"/>
          <p:cNvSpPr/>
          <p:nvPr/>
        </p:nvSpPr>
        <p:spPr>
          <a:xfrm>
            <a:off x="6921500" y="4876800"/>
            <a:ext cx="6096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693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2479</Words>
  <Application>Microsoft Office PowerPoint</Application>
  <PresentationFormat>On-screen Show (4:3)</PresentationFormat>
  <Paragraphs>642</Paragraphs>
  <Slides>22</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Times New Roman</vt:lpstr>
      <vt:lpstr>Tw Cen MT</vt:lpstr>
      <vt:lpstr>Wingdings</vt:lpstr>
      <vt:lpstr>Wingdings 2</vt:lpstr>
      <vt:lpstr>Median</vt:lpstr>
      <vt:lpstr>Document</vt:lpstr>
      <vt:lpstr>PowerPoint Presentation</vt:lpstr>
      <vt:lpstr>Background</vt:lpstr>
      <vt:lpstr>Objective</vt:lpstr>
      <vt:lpstr> Methods (1)</vt:lpstr>
      <vt:lpstr> Methods (2)</vt:lpstr>
      <vt:lpstr> Methods (3)</vt:lpstr>
      <vt:lpstr>Results</vt:lpstr>
      <vt:lpstr>Study proﬁle for the enrolled people with presumptive TB </vt:lpstr>
      <vt:lpstr>Table 1: Selected demographic characteristics of the enrolled people presumed to have TB</vt:lpstr>
      <vt:lpstr>Table 2: Prevalence of tuberculosis among the study participants according to different diagnostic tools (with both spot and morning samples) </vt:lpstr>
      <vt:lpstr>Table 3: Reproducibility of results for different TB diagnostic tools between study sites and KEMRI research laboratory</vt:lpstr>
      <vt:lpstr>Table 4: Reproducibility of ZN results between satellite sites and KEMRI research laboratory</vt:lpstr>
      <vt:lpstr>Table 5: Reproducibility of ZN results between non-satellite sites and KEMRI research laboratory</vt:lpstr>
      <vt:lpstr>Table 6: Reproducibility of FM results between satellite sites and KEMRI research laboratory</vt:lpstr>
      <vt:lpstr>Table 7: Reproducibility of FM results between non-satellite sites and KEMRI research laboratory</vt:lpstr>
      <vt:lpstr>Table 8: Reproducibility of GeneXpert results between satellite sites and KEMRI research laboratory</vt:lpstr>
      <vt:lpstr>Table 9: Performance of different TB diagnostic tools at study sites and KEMRI research laboratory </vt:lpstr>
      <vt:lpstr>Table 10: Performance of ZN microscopy at study sites and KEMRI research laboratory </vt:lpstr>
      <vt:lpstr>Table 11: Performance of FM at study sites and KEMRI research laboratory </vt:lpstr>
      <vt:lpstr> Table 12: Performance of GeneXpert at satellite sites and KEMRI research laboratory </vt:lpstr>
      <vt:lpstr>Conclusion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willie.sang</dc:creator>
  <cp:lastModifiedBy>Moses Mwangi</cp:lastModifiedBy>
  <cp:revision>121</cp:revision>
  <dcterms:created xsi:type="dcterms:W3CDTF">2016-11-02T08:20:18Z</dcterms:created>
  <dcterms:modified xsi:type="dcterms:W3CDTF">2017-03-30T18:35:03Z</dcterms:modified>
</cp:coreProperties>
</file>