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88" r:id="rId4"/>
    <p:sldId id="289" r:id="rId5"/>
    <p:sldId id="305" r:id="rId6"/>
    <p:sldId id="292" r:id="rId7"/>
    <p:sldId id="291" r:id="rId8"/>
    <p:sldId id="296" r:id="rId9"/>
    <p:sldId id="302" r:id="rId10"/>
    <p:sldId id="293" r:id="rId11"/>
    <p:sldId id="295" r:id="rId12"/>
    <p:sldId id="300" r:id="rId13"/>
    <p:sldId id="297" r:id="rId14"/>
    <p:sldId id="306" r:id="rId15"/>
    <p:sldId id="298" r:id="rId16"/>
    <p:sldId id="307" r:id="rId17"/>
    <p:sldId id="308" r:id="rId18"/>
    <p:sldId id="290" r:id="rId19"/>
    <p:sldId id="299" r:id="rId20"/>
    <p:sldId id="301" r:id="rId21"/>
    <p:sldId id="303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062" autoAdjust="0"/>
  </p:normalViewPr>
  <p:slideViewPr>
    <p:cSldViewPr>
      <p:cViewPr varScale="1">
        <p:scale>
          <a:sx n="49" d="100"/>
          <a:sy n="49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A4634-D820-4162-9DDF-C6DC8ACE0871}" type="datetimeFigureOut">
              <a:rPr lang="fr-FR" smtClean="0"/>
              <a:pPr/>
              <a:t>28/03/2017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C16C-430B-471B-B3C7-36573C6AE4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32-1940-4176-8B2D-9E761C77A5BC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C21-ECF8-465A-9480-EF93E8AC0D11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F4E1-86FD-491B-9FB5-BB3FD91221DB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0D10-8E35-4A2F-8D9E-265AE1BD8F2A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532F-8808-4A45-A2B7-56AEC04601FC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B7E-40F7-4614-A64D-983EADFC74ED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B0D-35DF-4E15-BBAB-F02808D1381A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3817-1F64-424D-9DF4-DBE9140DDE37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B69-EC61-439F-A2FE-08FCA734CCE3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DA8A-33B5-4514-9D20-144528866FBD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D37-9089-4A25-8E4C-41E5408D9C57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B545-850B-4EC6-A7AC-C1E1EBF784C5}" type="datetime1">
              <a:rPr lang="fr-FR" smtClean="0"/>
              <a:pPr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C260-D65E-4162-9C0A-5D48483D3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858280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patients in EAC region '‘</a:t>
            </a:r>
            <a:b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400320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			</a:t>
            </a:r>
            <a:r>
              <a:rPr lang="fr-FR" sz="3000" dirty="0" smtClean="0">
                <a:solidFill>
                  <a:schemeClr val="bg1"/>
                </a:solidFill>
                <a:latin typeface="Arial Narrow" pitchFamily="34" charset="0"/>
              </a:rPr>
              <a:t>Dr Sylvestre BAZIKAMWE</a:t>
            </a:r>
          </a:p>
          <a:p>
            <a:pPr algn="l"/>
            <a:endParaRPr lang="fr-FR" sz="3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</a:pP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			</a:t>
            </a: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MD/</a:t>
            </a:r>
            <a:r>
              <a:rPr lang="fr-FR" sz="2400" dirty="0" err="1" smtClean="0">
                <a:solidFill>
                  <a:schemeClr val="bg1"/>
                </a:solidFill>
                <a:latin typeface="Arial Narrow" pitchFamily="34" charset="0"/>
              </a:rPr>
              <a:t>Obs</a:t>
            </a: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/</a:t>
            </a:r>
            <a:r>
              <a:rPr lang="fr-FR" sz="2400" dirty="0" err="1" smtClean="0">
                <a:solidFill>
                  <a:schemeClr val="bg1"/>
                </a:solidFill>
                <a:latin typeface="Arial Narrow" pitchFamily="34" charset="0"/>
              </a:rPr>
              <a:t>Gynecologist</a:t>
            </a: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/MPH</a:t>
            </a:r>
          </a:p>
          <a:p>
            <a:pPr algn="l">
              <a:spcBef>
                <a:spcPts val="0"/>
              </a:spcBef>
            </a:pP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			</a:t>
            </a:r>
            <a:r>
              <a:rPr lang="fr-FR" sz="2400" dirty="0" err="1" smtClean="0">
                <a:solidFill>
                  <a:schemeClr val="bg1"/>
                </a:solidFill>
                <a:latin typeface="Arial Narrow" pitchFamily="34" charset="0"/>
              </a:rPr>
              <a:t>Lecturer</a:t>
            </a: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Arial Narrow" pitchFamily="34" charset="0"/>
              </a:rPr>
              <a:t>Faculty</a:t>
            </a: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  <a:latin typeface="Arial Narrow" pitchFamily="34" charset="0"/>
              </a:rPr>
              <a:t>Medicine</a:t>
            </a: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			The </a:t>
            </a:r>
            <a:r>
              <a:rPr lang="fr-FR" sz="2400" dirty="0" err="1" smtClean="0">
                <a:solidFill>
                  <a:schemeClr val="bg1"/>
                </a:solidFill>
                <a:latin typeface="Arial Narrow" pitchFamily="34" charset="0"/>
              </a:rPr>
              <a:t>University</a:t>
            </a: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 of BURUNDI</a:t>
            </a:r>
            <a:endParaRPr lang="fr-FR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286388"/>
          </a:xfrm>
        </p:spPr>
        <p:txBody>
          <a:bodyPr>
            <a:normAutofit/>
          </a:bodyPr>
          <a:lstStyle/>
          <a:p>
            <a:pPr marL="742950" indent="-742950" algn="l">
              <a:buAutoNum type="arabicPlain" startAt="2"/>
            </a:pP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WHO  milestone for  2020</a:t>
            </a:r>
          </a:p>
          <a:p>
            <a:pPr marL="742950" indent="-742950"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000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marL="742950" indent="-742950" algn="l"/>
            <a:endParaRPr lang="en-US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742950" indent="-742950" algn="l">
              <a:buAutoNum type="arabicPlain" startAt="2"/>
            </a:pP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HO  milestone for  2020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70% of key populations for HIV have access to a full range 	of services relevant to sexually transmitted infection and 	HIV, 	including condoms</a:t>
            </a:r>
            <a:endParaRPr lang="fr-F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	70% of countries deliver HPV vaccines through the 	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national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immunization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programme   </a:t>
            </a: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(who  2016 recommendation)</a:t>
            </a:r>
          </a:p>
          <a:p>
            <a:pPr algn="l"/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92500" lnSpcReduction="10000"/>
          </a:bodyPr>
          <a:lstStyle/>
          <a:p>
            <a:pPr marL="742950" indent="-742950" algn="l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WHO  strategy on 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Sexually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Transmitted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Infections 2016–2021  (Monitoring Evaluation)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/>
            <a:endParaRPr lang="fr-FR" sz="2400" dirty="0" smtClean="0">
              <a:latin typeface="Arial Narrow" pitchFamily="34" charset="0"/>
            </a:endParaRPr>
          </a:p>
          <a:p>
            <a:pPr marL="457200" indent="-457200" algn="l"/>
            <a:r>
              <a:rPr lang="fr-FR" sz="3000" dirty="0" err="1" smtClean="0">
                <a:solidFill>
                  <a:schemeClr val="bg1"/>
                </a:solidFill>
                <a:latin typeface="Arial Narrow" pitchFamily="34" charset="0"/>
              </a:rPr>
              <a:t>Targets</a:t>
            </a:r>
            <a:r>
              <a:rPr lang="fr-FR" sz="3000" dirty="0" smtClean="0">
                <a:solidFill>
                  <a:schemeClr val="bg1"/>
                </a:solidFill>
                <a:latin typeface="Arial Narrow" pitchFamily="34" charset="0"/>
              </a:rPr>
              <a:t>   2030 : </a:t>
            </a:r>
          </a:p>
          <a:p>
            <a:pPr marL="457200" indent="-457200" algn="l"/>
            <a:endParaRPr lang="fr-FR" sz="3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365125" algn="l">
              <a:buFont typeface="Wingdings" pitchFamily="2" charset="2"/>
              <a:buChar char="ü"/>
            </a:pPr>
            <a:r>
              <a:rPr lang="fr-FR" sz="3000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</a:rPr>
              <a:t>Sustain 90% national coverage with the human papillomavirus 	vaccine in the national  immunization program and </a:t>
            </a:r>
          </a:p>
          <a:p>
            <a:pPr marL="457200" indent="-365125" algn="l">
              <a:buFont typeface="Wingdings" pitchFamily="2" charset="2"/>
              <a:buChar char="ü"/>
            </a:pPr>
            <a:endParaRPr lang="en-US" sz="3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365125" algn="l">
              <a:buFont typeface="Wingdings" pitchFamily="2" charset="2"/>
              <a:buChar char="ü"/>
            </a:pPr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</a:rPr>
              <a:t>	At least 80% in every district (or equivalent administrative unit) </a:t>
            </a:r>
            <a:r>
              <a:rPr lang="en-US" sz="30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fr-FR" sz="3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/>
            <a:r>
              <a:rPr lang="fr-FR" sz="2800" dirty="0" smtClean="0">
                <a:solidFill>
                  <a:schemeClr val="tx1"/>
                </a:solidFill>
                <a:latin typeface="Arial Narrow" pitchFamily="34" charset="0"/>
              </a:rPr>
              <a:t>		</a:t>
            </a:r>
          </a:p>
          <a:p>
            <a:pPr marL="457200" indent="-457200" algn="l"/>
            <a:r>
              <a:rPr lang="fr-FR" sz="2800" dirty="0" smtClean="0">
                <a:solidFill>
                  <a:schemeClr val="tx1"/>
                </a:solidFill>
                <a:latin typeface="Arial Narrow" pitchFamily="34" charset="0"/>
              </a:rPr>
              <a:t>    </a:t>
            </a:r>
            <a:endParaRPr lang="fr-FR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05320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77500" lnSpcReduction="20000"/>
          </a:bodyPr>
          <a:lstStyle/>
          <a:p>
            <a:pPr algn="l"/>
            <a:endParaRPr lang="fr-FR" sz="59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fr-FR" sz="3900" dirty="0" smtClean="0">
                <a:solidFill>
                  <a:schemeClr val="bg1"/>
                </a:solidFill>
                <a:latin typeface="Arial Narrow" pitchFamily="34" charset="0"/>
              </a:rPr>
              <a:t>HIV and cervical cancer </a:t>
            </a:r>
            <a:r>
              <a:rPr lang="en-US" sz="3900" dirty="0" smtClean="0">
                <a:solidFill>
                  <a:schemeClr val="bg1"/>
                </a:solidFill>
                <a:latin typeface="Arial Narrow" pitchFamily="34" charset="0"/>
              </a:rPr>
              <a:t>which have a synergistic relationship  that requires an integrated screening  prevention and treatment  services.</a:t>
            </a:r>
          </a:p>
          <a:p>
            <a:pPr algn="just"/>
            <a:endParaRPr lang="en-US" sz="51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 Narrow" pitchFamily="34" charset="0"/>
              </a:rPr>
              <a:t>Fortunately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Arial Narrow" pitchFamily="34" charset="0"/>
              </a:rPr>
              <a:t>          </a:t>
            </a:r>
            <a:endParaRPr lang="en-US" sz="4000" b="1" i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4000" b="1" i="1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en-US" sz="4000" b="1" i="1" dirty="0" smtClean="0">
                <a:solidFill>
                  <a:schemeClr val="bg1"/>
                </a:solidFill>
                <a:latin typeface="Arial Narrow" pitchFamily="34" charset="0"/>
              </a:rPr>
              <a:t>VIA  </a:t>
            </a:r>
            <a:r>
              <a:rPr lang="en-US" sz="4000" i="1" dirty="0" smtClean="0">
                <a:solidFill>
                  <a:schemeClr val="bg1"/>
                </a:solidFill>
                <a:latin typeface="Arial Narrow" pitchFamily="34" charset="0"/>
              </a:rPr>
              <a:t>(Visual  Inspection  with Acetic Acid ) </a:t>
            </a:r>
            <a:r>
              <a:rPr lang="en-US" sz="4000" dirty="0" smtClean="0">
                <a:solidFill>
                  <a:schemeClr val="bg1"/>
                </a:solidFill>
                <a:latin typeface="Arial Narrow" pitchFamily="34" charset="0"/>
              </a:rPr>
              <a:t>is practical   	and 	feasible even in rural settings. 	                                	(</a:t>
            </a:r>
            <a:r>
              <a:rPr lang="en-US" sz="4000" b="1" i="1" dirty="0" err="1" smtClean="0">
                <a:solidFill>
                  <a:schemeClr val="bg1"/>
                </a:solidFill>
                <a:latin typeface="Arial Narrow" pitchFamily="34" charset="0"/>
              </a:rPr>
              <a:t>Makuza</a:t>
            </a:r>
            <a:r>
              <a:rPr lang="en-US" sz="4000" b="1" i="1" dirty="0" smtClean="0">
                <a:solidFill>
                  <a:schemeClr val="bg1"/>
                </a:solidFill>
                <a:latin typeface="Arial Narrow" pitchFamily="34" charset="0"/>
              </a:rPr>
              <a:t>  JD et   	al. , Rwanda 2015)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           </a:t>
            </a: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BAZIKAMWE S     MD/OBS/GYN/MPH  University of BURUNDI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4290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algn="l"/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HIV and cervical cancer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which have a synergistic relationship    that requires an integrated screening  prevention and 	treatment  services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Fortunately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      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Integrating HIV testing into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CaCx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screening services is	highly acceptable to clients and is an effective means of 	reaching HIV-positive women who don’t know their status</a:t>
            </a:r>
          </a:p>
          <a:p>
            <a:pPr algn="l"/>
            <a:r>
              <a:rPr lang="en-US" sz="2800" b="1" i="1" dirty="0" smtClean="0">
                <a:solidFill>
                  <a:schemeClr val="bg1"/>
                </a:solidFill>
                <a:latin typeface="Arial Narrow" pitchFamily="34" charset="0"/>
              </a:rPr>
              <a:t>            (</a:t>
            </a:r>
            <a:r>
              <a:rPr lang="en-US" sz="2800" b="1" i="1" dirty="0" err="1" smtClean="0">
                <a:solidFill>
                  <a:schemeClr val="bg1"/>
                </a:solidFill>
                <a:latin typeface="Arial Narrow" pitchFamily="34" charset="0"/>
              </a:rPr>
              <a:t>Potkin</a:t>
            </a:r>
            <a:r>
              <a:rPr lang="en-US" sz="2800" b="1" i="1" dirty="0" smtClean="0">
                <a:solidFill>
                  <a:schemeClr val="bg1"/>
                </a:solidFill>
                <a:latin typeface="Arial Narrow" pitchFamily="34" charset="0"/>
              </a:rPr>
              <a:t> et al. Tanzania 2014 )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           </a:t>
            </a: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algn="l"/>
            <a:endParaRPr lang="fr-F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HIV and cervical cancer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which have a synergistic relationship    that requires an integrated screening  prevention and 	treatment  services.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     </a:t>
            </a:r>
          </a:p>
          <a:p>
            <a:pPr algn="l"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    	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integration of HIV testing into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CaCx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screening services 	should be  prioritized in HIV-endemic settings, but more work 	is needed to eliminate logistical barriers as well as 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	The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integration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at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that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time of the HPV vaccine in the 	national vaccination program WHO 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recommendation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algn="l">
              <a:buFont typeface="Wingdings" pitchFamily="2" charset="2"/>
              <a:buChar char="ü"/>
            </a:pPr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/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76824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algn="l"/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Screening 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Methods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Low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Economic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Setttings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     </a:t>
            </a:r>
          </a:p>
          <a:p>
            <a:pPr algn="l"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  <a:latin typeface="Arial Narrow" pitchFamily="34" charset="0"/>
              </a:rPr>
              <a:t>    	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Pap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Smears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 (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Cytology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, Papanicolaou)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	Visual  Inspection  (VIA )</a:t>
            </a:r>
          </a:p>
          <a:p>
            <a:pPr algn="l">
              <a:buFont typeface="Wingdings" pitchFamily="2" charset="2"/>
              <a:buChar char="ü"/>
            </a:pP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CRYOTHERAPY                               				(or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Thermocoagulation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) </a:t>
            </a:r>
            <a:endParaRPr lang="fr-F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/>
            <a:endParaRPr lang="fr-FR" sz="2400" dirty="0">
              <a:latin typeface="Arial Narrow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5400000">
            <a:off x="4394199" y="4606933"/>
            <a:ext cx="1214446" cy="1588"/>
          </a:xfrm>
          <a:prstGeom prst="straightConnector1">
            <a:avLst/>
          </a:prstGeom>
          <a:ln w="508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214810" y="4000504"/>
            <a:ext cx="785818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algn="l"/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Screening 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Methods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Low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Economic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Setttings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           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/>
            <a:endParaRPr lang="fr-FR" sz="24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57150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19634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01122" cy="107154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patients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429752" cy="35719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1357298"/>
            <a:ext cx="871543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900" dirty="0" smtClean="0">
                <a:solidFill>
                  <a:schemeClr val="tx1"/>
                </a:solidFill>
                <a:latin typeface="Arial Narrow" pitchFamily="34" charset="0"/>
              </a:rPr>
              <a:t>Screening  </a:t>
            </a:r>
            <a:r>
              <a:rPr lang="fr-FR" sz="2900" dirty="0" err="1" smtClean="0">
                <a:solidFill>
                  <a:schemeClr val="tx1"/>
                </a:solidFill>
                <a:latin typeface="Arial Narrow" pitchFamily="34" charset="0"/>
              </a:rPr>
              <a:t>Methods</a:t>
            </a:r>
            <a:r>
              <a:rPr lang="fr-FR" sz="2900" dirty="0" smtClean="0">
                <a:solidFill>
                  <a:schemeClr val="tx1"/>
                </a:solidFill>
                <a:latin typeface="Arial Narrow" pitchFamily="34" charset="0"/>
              </a:rPr>
              <a:t> in </a:t>
            </a:r>
            <a:r>
              <a:rPr lang="fr-FR" sz="2900" dirty="0" err="1" smtClean="0">
                <a:solidFill>
                  <a:schemeClr val="tx1"/>
                </a:solidFill>
                <a:latin typeface="Arial Narrow" pitchFamily="34" charset="0"/>
              </a:rPr>
              <a:t>Low</a:t>
            </a:r>
            <a:r>
              <a:rPr lang="fr-FR" sz="2900" dirty="0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fr-FR" sz="2900" dirty="0" err="1" smtClean="0">
                <a:solidFill>
                  <a:schemeClr val="tx1"/>
                </a:solidFill>
                <a:latin typeface="Arial Narrow" pitchFamily="34" charset="0"/>
              </a:rPr>
              <a:t>Economic</a:t>
            </a:r>
            <a:r>
              <a:rPr lang="fr-FR" sz="29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900" dirty="0" err="1" smtClean="0">
                <a:solidFill>
                  <a:schemeClr val="tx1"/>
                </a:solidFill>
                <a:latin typeface="Arial Narrow" pitchFamily="34" charset="0"/>
              </a:rPr>
              <a:t>Setttings</a:t>
            </a:r>
            <a:endParaRPr lang="en-US" sz="29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Integrated screening  prevention and treatment  services”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528638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	The model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used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Tanzania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800" b="1" i="1" dirty="0" err="1" smtClean="0">
                <a:solidFill>
                  <a:schemeClr val="bg1"/>
                </a:solidFill>
                <a:latin typeface="Arial Narrow" pitchFamily="34" charset="0"/>
              </a:rPr>
              <a:t>Potkin</a:t>
            </a:r>
            <a:r>
              <a:rPr lang="en-US" sz="2800" b="1" i="1" dirty="0" smtClean="0">
                <a:solidFill>
                  <a:schemeClr val="bg1"/>
                </a:solidFill>
                <a:latin typeface="Arial Narrow" pitchFamily="34" charset="0"/>
              </a:rPr>
              <a:t> et al. Tanzania 2014 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) 	for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integrating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HIV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testing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in to cervical cancer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prevention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	services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holds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great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promise.</a:t>
            </a:r>
          </a:p>
          <a:p>
            <a:pPr algn="l"/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	The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approach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was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accepted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both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Arial Narrow" pitchFamily="34" charset="0"/>
              </a:rPr>
              <a:t>providers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 and </a:t>
            </a:r>
            <a:r>
              <a:rPr lang="fr-FR" sz="2800" b="1" dirty="0" smtClean="0">
                <a:solidFill>
                  <a:schemeClr val="bg1"/>
                </a:solidFill>
                <a:latin typeface="Arial Narrow" pitchFamily="34" charset="0"/>
              </a:rPr>
              <a:t>clients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: 	providers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offered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HIV tests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when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tests kits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were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available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; and 	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women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almost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agreed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to HIV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testing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when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offered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algn="l"/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	The biggest challenge affecting the effectiveness of 	integration was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insufficient  supply of HIV test kits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at the 	health facilities providing the service.</a:t>
            </a:r>
          </a:p>
          <a:p>
            <a:pPr marL="457200" indent="-457200" algn="l"/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58232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patients in EAC region '‘</a:t>
            </a:r>
            <a:b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501122" cy="4929222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chemeClr val="bg1"/>
                </a:solidFill>
                <a:latin typeface="Arial Narrow" pitchFamily="34" charset="0"/>
              </a:rPr>
              <a:t>Outline</a:t>
            </a:r>
            <a:r>
              <a:rPr lang="fr-FR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</a:p>
          <a:p>
            <a:pPr marL="457200" indent="-457200" algn="l">
              <a:buAutoNum type="arabicPeriod"/>
            </a:pP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General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overview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on HIV  and Cervical Cancer </a:t>
            </a:r>
          </a:p>
          <a:p>
            <a:pPr marL="457200" indent="-457200" algn="l">
              <a:buAutoNum type="arabicPeriod"/>
            </a:pP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Who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milestone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for 2020</a:t>
            </a:r>
          </a:p>
          <a:p>
            <a:pPr marL="457200" indent="-457200" algn="l">
              <a:buAutoNum type="arabicPeriod"/>
            </a:pP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concerns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in EAC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Region</a:t>
            </a:r>
            <a:endParaRPr lang="fr-F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Integration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of Screening and </a:t>
            </a:r>
            <a:r>
              <a:rPr lang="fr-FR" sz="2800" dirty="0" err="1" smtClean="0">
                <a:solidFill>
                  <a:schemeClr val="bg1"/>
                </a:solidFill>
                <a:latin typeface="Arial Narrow" pitchFamily="34" charset="0"/>
              </a:rPr>
              <a:t>Treatment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services </a:t>
            </a:r>
          </a:p>
          <a:p>
            <a:pPr marL="457200" indent="-457200" algn="l">
              <a:buAutoNum type="arabicPeriod"/>
            </a:pP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Conclusion</a:t>
            </a:r>
          </a:p>
          <a:p>
            <a:pPr marL="457200" indent="-457200" algn="l">
              <a:buAutoNum type="arabicPeriod"/>
            </a:pPr>
            <a:endParaRPr lang="fr-FR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144000" cy="3786214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1"/>
                </a:solidFill>
                <a:latin typeface="Arial Narrow" pitchFamily="34" charset="0"/>
              </a:rPr>
              <a:t>   		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fr-FR" sz="4000" dirty="0" smtClean="0">
                <a:solidFill>
                  <a:schemeClr val="bg1"/>
                </a:solidFill>
                <a:latin typeface="Arial Narrow" pitchFamily="34" charset="0"/>
              </a:rPr>
              <a:t>Conclusion</a:t>
            </a:r>
          </a:p>
          <a:p>
            <a:pPr algn="l"/>
            <a:endParaRPr lang="fr-F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     	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integration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of 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screeting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prevention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treatment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	services for HIV and Cervical cancer in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our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health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	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facilities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is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more 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than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a 	</a:t>
            </a:r>
            <a:r>
              <a:rPr lang="fr-FR" dirty="0" err="1" smtClean="0">
                <a:solidFill>
                  <a:schemeClr val="bg1"/>
                </a:solidFill>
                <a:latin typeface="Arial Narrow" pitchFamily="34" charset="0"/>
              </a:rPr>
              <a:t>Necessity</a:t>
            </a: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endParaRPr lang="fr-F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BAZIKAMWE S     MD/OBS/GYN/MPH  University of BURUNDI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7868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786190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  <a:latin typeface="Arial Narrow" pitchFamily="34" charset="0"/>
              </a:rPr>
              <a:t>Think</a:t>
            </a:r>
            <a:r>
              <a:rPr lang="fr-FR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rial Narrow" pitchFamily="34" charset="0"/>
              </a:rPr>
              <a:t>you</a:t>
            </a:r>
            <a:r>
              <a:rPr lang="fr-FR" b="1" dirty="0" smtClean="0">
                <a:solidFill>
                  <a:schemeClr val="bg1"/>
                </a:solidFill>
                <a:latin typeface="Arial Narrow" pitchFamily="34" charset="0"/>
              </a:rPr>
              <a:t> for </a:t>
            </a:r>
            <a:r>
              <a:rPr lang="fr-FR" b="1" dirty="0" err="1" smtClean="0">
                <a:solidFill>
                  <a:schemeClr val="bg1"/>
                </a:solidFill>
                <a:latin typeface="Arial Narrow" pitchFamily="34" charset="0"/>
              </a:rPr>
              <a:t>your</a:t>
            </a:r>
            <a:r>
              <a:rPr lang="fr-FR" b="1" dirty="0" smtClean="0">
                <a:solidFill>
                  <a:schemeClr val="bg1"/>
                </a:solidFill>
                <a:latin typeface="Arial Narrow" pitchFamily="34" charset="0"/>
              </a:rPr>
              <a:t> attention</a:t>
            </a:r>
            <a:endParaRPr lang="fr-F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43240" y="6215082"/>
            <a:ext cx="4591072" cy="36351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BAZIKAMWE S     MD/OBS/GYN/MPH  University of BURUNDI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57252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 Cervical Cancer in HIV positive patients in EAC region '‘</a:t>
            </a:r>
            <a:b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7858180" cy="471490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General overview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There is 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	An increased risk for human </a:t>
            </a:r>
            <a:r>
              <a:rPr lang="fr-FR" sz="2800" dirty="0" smtClean="0">
                <a:solidFill>
                  <a:schemeClr val="bg1"/>
                </a:solidFill>
                <a:latin typeface="Arial Narrow" pitchFamily="34" charset="0"/>
              </a:rPr>
              <a:t>papillomavirus (HPV) 	infection in w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omen living with HIV/AIDS </a:t>
            </a:r>
            <a:endParaRPr lang="fr-F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endParaRPr lang="fr-FR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	The prevalence of HPV increases with 	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immunosuppression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just"/>
            <a:r>
              <a:rPr lang="en-US" sz="2800" i="1" dirty="0" smtClean="0">
                <a:solidFill>
                  <a:schemeClr val="bg1"/>
                </a:solidFill>
                <a:latin typeface="Arial Narrow" pitchFamily="34" charset="0"/>
              </a:rPr>
              <a:t>           </a:t>
            </a:r>
            <a:r>
              <a:rPr lang="en-US" sz="2800" b="1" i="1" dirty="0" smtClean="0">
                <a:solidFill>
                  <a:schemeClr val="bg1"/>
                </a:solidFill>
                <a:latin typeface="Arial Narrow" pitchFamily="34" charset="0"/>
              </a:rPr>
              <a:t>(Denny et al, </a:t>
            </a:r>
            <a:r>
              <a:rPr lang="da-DK" sz="2800" b="1" i="1" dirty="0" smtClean="0">
                <a:solidFill>
                  <a:schemeClr val="bg1"/>
                </a:solidFill>
                <a:latin typeface="Arial Narrow" pitchFamily="34" charset="0"/>
              </a:rPr>
              <a:t>2008; Firnhaber et al, 2010) </a:t>
            </a: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429652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patients in EAC region '‘</a:t>
            </a:r>
            <a:b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929718" cy="457203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HIV infected women appear to have a high rate of </a:t>
            </a:r>
          </a:p>
          <a:p>
            <a:pPr algn="l"/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	Persistent infection by high risk types of Human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Papiloma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	Virus (HPV) strongly associated with High grade–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Squamous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	Intraepithelial Lesions (HSIL) &amp; Invasive cervical carcinoma</a:t>
            </a:r>
          </a:p>
          <a:p>
            <a:pPr algn="l"/>
            <a:r>
              <a:rPr lang="fr-FR" sz="2800" b="1" i="1" dirty="0" smtClean="0">
                <a:solidFill>
                  <a:schemeClr val="bg1"/>
                </a:solidFill>
                <a:latin typeface="Arial Narrow" pitchFamily="34" charset="0"/>
              </a:rPr>
              <a:t> 	</a:t>
            </a:r>
          </a:p>
          <a:p>
            <a:pPr algn="l"/>
            <a:r>
              <a:rPr lang="fr-FR" sz="2800" b="1" i="1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fr-FR" sz="2800" b="1" i="1" dirty="0" err="1" smtClean="0">
                <a:solidFill>
                  <a:schemeClr val="bg1"/>
                </a:solidFill>
                <a:latin typeface="Arial Narrow" pitchFamily="34" charset="0"/>
              </a:rPr>
              <a:t>Spitzer</a:t>
            </a:r>
            <a:r>
              <a:rPr lang="fr-FR" sz="2800" b="1" i="1" dirty="0" smtClean="0">
                <a:solidFill>
                  <a:schemeClr val="bg1"/>
                </a:solidFill>
                <a:latin typeface="Arial Narrow" pitchFamily="34" charset="0"/>
              </a:rPr>
              <a:t> M et al. 1998 ; </a:t>
            </a:r>
            <a:r>
              <a:rPr lang="fr-FR" sz="2800" b="1" i="1" dirty="0" err="1" smtClean="0">
                <a:solidFill>
                  <a:schemeClr val="bg1"/>
                </a:solidFill>
                <a:latin typeface="Arial Narrow" pitchFamily="34" charset="0"/>
              </a:rPr>
              <a:t>Chibwesha</a:t>
            </a:r>
            <a:r>
              <a:rPr lang="fr-FR" sz="2800" b="1" i="1" dirty="0" smtClean="0">
                <a:solidFill>
                  <a:schemeClr val="bg1"/>
                </a:solidFill>
                <a:latin typeface="Arial Narrow" pitchFamily="34" charset="0"/>
              </a:rPr>
              <a:t> CJ et al. 2011</a:t>
            </a:r>
          </a:p>
          <a:p>
            <a:pPr algn="just"/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501122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patients in EAC region '‘</a:t>
            </a:r>
            <a:b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429752" cy="3429024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74638" algn="l">
              <a:buFont typeface="Wingdings" pitchFamily="2" charset="2"/>
              <a:buChar char="ü"/>
            </a:pP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	HIV </a:t>
            </a:r>
            <a:r>
              <a:rPr lang="en-US" sz="11200" dirty="0" err="1" smtClean="0">
                <a:solidFill>
                  <a:schemeClr val="bg1"/>
                </a:solidFill>
                <a:latin typeface="Arial Narrow" pitchFamily="34" charset="0"/>
              </a:rPr>
              <a:t>seropositive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patients </a:t>
            </a:r>
            <a:r>
              <a:rPr lang="en-US" sz="11200" dirty="0" err="1" smtClean="0">
                <a:solidFill>
                  <a:schemeClr val="bg1"/>
                </a:solidFill>
                <a:latin typeface="Arial Narrow" pitchFamily="34" charset="0"/>
              </a:rPr>
              <a:t>appare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to present earlier  with  	SIL (</a:t>
            </a:r>
            <a:r>
              <a:rPr lang="en-US" sz="11200" dirty="0" err="1" smtClean="0">
                <a:solidFill>
                  <a:schemeClr val="bg1"/>
                </a:solidFill>
                <a:latin typeface="Arial Narrow" pitchFamily="34" charset="0"/>
              </a:rPr>
              <a:t>Squamous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intra epithelial  lesions ) compared to HIV  	</a:t>
            </a:r>
            <a:r>
              <a:rPr lang="en-US" sz="11200" dirty="0" err="1" smtClean="0">
                <a:solidFill>
                  <a:schemeClr val="bg1"/>
                </a:solidFill>
                <a:latin typeface="Arial Narrow" pitchFamily="34" charset="0"/>
              </a:rPr>
              <a:t>seronegative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/>
            <a:endParaRPr lang="en-US" sz="1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74638" algn="l">
              <a:buFont typeface="Wingdings" pitchFamily="2" charset="2"/>
              <a:buChar char="ü"/>
            </a:pP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	Suggesting a role of HIV in altering the natural history of 	HPV 	infection and cervical lesions </a:t>
            </a:r>
          </a:p>
          <a:p>
            <a:pPr marL="274638" algn="l"/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        (</a:t>
            </a:r>
            <a:r>
              <a:rPr lang="en-US" sz="11200" b="1" i="1" dirty="0" err="1" smtClean="0">
                <a:solidFill>
                  <a:schemeClr val="bg1"/>
                </a:solidFill>
                <a:latin typeface="Arial Narrow" pitchFamily="34" charset="0"/>
              </a:rPr>
              <a:t>Mwakigonja</a:t>
            </a: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  et al., Tanzania  2012)</a:t>
            </a:r>
          </a:p>
          <a:p>
            <a:pPr algn="l"/>
            <a:endParaRPr lang="en-US" sz="1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74638" algn="l">
              <a:buFont typeface="Wingdings" pitchFamily="2" charset="2"/>
              <a:buChar char="ü"/>
            </a:pP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	The burden of </a:t>
            </a:r>
            <a:r>
              <a:rPr lang="en-US" sz="11200" dirty="0" err="1" smtClean="0">
                <a:solidFill>
                  <a:schemeClr val="bg1"/>
                </a:solidFill>
                <a:latin typeface="Arial Narrow" pitchFamily="34" charset="0"/>
              </a:rPr>
              <a:t>hrHPV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and CIN2/3 in HIV-positive women in 	Kenya was high and was related to </a:t>
            </a:r>
            <a:r>
              <a:rPr lang="en-US" sz="11200" dirty="0" err="1" smtClean="0">
                <a:solidFill>
                  <a:schemeClr val="bg1"/>
                </a:solidFill>
                <a:latin typeface="Arial Narrow" pitchFamily="34" charset="0"/>
              </a:rPr>
              <a:t>immunosuppression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level </a:t>
            </a:r>
            <a:r>
              <a:rPr lang="en-US" sz="11600" dirty="0" smtClean="0">
                <a:solidFill>
                  <a:schemeClr val="bg1"/>
                </a:solidFill>
                <a:latin typeface="Arial Narrow" pitchFamily="34" charset="0"/>
              </a:rPr>
              <a:t>		</a:t>
            </a:r>
            <a:r>
              <a:rPr lang="en-US" sz="116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11600" b="1" i="1" dirty="0" smtClean="0">
                <a:solidFill>
                  <a:schemeClr val="bg1"/>
                </a:solidFill>
                <a:latin typeface="Arial Narrow" pitchFamily="34" charset="0"/>
              </a:rPr>
              <a:t>De </a:t>
            </a:r>
            <a:r>
              <a:rPr lang="en-US" sz="11600" b="1" i="1" dirty="0" err="1" smtClean="0">
                <a:solidFill>
                  <a:schemeClr val="bg1"/>
                </a:solidFill>
                <a:latin typeface="Arial Narrow" pitchFamily="34" charset="0"/>
              </a:rPr>
              <a:t>Vuyst</a:t>
            </a:r>
            <a:r>
              <a:rPr lang="en-US" sz="11600" b="1" i="1" dirty="0" smtClean="0">
                <a:solidFill>
                  <a:schemeClr val="bg1"/>
                </a:solidFill>
                <a:latin typeface="Arial Narrow" pitchFamily="34" charset="0"/>
              </a:rPr>
              <a:t>  et al,  Nairobi  2012</a:t>
            </a:r>
            <a:r>
              <a:rPr lang="en-US" sz="11600" b="1" i="1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endParaRPr lang="fr-FR" sz="11600" b="1" i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1"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4290"/>
            <a:ext cx="8572528" cy="107154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4857784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fr-FR" sz="11200" dirty="0" smtClean="0">
                <a:solidFill>
                  <a:schemeClr val="bg1"/>
                </a:solidFill>
                <a:latin typeface="Arial Narrow" pitchFamily="34" charset="0"/>
              </a:rPr>
              <a:t>In Nairobi :</a:t>
            </a:r>
          </a:p>
          <a:p>
            <a:pPr algn="l"/>
            <a:r>
              <a:rPr lang="fr-FR" sz="11200" dirty="0" smtClean="0">
                <a:solidFill>
                  <a:schemeClr val="bg1"/>
                </a:solidFill>
                <a:latin typeface="Arial Narrow" pitchFamily="34" charset="0"/>
              </a:rPr>
              <a:t>	The </a:t>
            </a:r>
            <a:r>
              <a:rPr lang="fr-FR" sz="11200" dirty="0" err="1" smtClean="0">
                <a:solidFill>
                  <a:schemeClr val="bg1"/>
                </a:solidFill>
                <a:latin typeface="Arial Narrow" pitchFamily="34" charset="0"/>
              </a:rPr>
              <a:t>most</a:t>
            </a:r>
            <a:r>
              <a:rPr lang="fr-FR" sz="1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11200" dirty="0" err="1" smtClean="0">
                <a:solidFill>
                  <a:schemeClr val="bg1"/>
                </a:solidFill>
                <a:latin typeface="Arial Narrow" pitchFamily="34" charset="0"/>
              </a:rPr>
              <a:t>frequent</a:t>
            </a:r>
            <a:r>
              <a:rPr lang="fr-FR" sz="11200" dirty="0" smtClean="0">
                <a:solidFill>
                  <a:schemeClr val="bg1"/>
                </a:solidFill>
                <a:latin typeface="Arial Narrow" pitchFamily="34" charset="0"/>
              </a:rPr>
              <a:t> types 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in CIN2/3 were HPV16 (26.5%),  	HPV35 (19.5%), and HPV58 (12.4%)</a:t>
            </a:r>
          </a:p>
          <a:p>
            <a:pPr algn="just"/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fr-FR" sz="11200" b="1" i="1" dirty="0" smtClean="0">
                <a:solidFill>
                  <a:schemeClr val="bg1"/>
                </a:solidFill>
                <a:latin typeface="Arial Narrow" pitchFamily="34" charset="0"/>
              </a:rPr>
              <a:t>( De  </a:t>
            </a:r>
            <a:r>
              <a:rPr lang="fr-FR" sz="11200" b="1" i="1" dirty="0" err="1" smtClean="0">
                <a:solidFill>
                  <a:schemeClr val="bg1"/>
                </a:solidFill>
                <a:latin typeface="Arial Narrow" pitchFamily="34" charset="0"/>
              </a:rPr>
              <a:t>Vuyst</a:t>
            </a:r>
            <a:r>
              <a:rPr lang="fr-FR" sz="11200" b="1" i="1" dirty="0" smtClean="0">
                <a:solidFill>
                  <a:schemeClr val="bg1"/>
                </a:solidFill>
                <a:latin typeface="Arial Narrow" pitchFamily="34" charset="0"/>
              </a:rPr>
              <a:t> et al.  Nairobi 2012)</a:t>
            </a:r>
          </a:p>
          <a:p>
            <a:pPr algn="just"/>
            <a:endParaRPr lang="en-US" sz="1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In Bujumbura </a:t>
            </a:r>
            <a:r>
              <a:rPr lang="en-US" sz="11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11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	The most frequent genotypes in HIV</a:t>
            </a:r>
            <a:r>
              <a:rPr lang="en-US" sz="14400" b="1" baseline="30000" dirty="0" smtClean="0">
                <a:solidFill>
                  <a:schemeClr val="bg1"/>
                </a:solidFill>
                <a:latin typeface="Arial Narrow" pitchFamily="34" charset="0"/>
              </a:rPr>
              <a:t>+ 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were HPV52 	(49%), HPV54 (19%), HPV 39 (17%), HPV 33(14%) </a:t>
            </a:r>
          </a:p>
          <a:p>
            <a:pPr algn="just"/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	69% of HPV</a:t>
            </a:r>
            <a:r>
              <a:rPr lang="en-US" sz="12800" b="1" baseline="30000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women  were HIV</a:t>
            </a:r>
            <a:r>
              <a:rPr lang="en-US" sz="14400" b="1" baseline="30000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versus 31% in HIV</a:t>
            </a:r>
            <a:r>
              <a:rPr lang="en-US" sz="16000" baseline="30000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	Women living with HIV,  were found to be 	more likely at  	risque  of HPV infection compare  to HIV</a:t>
            </a:r>
            <a:r>
              <a:rPr lang="en-US" sz="16000" baseline="30000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</a:p>
          <a:p>
            <a:pPr algn="just"/>
            <a:r>
              <a:rPr lang="en-US" sz="16000" baseline="30000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(Ndizeye Z et al. , Bujumbura 2008)   </a:t>
            </a:r>
            <a:endParaRPr lang="en-US" sz="1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en-US" sz="112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fr-FR" sz="1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3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1" algn="l"/>
            <a:endParaRPr lang="en-US" sz="3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19634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243918" cy="121444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072098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  	Elevated prevalence of HPV (reported 50% or more) and 	high 	grade 	lesions  has been consistently reported in HIV 	positive women in many studies </a:t>
            </a:r>
          </a:p>
          <a:p>
            <a:pPr algn="l">
              <a:tabLst>
                <a:tab pos="898525" algn="l"/>
              </a:tabLst>
            </a:pPr>
            <a:r>
              <a:rPr lang="fr-FR" sz="3600" dirty="0" smtClean="0">
                <a:solidFill>
                  <a:schemeClr val="bg1"/>
                </a:solidFill>
              </a:rPr>
              <a:t>	</a:t>
            </a:r>
            <a:r>
              <a:rPr lang="fr-FR" sz="3600" b="1" dirty="0" smtClean="0">
                <a:solidFill>
                  <a:schemeClr val="bg1"/>
                </a:solidFill>
                <a:latin typeface="Arial Narrow" pitchFamily="34" charset="0"/>
              </a:rPr>
              <a:t> (Clifford et al, 2006; Singh et al., 2009</a:t>
            </a:r>
            <a:r>
              <a:rPr lang="fr-FR" sz="3600" b="1" i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fr-FR" sz="3600" b="1" i="1" dirty="0" err="1" smtClean="0">
                <a:solidFill>
                  <a:schemeClr val="bg1"/>
                </a:solidFill>
                <a:latin typeface="Arial Narrow" pitchFamily="34" charset="0"/>
              </a:rPr>
              <a:t>Firnhaber</a:t>
            </a:r>
            <a:r>
              <a:rPr lang="fr-FR" sz="3600" b="1" i="1" dirty="0" smtClean="0">
                <a:solidFill>
                  <a:schemeClr val="bg1"/>
                </a:solidFill>
                <a:latin typeface="Arial Narrow" pitchFamily="34" charset="0"/>
              </a:rPr>
              <a:t> et 	al. , 	2010</a:t>
            </a:r>
            <a:r>
              <a:rPr lang="fr-FR" sz="3600" b="1" dirty="0" smtClean="0">
                <a:solidFill>
                  <a:schemeClr val="bg1"/>
                </a:solidFill>
                <a:latin typeface="Arial Narrow" pitchFamily="34" charset="0"/>
              </a:rPr>
              <a:t>; 	</a:t>
            </a:r>
            <a:r>
              <a:rPr lang="fr-FR" sz="3600" b="1" dirty="0" err="1" smtClean="0">
                <a:solidFill>
                  <a:schemeClr val="bg1"/>
                </a:solidFill>
                <a:latin typeface="Arial Narrow" pitchFamily="34" charset="0"/>
              </a:rPr>
              <a:t>Djigma</a:t>
            </a:r>
            <a:r>
              <a:rPr lang="fr-FR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et al, 2011;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Tobian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et al, 	2011), </a:t>
            </a:r>
            <a:r>
              <a:rPr lang="fr-FR" sz="3600" b="1" dirty="0" smtClean="0">
                <a:solidFill>
                  <a:schemeClr val="bg1"/>
                </a:solidFill>
                <a:latin typeface="Arial Narrow" pitchFamily="34" charset="0"/>
              </a:rPr>
              <a:t>(Clifford et 	al, 2006; </a:t>
            </a:r>
            <a:r>
              <a:rPr lang="fr-FR" sz="3600" b="1" dirty="0" err="1" smtClean="0">
                <a:solidFill>
                  <a:schemeClr val="bg1"/>
                </a:solidFill>
                <a:latin typeface="Arial Narrow" pitchFamily="34" charset="0"/>
              </a:rPr>
              <a:t>Paramsothy</a:t>
            </a:r>
            <a:r>
              <a:rPr lang="fr-FR" sz="3600" b="1" dirty="0" smtClean="0">
                <a:solidFill>
                  <a:schemeClr val="bg1"/>
                </a:solidFill>
                <a:latin typeface="Arial Narrow" pitchFamily="34" charset="0"/>
              </a:rPr>
              <a:t> et al, 2009)</a:t>
            </a:r>
            <a:endParaRPr lang="fr-FR" sz="3600" dirty="0" smtClean="0">
              <a:solidFill>
                <a:schemeClr val="bg1"/>
              </a:solidFill>
            </a:endParaRPr>
          </a:p>
          <a:p>
            <a:pPr algn="l">
              <a:tabLst>
                <a:tab pos="898525" algn="l"/>
              </a:tabLst>
            </a:pPr>
            <a:r>
              <a:rPr lang="fr-FR" sz="3600" dirty="0" smtClean="0">
                <a:solidFill>
                  <a:schemeClr val="bg1"/>
                </a:solidFill>
              </a:rPr>
              <a:t>	</a:t>
            </a:r>
            <a:endParaRPr lang="en-US" sz="3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 algn="l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 	Cervical Cancer  is among elements in AIDS definition  Since 	1993  	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(CDC Atlanta 1993)</a:t>
            </a:r>
          </a:p>
          <a:p>
            <a:pPr algn="l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243918" cy="128586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786454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2800" dirty="0" smtClean="0">
                <a:solidFill>
                  <a:schemeClr val="bg1"/>
                </a:solidFill>
                <a:latin typeface="Arial Narrow" pitchFamily="34" charset="0"/>
              </a:rPr>
              <a:t>Concern 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12800" dirty="0" smtClean="0">
                <a:solidFill>
                  <a:schemeClr val="bg1"/>
                </a:solidFill>
                <a:latin typeface="Arial Narrow" pitchFamily="34" charset="0"/>
              </a:rPr>
              <a:t> in EAC 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12800" dirty="0" smtClean="0">
                <a:solidFill>
                  <a:schemeClr val="tx1"/>
                </a:solidFill>
                <a:latin typeface="Arial Narrow" pitchFamily="34" charset="0"/>
              </a:rPr>
              <a:t>              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en-US" sz="1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12800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</a:t>
            </a:r>
            <a:endParaRPr lang="en-US" sz="1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	C</a:t>
            </a:r>
            <a:r>
              <a:rPr lang="fr-FR" sz="11200" dirty="0" err="1" smtClean="0">
                <a:solidFill>
                  <a:schemeClr val="bg1"/>
                </a:solidFill>
                <a:latin typeface="Arial Narrow" pitchFamily="34" charset="0"/>
              </a:rPr>
              <a:t>ervical</a:t>
            </a:r>
            <a:r>
              <a:rPr lang="fr-FR" sz="1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cancer continues to be a public health problem in 	Rwanda; …              as well as in other  EAC countries </a:t>
            </a:r>
          </a:p>
          <a:p>
            <a:pPr algn="l"/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          (</a:t>
            </a:r>
            <a:r>
              <a:rPr lang="en-US" sz="11200" b="1" i="1" dirty="0" err="1" smtClean="0">
                <a:solidFill>
                  <a:schemeClr val="bg1"/>
                </a:solidFill>
                <a:latin typeface="Arial Narrow" pitchFamily="34" charset="0"/>
              </a:rPr>
              <a:t>Makuza</a:t>
            </a: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  JD et   al. ,  Rwanda 2015)</a:t>
            </a:r>
          </a:p>
          <a:p>
            <a:pPr algn="l"/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            </a:t>
            </a:r>
          </a:p>
          <a:p>
            <a:pPr algn="l">
              <a:buFont typeface="Wingdings" pitchFamily="2" charset="2"/>
              <a:buChar char="ü"/>
            </a:pP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 	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However   the use of HPV testing in HIV positive women in 	very high prevalence populations have created concerns 	due  to the low test specificity in settings				</a:t>
            </a: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11200" b="1" i="1" dirty="0" err="1" smtClean="0">
                <a:solidFill>
                  <a:schemeClr val="bg1"/>
                </a:solidFill>
                <a:latin typeface="Arial Narrow" pitchFamily="34" charset="0"/>
              </a:rPr>
              <a:t>Giorgi</a:t>
            </a: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-Rossi et al. 2012 ;    </a:t>
            </a:r>
            <a:r>
              <a:rPr lang="en-US" sz="11200" b="1" i="1" dirty="0" err="1" smtClean="0">
                <a:solidFill>
                  <a:schemeClr val="bg1"/>
                </a:solidFill>
                <a:latin typeface="Arial Narrow" pitchFamily="34" charset="0"/>
              </a:rPr>
              <a:t>Int</a:t>
            </a: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 J Cancer  130)</a:t>
            </a:r>
            <a:endParaRPr lang="fr-FR" sz="11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61436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19634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52"/>
            <a:ext cx="8243918" cy="128586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'' The Challenges in prevention and management of Cervical Cancer in HIV positive in EAC region '‘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500702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9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l">
              <a:spcAft>
                <a:spcPts val="1200"/>
              </a:spcAft>
            </a:pPr>
            <a:r>
              <a:rPr lang="en-US" sz="12800" dirty="0" smtClean="0">
                <a:solidFill>
                  <a:schemeClr val="bg1"/>
                </a:solidFill>
                <a:latin typeface="Arial Narrow" pitchFamily="34" charset="0"/>
              </a:rPr>
              <a:t>Concern in EAC region </a:t>
            </a:r>
          </a:p>
          <a:p>
            <a:pPr algn="l">
              <a:spcAft>
                <a:spcPts val="1200"/>
              </a:spcAft>
            </a:pPr>
            <a:r>
              <a:rPr lang="en-US" sz="9800" dirty="0" smtClean="0">
                <a:solidFill>
                  <a:schemeClr val="bg1"/>
                </a:solidFill>
                <a:latin typeface="Arial Narrow" pitchFamily="34" charset="0"/>
              </a:rPr>
              <a:t>           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ü"/>
            </a:pP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 	</a:t>
            </a:r>
            <a:r>
              <a:rPr lang="en-US" sz="11200" b="1" dirty="0" smtClean="0">
                <a:solidFill>
                  <a:schemeClr val="bg1"/>
                </a:solidFill>
                <a:latin typeface="Arial Narrow" pitchFamily="34" charset="0"/>
              </a:rPr>
              <a:t>Although HIV 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infection and </a:t>
            </a:r>
            <a:r>
              <a:rPr lang="en-US" sz="11200" b="1" dirty="0" smtClean="0">
                <a:solidFill>
                  <a:schemeClr val="bg1"/>
                </a:solidFill>
                <a:latin typeface="Arial Narrow" pitchFamily="34" charset="0"/>
              </a:rPr>
              <a:t>Cervical Cancer </a:t>
            </a: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are major public 	health problems, the frequency and HIV/HPV association of 	cervical cancer and HSIL is not well documented in  EAC 	region</a:t>
            </a:r>
            <a:r>
              <a:rPr lang="en-US" sz="11200" b="1" i="1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</a:p>
          <a:p>
            <a:pPr algn="l">
              <a:spcBef>
                <a:spcPts val="300"/>
              </a:spcBef>
            </a:pPr>
            <a:endParaRPr lang="en-US" sz="11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>
              <a:spcBef>
                <a:spcPts val="300"/>
              </a:spcBef>
              <a:buFont typeface="Wingdings" pitchFamily="2" charset="2"/>
              <a:buChar char="ü"/>
            </a:pP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	The frequency of genotypes seem not to be the same as in 	the European and  western regions, 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11200" dirty="0" smtClean="0">
                <a:solidFill>
                  <a:schemeClr val="bg1"/>
                </a:solidFill>
                <a:latin typeface="Arial Narrow" pitchFamily="34" charset="0"/>
              </a:rPr>
              <a:t>    	</a:t>
            </a:r>
            <a:r>
              <a:rPr lang="fr-FR" sz="11200" b="1" i="1" dirty="0" smtClean="0">
                <a:solidFill>
                  <a:schemeClr val="bg1"/>
                </a:solidFill>
                <a:latin typeface="Arial Narrow" pitchFamily="34" charset="0"/>
              </a:rPr>
              <a:t>( Ndizeye Z et al. , Bujumbura  2008; De  </a:t>
            </a:r>
            <a:r>
              <a:rPr lang="fr-FR" sz="11200" b="1" i="1" dirty="0" err="1" smtClean="0">
                <a:solidFill>
                  <a:schemeClr val="bg1"/>
                </a:solidFill>
                <a:latin typeface="Arial Narrow" pitchFamily="34" charset="0"/>
              </a:rPr>
              <a:t>Vuyst</a:t>
            </a:r>
            <a:r>
              <a:rPr lang="fr-FR" sz="11200" b="1" i="1" dirty="0" smtClean="0">
                <a:solidFill>
                  <a:schemeClr val="bg1"/>
                </a:solidFill>
                <a:latin typeface="Arial Narrow" pitchFamily="34" charset="0"/>
              </a:rPr>
              <a:t> et al.  	Nairobi  2012 )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fr-FR" sz="11200" b="1" i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fr-FR" sz="12800" b="1" i="1" dirty="0" smtClean="0">
                <a:solidFill>
                  <a:schemeClr val="tx1"/>
                </a:solidFill>
                <a:latin typeface="Arial Narrow" pitchFamily="34" charset="0"/>
              </a:rPr>
              <a:t>           </a:t>
            </a:r>
            <a:endParaRPr lang="en-US" sz="128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spcBef>
                <a:spcPts val="300"/>
              </a:spcBef>
              <a:buFont typeface="Wingdings" pitchFamily="2" charset="2"/>
              <a:buChar char="ü"/>
            </a:pPr>
            <a:endParaRPr lang="en-US" dirty="0" smtClean="0"/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fr-F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>
              <a:buAutoNum type="arabicPeriod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n-US" dirty="0" smtClean="0"/>
              <a:t>BAZIKAMWE S     MD/OBS/GYN/MPH  University of BURUNDI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282</Words>
  <Application>Microsoft Office PowerPoint</Application>
  <PresentationFormat>Affichage à l'écran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'' The Challenges in prevention and management of Cervical Cancer in HIV positive patients in EAC region '‘    </vt:lpstr>
      <vt:lpstr>     '' The Challenges in prevention and management of Cervical Cancer in HIV positive patients in EAC region '‘    </vt:lpstr>
      <vt:lpstr>     '' The Challenges in prevention and management of  Cervical Cancer in HIV positive patients in EAC region '‘    </vt:lpstr>
      <vt:lpstr>     '' The Challenges in prevention and management of Cervical Cancer in HIV positive patients in EAC region '‘    </vt:lpstr>
      <vt:lpstr>     '' The Challenges in prevention and management of Cervical Cancer in HIV positive patients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in EAC region '‘    </vt:lpstr>
      <vt:lpstr>     '' The Challenges in prevention and management of Cervical Cancer in HIV positive patients in EAC region '‘    </vt:lpstr>
      <vt:lpstr>     “Integrated screening  prevention and treatment  services”    </vt:lpstr>
      <vt:lpstr>Diapositive 20</vt:lpstr>
      <vt:lpstr>Think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Chellenges in prevention and management of HPV infection in HIV positive patients in Burundi''   </dc:title>
  <dc:creator>BAZIKAMWE Sylvestre</dc:creator>
  <cp:lastModifiedBy>BAZIKAMWE Sylvestre</cp:lastModifiedBy>
  <cp:revision>362</cp:revision>
  <dcterms:created xsi:type="dcterms:W3CDTF">2017-03-13T07:05:52Z</dcterms:created>
  <dcterms:modified xsi:type="dcterms:W3CDTF">2017-03-28T07:30:18Z</dcterms:modified>
</cp:coreProperties>
</file>