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78" r:id="rId6"/>
    <p:sldId id="277" r:id="rId7"/>
    <p:sldId id="271" r:id="rId8"/>
    <p:sldId id="279" r:id="rId9"/>
    <p:sldId id="280" r:id="rId10"/>
    <p:sldId id="267" r:id="rId11"/>
    <p:sldId id="260" r:id="rId12"/>
    <p:sldId id="273" r:id="rId13"/>
    <p:sldId id="262" r:id="rId14"/>
    <p:sldId id="265" r:id="rId15"/>
    <p:sldId id="272" r:id="rId16"/>
    <p:sldId id="281" r:id="rId17"/>
    <p:sldId id="28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49" d="100"/>
          <a:sy n="49" d="100"/>
        </p:scale>
        <p:origin x="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B655AC-3461-4249-946F-8DF64D8652A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ACF7E291-0704-4918-B0DC-7B62EB7AB22F}">
      <dgm:prSet phldrT="[Text]" custT="1"/>
      <dgm:spPr/>
      <dgm:t>
        <a:bodyPr/>
        <a:lstStyle/>
        <a:p>
          <a:r>
            <a:rPr lang="en-US" sz="1600" dirty="0" smtClean="0"/>
            <a:t>CENTRAL</a:t>
          </a:r>
          <a:r>
            <a:rPr lang="en-US" sz="3000" dirty="0" smtClean="0"/>
            <a:t> </a:t>
          </a:r>
          <a:endParaRPr lang="en-US" sz="3000" dirty="0"/>
        </a:p>
      </dgm:t>
    </dgm:pt>
    <dgm:pt modelId="{4A085479-5C90-4E28-B55B-B511F61F0797}" type="parTrans" cxnId="{53F26367-2BE4-4A44-B26F-63235173C64A}">
      <dgm:prSet/>
      <dgm:spPr/>
      <dgm:t>
        <a:bodyPr/>
        <a:lstStyle/>
        <a:p>
          <a:endParaRPr lang="en-US"/>
        </a:p>
      </dgm:t>
    </dgm:pt>
    <dgm:pt modelId="{B31E8B82-13C2-4F9C-B542-C5A7B75D7992}" type="sibTrans" cxnId="{53F26367-2BE4-4A44-B26F-63235173C64A}">
      <dgm:prSet/>
      <dgm:spPr/>
      <dgm:t>
        <a:bodyPr/>
        <a:lstStyle/>
        <a:p>
          <a:endParaRPr lang="en-US"/>
        </a:p>
      </dgm:t>
    </dgm:pt>
    <dgm:pt modelId="{5E8A3AB6-2C8C-45BB-BEFB-AD2319DD24E5}">
      <dgm:prSet phldrT="[Text]" custT="1"/>
      <dgm:spPr/>
      <dgm:t>
        <a:bodyPr/>
        <a:lstStyle/>
        <a:p>
          <a:r>
            <a:rPr lang="en-US" sz="2400" dirty="0" smtClean="0"/>
            <a:t>DISTRICT</a:t>
          </a:r>
          <a:endParaRPr lang="en-US" sz="2400" dirty="0"/>
        </a:p>
      </dgm:t>
    </dgm:pt>
    <dgm:pt modelId="{4C8466B9-7BED-4CED-BB4D-2C4CAAB07F51}" type="parTrans" cxnId="{1DD7A483-E1A8-4F6F-98DB-039EED834994}">
      <dgm:prSet/>
      <dgm:spPr/>
      <dgm:t>
        <a:bodyPr/>
        <a:lstStyle/>
        <a:p>
          <a:endParaRPr lang="en-US"/>
        </a:p>
      </dgm:t>
    </dgm:pt>
    <dgm:pt modelId="{51B36875-248F-41A2-B808-C5725165A251}" type="sibTrans" cxnId="{1DD7A483-E1A8-4F6F-98DB-039EED834994}">
      <dgm:prSet/>
      <dgm:spPr/>
      <dgm:t>
        <a:bodyPr/>
        <a:lstStyle/>
        <a:p>
          <a:endParaRPr lang="en-US"/>
        </a:p>
      </dgm:t>
    </dgm:pt>
    <dgm:pt modelId="{0824E6F9-5C77-405F-8D86-2A93D240AD05}">
      <dgm:prSet phldrT="[Text]" custT="1"/>
      <dgm:spPr/>
      <dgm:t>
        <a:bodyPr/>
        <a:lstStyle/>
        <a:p>
          <a:r>
            <a:rPr lang="en-US" sz="3200" dirty="0" smtClean="0"/>
            <a:t>COMMUNITY</a:t>
          </a:r>
          <a:endParaRPr lang="en-US" sz="3200" dirty="0"/>
        </a:p>
      </dgm:t>
    </dgm:pt>
    <dgm:pt modelId="{AD11FE2A-56E1-4849-8509-CDBB9EAC3F99}" type="parTrans" cxnId="{9F3216E6-32BE-4A81-8D3C-FBC115509F30}">
      <dgm:prSet/>
      <dgm:spPr/>
      <dgm:t>
        <a:bodyPr/>
        <a:lstStyle/>
        <a:p>
          <a:endParaRPr lang="en-US"/>
        </a:p>
      </dgm:t>
    </dgm:pt>
    <dgm:pt modelId="{14BAAC63-85D8-42F9-8A82-2C4593518410}" type="sibTrans" cxnId="{9F3216E6-32BE-4A81-8D3C-FBC115509F30}">
      <dgm:prSet/>
      <dgm:spPr/>
      <dgm:t>
        <a:bodyPr/>
        <a:lstStyle/>
        <a:p>
          <a:endParaRPr lang="en-US"/>
        </a:p>
      </dgm:t>
    </dgm:pt>
    <dgm:pt modelId="{E17353D9-57C0-48DD-BC9D-CBC0ACA2823E}" type="pres">
      <dgm:prSet presAssocID="{D6B655AC-3461-4249-946F-8DF64D8652A0}" presName="Name0" presStyleCnt="0">
        <dgm:presLayoutVars>
          <dgm:dir/>
          <dgm:animLvl val="lvl"/>
          <dgm:resizeHandles val="exact"/>
        </dgm:presLayoutVars>
      </dgm:prSet>
      <dgm:spPr/>
    </dgm:pt>
    <dgm:pt modelId="{B5C4A3B4-497D-4C6D-96D3-D55CD18FF5FE}" type="pres">
      <dgm:prSet presAssocID="{ACF7E291-0704-4918-B0DC-7B62EB7AB22F}" presName="Name8" presStyleCnt="0"/>
      <dgm:spPr/>
    </dgm:pt>
    <dgm:pt modelId="{C1E7FDC9-86F1-498D-ABF8-4B70714DEFF8}" type="pres">
      <dgm:prSet presAssocID="{ACF7E291-0704-4918-B0DC-7B62EB7AB22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777DB-63C8-45C1-9726-D40DF9C881D6}" type="pres">
      <dgm:prSet presAssocID="{ACF7E291-0704-4918-B0DC-7B62EB7AB22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1AB17C-2DDE-4F7A-AD78-A7B3E6ADFCCE}" type="pres">
      <dgm:prSet presAssocID="{5E8A3AB6-2C8C-45BB-BEFB-AD2319DD24E5}" presName="Name8" presStyleCnt="0"/>
      <dgm:spPr/>
    </dgm:pt>
    <dgm:pt modelId="{F013F9E2-13DE-430E-87F2-7BE61FB97E34}" type="pres">
      <dgm:prSet presAssocID="{5E8A3AB6-2C8C-45BB-BEFB-AD2319DD24E5}" presName="level" presStyleLbl="node1" presStyleIdx="1" presStyleCnt="3" custLinFactNeighborX="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B25AE3-968D-434B-AF46-A1D76E9F9636}" type="pres">
      <dgm:prSet presAssocID="{5E8A3AB6-2C8C-45BB-BEFB-AD2319DD24E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E07C27-FEF3-4D2E-B2FC-20EB17AD8D6E}" type="pres">
      <dgm:prSet presAssocID="{0824E6F9-5C77-405F-8D86-2A93D240AD05}" presName="Name8" presStyleCnt="0"/>
      <dgm:spPr/>
    </dgm:pt>
    <dgm:pt modelId="{636689EC-534B-4355-9358-18B84530A286}" type="pres">
      <dgm:prSet presAssocID="{0824E6F9-5C77-405F-8D86-2A93D240AD05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A08C8-A0A4-42C9-BD93-38804120998C}" type="pres">
      <dgm:prSet presAssocID="{0824E6F9-5C77-405F-8D86-2A93D240AD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7A483-E1A8-4F6F-98DB-039EED834994}" srcId="{D6B655AC-3461-4249-946F-8DF64D8652A0}" destId="{5E8A3AB6-2C8C-45BB-BEFB-AD2319DD24E5}" srcOrd="1" destOrd="0" parTransId="{4C8466B9-7BED-4CED-BB4D-2C4CAAB07F51}" sibTransId="{51B36875-248F-41A2-B808-C5725165A251}"/>
    <dgm:cxn modelId="{0D4E73A1-F437-403F-9360-2AAA71B4B621}" type="presOf" srcId="{ACF7E291-0704-4918-B0DC-7B62EB7AB22F}" destId="{C1E7FDC9-86F1-498D-ABF8-4B70714DEFF8}" srcOrd="0" destOrd="0" presId="urn:microsoft.com/office/officeart/2005/8/layout/pyramid1"/>
    <dgm:cxn modelId="{9F3216E6-32BE-4A81-8D3C-FBC115509F30}" srcId="{D6B655AC-3461-4249-946F-8DF64D8652A0}" destId="{0824E6F9-5C77-405F-8D86-2A93D240AD05}" srcOrd="2" destOrd="0" parTransId="{AD11FE2A-56E1-4849-8509-CDBB9EAC3F99}" sibTransId="{14BAAC63-85D8-42F9-8A82-2C4593518410}"/>
    <dgm:cxn modelId="{FAF7BB4C-7C8B-4ACF-9F3F-4A8D88BC4775}" type="presOf" srcId="{D6B655AC-3461-4249-946F-8DF64D8652A0}" destId="{E17353D9-57C0-48DD-BC9D-CBC0ACA2823E}" srcOrd="0" destOrd="0" presId="urn:microsoft.com/office/officeart/2005/8/layout/pyramid1"/>
    <dgm:cxn modelId="{EE9B581A-8169-4E40-ABD4-6E3C9BF71083}" type="presOf" srcId="{5E8A3AB6-2C8C-45BB-BEFB-AD2319DD24E5}" destId="{F013F9E2-13DE-430E-87F2-7BE61FB97E34}" srcOrd="0" destOrd="0" presId="urn:microsoft.com/office/officeart/2005/8/layout/pyramid1"/>
    <dgm:cxn modelId="{8073D1ED-1044-484A-8DCC-D00B6A107A4A}" type="presOf" srcId="{5E8A3AB6-2C8C-45BB-BEFB-AD2319DD24E5}" destId="{DBB25AE3-968D-434B-AF46-A1D76E9F9636}" srcOrd="1" destOrd="0" presId="urn:microsoft.com/office/officeart/2005/8/layout/pyramid1"/>
    <dgm:cxn modelId="{1D72FB8C-BB66-45E6-BD81-CA511559D06D}" type="presOf" srcId="{0824E6F9-5C77-405F-8D86-2A93D240AD05}" destId="{636689EC-534B-4355-9358-18B84530A286}" srcOrd="0" destOrd="0" presId="urn:microsoft.com/office/officeart/2005/8/layout/pyramid1"/>
    <dgm:cxn modelId="{53F26367-2BE4-4A44-B26F-63235173C64A}" srcId="{D6B655AC-3461-4249-946F-8DF64D8652A0}" destId="{ACF7E291-0704-4918-B0DC-7B62EB7AB22F}" srcOrd="0" destOrd="0" parTransId="{4A085479-5C90-4E28-B55B-B511F61F0797}" sibTransId="{B31E8B82-13C2-4F9C-B542-C5A7B75D7992}"/>
    <dgm:cxn modelId="{C9956708-884B-473E-BA6C-39CBCC756CBD}" type="presOf" srcId="{ACF7E291-0704-4918-B0DC-7B62EB7AB22F}" destId="{54F777DB-63C8-45C1-9726-D40DF9C881D6}" srcOrd="1" destOrd="0" presId="urn:microsoft.com/office/officeart/2005/8/layout/pyramid1"/>
    <dgm:cxn modelId="{96CDC5D6-7327-4430-9585-1E9392D15390}" type="presOf" srcId="{0824E6F9-5C77-405F-8D86-2A93D240AD05}" destId="{198A08C8-A0A4-42C9-BD93-38804120998C}" srcOrd="1" destOrd="0" presId="urn:microsoft.com/office/officeart/2005/8/layout/pyramid1"/>
    <dgm:cxn modelId="{D70D6D21-79D2-4B08-8B17-C919CF98CF87}" type="presParOf" srcId="{E17353D9-57C0-48DD-BC9D-CBC0ACA2823E}" destId="{B5C4A3B4-497D-4C6D-96D3-D55CD18FF5FE}" srcOrd="0" destOrd="0" presId="urn:microsoft.com/office/officeart/2005/8/layout/pyramid1"/>
    <dgm:cxn modelId="{A1796094-9B1C-4326-986C-E7BC4D6AF20E}" type="presParOf" srcId="{B5C4A3B4-497D-4C6D-96D3-D55CD18FF5FE}" destId="{C1E7FDC9-86F1-498D-ABF8-4B70714DEFF8}" srcOrd="0" destOrd="0" presId="urn:microsoft.com/office/officeart/2005/8/layout/pyramid1"/>
    <dgm:cxn modelId="{D55E10E7-819B-4364-8BA4-DA31F0E8822E}" type="presParOf" srcId="{B5C4A3B4-497D-4C6D-96D3-D55CD18FF5FE}" destId="{54F777DB-63C8-45C1-9726-D40DF9C881D6}" srcOrd="1" destOrd="0" presId="urn:microsoft.com/office/officeart/2005/8/layout/pyramid1"/>
    <dgm:cxn modelId="{576B4FC5-AA16-45F3-B2BC-720F7939BD53}" type="presParOf" srcId="{E17353D9-57C0-48DD-BC9D-CBC0ACA2823E}" destId="{851AB17C-2DDE-4F7A-AD78-A7B3E6ADFCCE}" srcOrd="1" destOrd="0" presId="urn:microsoft.com/office/officeart/2005/8/layout/pyramid1"/>
    <dgm:cxn modelId="{37C2B147-056F-4F98-AE22-442F2F1430A6}" type="presParOf" srcId="{851AB17C-2DDE-4F7A-AD78-A7B3E6ADFCCE}" destId="{F013F9E2-13DE-430E-87F2-7BE61FB97E34}" srcOrd="0" destOrd="0" presId="urn:microsoft.com/office/officeart/2005/8/layout/pyramid1"/>
    <dgm:cxn modelId="{F50BDBD7-F3CC-493A-AA1D-C9CF75B7CEC7}" type="presParOf" srcId="{851AB17C-2DDE-4F7A-AD78-A7B3E6ADFCCE}" destId="{DBB25AE3-968D-434B-AF46-A1D76E9F9636}" srcOrd="1" destOrd="0" presId="urn:microsoft.com/office/officeart/2005/8/layout/pyramid1"/>
    <dgm:cxn modelId="{C9B69ABA-2631-46F6-B30D-D7312EA9D299}" type="presParOf" srcId="{E17353D9-57C0-48DD-BC9D-CBC0ACA2823E}" destId="{21E07C27-FEF3-4D2E-B2FC-20EB17AD8D6E}" srcOrd="2" destOrd="0" presId="urn:microsoft.com/office/officeart/2005/8/layout/pyramid1"/>
    <dgm:cxn modelId="{AD9F0773-CBC2-40E1-B430-8ABB74CB09B1}" type="presParOf" srcId="{21E07C27-FEF3-4D2E-B2FC-20EB17AD8D6E}" destId="{636689EC-534B-4355-9358-18B84530A286}" srcOrd="0" destOrd="0" presId="urn:microsoft.com/office/officeart/2005/8/layout/pyramid1"/>
    <dgm:cxn modelId="{E344EC79-69DE-4B85-B965-89D6A1F495AA}" type="presParOf" srcId="{21E07C27-FEF3-4D2E-B2FC-20EB17AD8D6E}" destId="{198A08C8-A0A4-42C9-BD93-38804120998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CAE264-FD68-4245-AFC2-C048782B7FC0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8A41CE64-17F7-4D42-BA05-9DD3E5D26DD1}">
      <dgm:prSet phldrT="[Text]" custT="1"/>
      <dgm:spPr/>
      <dgm:t>
        <a:bodyPr/>
        <a:lstStyle/>
        <a:p>
          <a:r>
            <a:rPr lang="en-US" sz="3600" dirty="0" smtClean="0"/>
            <a:t>CENTRAL</a:t>
          </a:r>
          <a:endParaRPr lang="en-US" sz="3600" dirty="0"/>
        </a:p>
      </dgm:t>
    </dgm:pt>
    <dgm:pt modelId="{39BB715F-9031-4958-9820-9684A5E7AB36}" type="parTrans" cxnId="{0E96EE34-0C87-495A-8284-ECB7643735ED}">
      <dgm:prSet/>
      <dgm:spPr/>
      <dgm:t>
        <a:bodyPr/>
        <a:lstStyle/>
        <a:p>
          <a:endParaRPr lang="en-US"/>
        </a:p>
      </dgm:t>
    </dgm:pt>
    <dgm:pt modelId="{DCCFDB17-1F5C-4F1A-A563-A81FF9DD20FA}" type="sibTrans" cxnId="{0E96EE34-0C87-495A-8284-ECB7643735ED}">
      <dgm:prSet/>
      <dgm:spPr/>
      <dgm:t>
        <a:bodyPr/>
        <a:lstStyle/>
        <a:p>
          <a:endParaRPr lang="en-US"/>
        </a:p>
      </dgm:t>
    </dgm:pt>
    <dgm:pt modelId="{F180A71B-34E3-411E-9F59-EEB0A922E87C}">
      <dgm:prSet phldrT="[Text]" custT="1"/>
      <dgm:spPr/>
      <dgm:t>
        <a:bodyPr/>
        <a:lstStyle/>
        <a:p>
          <a:r>
            <a:rPr lang="en-US" sz="2400" dirty="0" smtClean="0"/>
            <a:t>DISTRICT</a:t>
          </a:r>
          <a:endParaRPr lang="en-US" sz="2400" dirty="0"/>
        </a:p>
      </dgm:t>
    </dgm:pt>
    <dgm:pt modelId="{B56620E0-7F51-4B0C-9919-744C1710DEBB}" type="parTrans" cxnId="{497CB3A2-4EAC-4CD7-8F39-827A0B7F7A1C}">
      <dgm:prSet/>
      <dgm:spPr/>
      <dgm:t>
        <a:bodyPr/>
        <a:lstStyle/>
        <a:p>
          <a:endParaRPr lang="en-US"/>
        </a:p>
      </dgm:t>
    </dgm:pt>
    <dgm:pt modelId="{1C53E425-6053-4780-8FC6-4A11485A8BAF}" type="sibTrans" cxnId="{497CB3A2-4EAC-4CD7-8F39-827A0B7F7A1C}">
      <dgm:prSet/>
      <dgm:spPr/>
      <dgm:t>
        <a:bodyPr/>
        <a:lstStyle/>
        <a:p>
          <a:endParaRPr lang="en-US"/>
        </a:p>
      </dgm:t>
    </dgm:pt>
    <dgm:pt modelId="{F4040AAA-8601-44A3-A83F-4E439C73EF54}">
      <dgm:prSet phldrT="[Text]" custT="1"/>
      <dgm:spPr/>
      <dgm:t>
        <a:bodyPr/>
        <a:lstStyle/>
        <a:p>
          <a:r>
            <a:rPr lang="en-US" sz="1200" dirty="0" smtClean="0"/>
            <a:t>COMMUNITY</a:t>
          </a:r>
          <a:endParaRPr lang="en-US" sz="1200" dirty="0"/>
        </a:p>
      </dgm:t>
    </dgm:pt>
    <dgm:pt modelId="{678766EC-D2EF-44ED-8C3B-FA917E2C5746}" type="parTrans" cxnId="{08B45266-DFFD-4DEE-8EE2-B5C0D2DF74CA}">
      <dgm:prSet/>
      <dgm:spPr/>
      <dgm:t>
        <a:bodyPr/>
        <a:lstStyle/>
        <a:p>
          <a:endParaRPr lang="en-US"/>
        </a:p>
      </dgm:t>
    </dgm:pt>
    <dgm:pt modelId="{7A5D8DC7-931E-4304-918C-499A35F726AA}" type="sibTrans" cxnId="{08B45266-DFFD-4DEE-8EE2-B5C0D2DF74CA}">
      <dgm:prSet/>
      <dgm:spPr/>
      <dgm:t>
        <a:bodyPr/>
        <a:lstStyle/>
        <a:p>
          <a:endParaRPr lang="en-US"/>
        </a:p>
      </dgm:t>
    </dgm:pt>
    <dgm:pt modelId="{89E2C39A-A1FA-4CE1-BAAD-2B42AC6FCCF2}" type="pres">
      <dgm:prSet presAssocID="{B8CAE264-FD68-4245-AFC2-C048782B7FC0}" presName="Name0" presStyleCnt="0">
        <dgm:presLayoutVars>
          <dgm:dir/>
          <dgm:animLvl val="lvl"/>
          <dgm:resizeHandles val="exact"/>
        </dgm:presLayoutVars>
      </dgm:prSet>
      <dgm:spPr/>
    </dgm:pt>
    <dgm:pt modelId="{098BDF63-14B8-422E-BF6B-76A524F385AB}" type="pres">
      <dgm:prSet presAssocID="{8A41CE64-17F7-4D42-BA05-9DD3E5D26DD1}" presName="Name8" presStyleCnt="0"/>
      <dgm:spPr/>
    </dgm:pt>
    <dgm:pt modelId="{5005FC0A-7120-4907-9B4D-CFC9123E481B}" type="pres">
      <dgm:prSet presAssocID="{8A41CE64-17F7-4D42-BA05-9DD3E5D26DD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FF852A-0B7D-46FE-A493-47AEC51C7EE1}" type="pres">
      <dgm:prSet presAssocID="{8A41CE64-17F7-4D42-BA05-9DD3E5D26DD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D7D0E-C9C7-4835-A404-2835FE3B70A0}" type="pres">
      <dgm:prSet presAssocID="{F180A71B-34E3-411E-9F59-EEB0A922E87C}" presName="Name8" presStyleCnt="0"/>
      <dgm:spPr/>
    </dgm:pt>
    <dgm:pt modelId="{338A386C-78BA-4103-A5F6-22B6BB7C01D5}" type="pres">
      <dgm:prSet presAssocID="{F180A71B-34E3-411E-9F59-EEB0A922E87C}" presName="level" presStyleLbl="node1" presStyleIdx="1" presStyleCnt="3" custLinFactNeighborX="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80D6B-1EE9-4F5D-991A-D6C4249AF288}" type="pres">
      <dgm:prSet presAssocID="{F180A71B-34E3-411E-9F59-EEB0A922E87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00E62-48F7-4AB1-ADB7-6C1BEBC01644}" type="pres">
      <dgm:prSet presAssocID="{F4040AAA-8601-44A3-A83F-4E439C73EF54}" presName="Name8" presStyleCnt="0"/>
      <dgm:spPr/>
    </dgm:pt>
    <dgm:pt modelId="{21A28AC9-039D-4AA8-892E-36159917BD74}" type="pres">
      <dgm:prSet presAssocID="{F4040AAA-8601-44A3-A83F-4E439C73EF5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CD957-C498-469E-A88D-0FFC9B693CDE}" type="pres">
      <dgm:prSet presAssocID="{F4040AAA-8601-44A3-A83F-4E439C73EF5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F1C30A-72F1-4727-97C0-43158925ADD7}" type="presOf" srcId="{F4040AAA-8601-44A3-A83F-4E439C73EF54}" destId="{3CBCD957-C498-469E-A88D-0FFC9B693CDE}" srcOrd="1" destOrd="0" presId="urn:microsoft.com/office/officeart/2005/8/layout/pyramid3"/>
    <dgm:cxn modelId="{96184C8D-B4F9-4CD8-B101-438F688E65FC}" type="presOf" srcId="{8A41CE64-17F7-4D42-BA05-9DD3E5D26DD1}" destId="{C4FF852A-0B7D-46FE-A493-47AEC51C7EE1}" srcOrd="1" destOrd="0" presId="urn:microsoft.com/office/officeart/2005/8/layout/pyramid3"/>
    <dgm:cxn modelId="{9A9B2A11-CEF2-4AC6-AAB0-F47B0D499D63}" type="presOf" srcId="{F4040AAA-8601-44A3-A83F-4E439C73EF54}" destId="{21A28AC9-039D-4AA8-892E-36159917BD74}" srcOrd="0" destOrd="0" presId="urn:microsoft.com/office/officeart/2005/8/layout/pyramid3"/>
    <dgm:cxn modelId="{497CB3A2-4EAC-4CD7-8F39-827A0B7F7A1C}" srcId="{B8CAE264-FD68-4245-AFC2-C048782B7FC0}" destId="{F180A71B-34E3-411E-9F59-EEB0A922E87C}" srcOrd="1" destOrd="0" parTransId="{B56620E0-7F51-4B0C-9919-744C1710DEBB}" sibTransId="{1C53E425-6053-4780-8FC6-4A11485A8BAF}"/>
    <dgm:cxn modelId="{0E96EE34-0C87-495A-8284-ECB7643735ED}" srcId="{B8CAE264-FD68-4245-AFC2-C048782B7FC0}" destId="{8A41CE64-17F7-4D42-BA05-9DD3E5D26DD1}" srcOrd="0" destOrd="0" parTransId="{39BB715F-9031-4958-9820-9684A5E7AB36}" sibTransId="{DCCFDB17-1F5C-4F1A-A563-A81FF9DD20FA}"/>
    <dgm:cxn modelId="{08B45266-DFFD-4DEE-8EE2-B5C0D2DF74CA}" srcId="{B8CAE264-FD68-4245-AFC2-C048782B7FC0}" destId="{F4040AAA-8601-44A3-A83F-4E439C73EF54}" srcOrd="2" destOrd="0" parTransId="{678766EC-D2EF-44ED-8C3B-FA917E2C5746}" sibTransId="{7A5D8DC7-931E-4304-918C-499A35F726AA}"/>
    <dgm:cxn modelId="{0B5C2D92-3606-475E-9A4A-44C63B426B2E}" type="presOf" srcId="{F180A71B-34E3-411E-9F59-EEB0A922E87C}" destId="{F0280D6B-1EE9-4F5D-991A-D6C4249AF288}" srcOrd="1" destOrd="0" presId="urn:microsoft.com/office/officeart/2005/8/layout/pyramid3"/>
    <dgm:cxn modelId="{0EF8701C-8BFD-4C9D-B7BC-628860993973}" type="presOf" srcId="{B8CAE264-FD68-4245-AFC2-C048782B7FC0}" destId="{89E2C39A-A1FA-4CE1-BAAD-2B42AC6FCCF2}" srcOrd="0" destOrd="0" presId="urn:microsoft.com/office/officeart/2005/8/layout/pyramid3"/>
    <dgm:cxn modelId="{D7378E12-5C31-457E-8B0D-76ADA4C9989A}" type="presOf" srcId="{8A41CE64-17F7-4D42-BA05-9DD3E5D26DD1}" destId="{5005FC0A-7120-4907-9B4D-CFC9123E481B}" srcOrd="0" destOrd="0" presId="urn:microsoft.com/office/officeart/2005/8/layout/pyramid3"/>
    <dgm:cxn modelId="{30D1C5C6-FB6A-44C0-B4CE-56BC5056AC08}" type="presOf" srcId="{F180A71B-34E3-411E-9F59-EEB0A922E87C}" destId="{338A386C-78BA-4103-A5F6-22B6BB7C01D5}" srcOrd="0" destOrd="0" presId="urn:microsoft.com/office/officeart/2005/8/layout/pyramid3"/>
    <dgm:cxn modelId="{88B71538-EF0F-44F6-88F3-5D2832C7C770}" type="presParOf" srcId="{89E2C39A-A1FA-4CE1-BAAD-2B42AC6FCCF2}" destId="{098BDF63-14B8-422E-BF6B-76A524F385AB}" srcOrd="0" destOrd="0" presId="urn:microsoft.com/office/officeart/2005/8/layout/pyramid3"/>
    <dgm:cxn modelId="{99D1AB36-96CC-438E-9E42-74AB32CB8D69}" type="presParOf" srcId="{098BDF63-14B8-422E-BF6B-76A524F385AB}" destId="{5005FC0A-7120-4907-9B4D-CFC9123E481B}" srcOrd="0" destOrd="0" presId="urn:microsoft.com/office/officeart/2005/8/layout/pyramid3"/>
    <dgm:cxn modelId="{4BC8218B-A344-40BD-9102-8B38979D0308}" type="presParOf" srcId="{098BDF63-14B8-422E-BF6B-76A524F385AB}" destId="{C4FF852A-0B7D-46FE-A493-47AEC51C7EE1}" srcOrd="1" destOrd="0" presId="urn:microsoft.com/office/officeart/2005/8/layout/pyramid3"/>
    <dgm:cxn modelId="{85971721-065B-4F4C-8DE4-3D243880E253}" type="presParOf" srcId="{89E2C39A-A1FA-4CE1-BAAD-2B42AC6FCCF2}" destId="{899D7D0E-C9C7-4835-A404-2835FE3B70A0}" srcOrd="1" destOrd="0" presId="urn:microsoft.com/office/officeart/2005/8/layout/pyramid3"/>
    <dgm:cxn modelId="{E15B617C-1A89-4BA8-B6DF-0D5ECAA20D94}" type="presParOf" srcId="{899D7D0E-C9C7-4835-A404-2835FE3B70A0}" destId="{338A386C-78BA-4103-A5F6-22B6BB7C01D5}" srcOrd="0" destOrd="0" presId="urn:microsoft.com/office/officeart/2005/8/layout/pyramid3"/>
    <dgm:cxn modelId="{17A0315F-5A82-4415-9A18-27CF29672B80}" type="presParOf" srcId="{899D7D0E-C9C7-4835-A404-2835FE3B70A0}" destId="{F0280D6B-1EE9-4F5D-991A-D6C4249AF288}" srcOrd="1" destOrd="0" presId="urn:microsoft.com/office/officeart/2005/8/layout/pyramid3"/>
    <dgm:cxn modelId="{9B5479FC-A7FA-41D0-BB83-16D191ADDDA1}" type="presParOf" srcId="{89E2C39A-A1FA-4CE1-BAAD-2B42AC6FCCF2}" destId="{FA400E62-48F7-4AB1-ADB7-6C1BEBC01644}" srcOrd="2" destOrd="0" presId="urn:microsoft.com/office/officeart/2005/8/layout/pyramid3"/>
    <dgm:cxn modelId="{CA140919-30E6-416B-B5CF-47982A1DEDA7}" type="presParOf" srcId="{FA400E62-48F7-4AB1-ADB7-6C1BEBC01644}" destId="{21A28AC9-039D-4AA8-892E-36159917BD74}" srcOrd="0" destOrd="0" presId="urn:microsoft.com/office/officeart/2005/8/layout/pyramid3"/>
    <dgm:cxn modelId="{A9ECAC98-0E88-40BC-8194-DD8F217489B8}" type="presParOf" srcId="{FA400E62-48F7-4AB1-ADB7-6C1BEBC01644}" destId="{3CBCD957-C498-469E-A88D-0FFC9B693CDE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7FDC9-86F1-498D-ABF8-4B70714DEFF8}">
      <dsp:nvSpPr>
        <dsp:cNvPr id="0" name=""/>
        <dsp:cNvSpPr/>
      </dsp:nvSpPr>
      <dsp:spPr>
        <a:xfrm>
          <a:off x="1770591" y="0"/>
          <a:ext cx="1770591" cy="1028700"/>
        </a:xfrm>
        <a:prstGeom prst="trapezoid">
          <a:avLst>
            <a:gd name="adj" fmla="val 8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CENTRAL</a:t>
          </a:r>
          <a:r>
            <a:rPr lang="en-US" sz="3000" kern="1200" dirty="0" smtClean="0"/>
            <a:t> </a:t>
          </a:r>
          <a:endParaRPr lang="en-US" sz="3000" kern="1200" dirty="0"/>
        </a:p>
      </dsp:txBody>
      <dsp:txXfrm>
        <a:off x="1770591" y="0"/>
        <a:ext cx="1770591" cy="1028700"/>
      </dsp:txXfrm>
    </dsp:sp>
    <dsp:sp modelId="{F013F9E2-13DE-430E-87F2-7BE61FB97E34}">
      <dsp:nvSpPr>
        <dsp:cNvPr id="0" name=""/>
        <dsp:cNvSpPr/>
      </dsp:nvSpPr>
      <dsp:spPr>
        <a:xfrm>
          <a:off x="885295" y="1028699"/>
          <a:ext cx="3541183" cy="1028700"/>
        </a:xfrm>
        <a:prstGeom prst="trapezoid">
          <a:avLst>
            <a:gd name="adj" fmla="val 8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DISTRICT</a:t>
          </a:r>
          <a:endParaRPr lang="en-US" sz="2400" kern="1200" dirty="0"/>
        </a:p>
      </dsp:txBody>
      <dsp:txXfrm>
        <a:off x="1505002" y="1028699"/>
        <a:ext cx="2301769" cy="1028700"/>
      </dsp:txXfrm>
    </dsp:sp>
    <dsp:sp modelId="{636689EC-534B-4355-9358-18B84530A286}">
      <dsp:nvSpPr>
        <dsp:cNvPr id="0" name=""/>
        <dsp:cNvSpPr/>
      </dsp:nvSpPr>
      <dsp:spPr>
        <a:xfrm>
          <a:off x="0" y="2057400"/>
          <a:ext cx="5311775" cy="1028700"/>
        </a:xfrm>
        <a:prstGeom prst="trapezoid">
          <a:avLst>
            <a:gd name="adj" fmla="val 8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COMMUNITY</a:t>
          </a:r>
          <a:endParaRPr lang="en-US" sz="3200" kern="1200" dirty="0"/>
        </a:p>
      </dsp:txBody>
      <dsp:txXfrm>
        <a:off x="929560" y="2057400"/>
        <a:ext cx="3452653" cy="1028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5FC0A-7120-4907-9B4D-CFC9123E481B}">
      <dsp:nvSpPr>
        <dsp:cNvPr id="0" name=""/>
        <dsp:cNvSpPr/>
      </dsp:nvSpPr>
      <dsp:spPr>
        <a:xfrm rot="10800000">
          <a:off x="0" y="0"/>
          <a:ext cx="5334000" cy="1028700"/>
        </a:xfrm>
        <a:prstGeom prst="trapezoid">
          <a:avLst>
            <a:gd name="adj" fmla="val 864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CENTRAL</a:t>
          </a:r>
          <a:endParaRPr lang="en-US" sz="3600" kern="1200" dirty="0"/>
        </a:p>
      </dsp:txBody>
      <dsp:txXfrm rot="-10800000">
        <a:off x="933449" y="0"/>
        <a:ext cx="3467100" cy="1028700"/>
      </dsp:txXfrm>
    </dsp:sp>
    <dsp:sp modelId="{338A386C-78BA-4103-A5F6-22B6BB7C01D5}">
      <dsp:nvSpPr>
        <dsp:cNvPr id="0" name=""/>
        <dsp:cNvSpPr/>
      </dsp:nvSpPr>
      <dsp:spPr>
        <a:xfrm rot="10800000">
          <a:off x="889000" y="1028699"/>
          <a:ext cx="3556000" cy="1028700"/>
        </a:xfrm>
        <a:prstGeom prst="trapezoid">
          <a:avLst>
            <a:gd name="adj" fmla="val 864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DISTRICT</a:t>
          </a:r>
          <a:endParaRPr lang="en-US" sz="2400" kern="1200" dirty="0"/>
        </a:p>
      </dsp:txBody>
      <dsp:txXfrm rot="-10800000">
        <a:off x="1511299" y="1028699"/>
        <a:ext cx="2311400" cy="1028700"/>
      </dsp:txXfrm>
    </dsp:sp>
    <dsp:sp modelId="{21A28AC9-039D-4AA8-892E-36159917BD74}">
      <dsp:nvSpPr>
        <dsp:cNvPr id="0" name=""/>
        <dsp:cNvSpPr/>
      </dsp:nvSpPr>
      <dsp:spPr>
        <a:xfrm rot="10800000">
          <a:off x="1778000" y="2057400"/>
          <a:ext cx="1778000" cy="1028700"/>
        </a:xfrm>
        <a:prstGeom prst="trapezoid">
          <a:avLst>
            <a:gd name="adj" fmla="val 864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COMMUNITY</a:t>
          </a:r>
          <a:endParaRPr lang="en-US" sz="1200" kern="1200" dirty="0"/>
        </a:p>
      </dsp:txBody>
      <dsp:txXfrm rot="-10800000">
        <a:off x="1778000" y="2057400"/>
        <a:ext cx="1778000" cy="1028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2013/12/30/world/americas/brazil-forging-economic-ties-with-cuba-while-hiring-its-doctors.html?_r=1" TargetMode="External"/><Relationship Id="rId2" Type="http://schemas.openxmlformats.org/officeDocument/2006/relationships/hyperlink" Target="http://www.wsj.com/articles/SB1000142412788732461950457902759071731188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o.int/bulletin/volumes/91/11/13-118745/en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The role of the frontline health worker in controlling disease outbreaks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Kitua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85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means addressing the cause of incidence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17584" y="1904352"/>
            <a:ext cx="5079991" cy="823912"/>
          </a:xfrm>
        </p:spPr>
        <p:txBody>
          <a:bodyPr>
            <a:noAutofit/>
          </a:bodyPr>
          <a:lstStyle/>
          <a:p>
            <a:r>
              <a:rPr lang="en-US" sz="1600" dirty="0" smtClean="0"/>
              <a:t>PERCEIVED VALUE AND POSITION OF PHC AND FRONTLINE HEALTH WORKERS IN HEALTH SYSTEMS</a:t>
            </a:r>
            <a:endParaRPr lang="en-US" sz="16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62564538"/>
              </p:ext>
            </p:extLst>
          </p:nvPr>
        </p:nvGraphicFramePr>
        <p:xfrm>
          <a:off x="685800" y="3132138"/>
          <a:ext cx="5311775" cy="308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286500" y="2286990"/>
            <a:ext cx="5105400" cy="82391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VALUE, ATTENTION AND RESOURCE ALLOCATION IN HEALTH SYSTEMS</a:t>
            </a:r>
            <a:endParaRPr lang="en-US" sz="18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72632952"/>
              </p:ext>
            </p:extLst>
          </p:nvPr>
        </p:nvGraphicFramePr>
        <p:xfrm>
          <a:off x="6172200" y="3132138"/>
          <a:ext cx="5334000" cy="308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15651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Success stories: Ethiopia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195730"/>
          </a:xfrm>
        </p:spPr>
        <p:txBody>
          <a:bodyPr>
            <a:normAutofit/>
          </a:bodyPr>
          <a:lstStyle/>
          <a:p>
            <a:r>
              <a:rPr lang="en-US" dirty="0" smtClean="0"/>
              <a:t>Ethiopia’s new </a:t>
            </a:r>
            <a:r>
              <a:rPr lang="en-US" dirty="0"/>
              <a:t>program </a:t>
            </a:r>
            <a:r>
              <a:rPr lang="en-US" dirty="0" smtClean="0"/>
              <a:t>has </a:t>
            </a:r>
            <a:r>
              <a:rPr lang="en-US" dirty="0"/>
              <a:t>trained more than 38,000 frontline health workers. </a:t>
            </a:r>
            <a:endParaRPr lang="en-US" dirty="0" smtClean="0"/>
          </a:p>
          <a:p>
            <a:r>
              <a:rPr lang="en-US" dirty="0" smtClean="0"/>
              <a:t>Results: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-doubling </a:t>
            </a:r>
            <a:r>
              <a:rPr lang="en-US" dirty="0"/>
              <a:t>of the rates of young children who have been immunized, </a:t>
            </a:r>
            <a:r>
              <a:rPr lang="en-US" dirty="0" smtClean="0"/>
              <a:t>	treated </a:t>
            </a:r>
            <a:r>
              <a:rPr lang="en-US" dirty="0"/>
              <a:t>for pneumonia, and given vitamin A to prevent blindness and </a:t>
            </a:r>
            <a:r>
              <a:rPr lang="en-US" dirty="0" smtClean="0"/>
              <a:t>	build </a:t>
            </a:r>
            <a:r>
              <a:rPr lang="en-US" dirty="0"/>
              <a:t>their immune systems.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-Four fold rise in the use </a:t>
            </a:r>
            <a:r>
              <a:rPr lang="en-US" dirty="0"/>
              <a:t>of modern </a:t>
            </a:r>
            <a:r>
              <a:rPr lang="en-US" dirty="0" smtClean="0"/>
              <a:t>contraception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/>
              <a:t>Reports from the communities indicate that not only are children </a:t>
            </a:r>
            <a:r>
              <a:rPr lang="en-US" dirty="0" smtClean="0"/>
              <a:t>	healthier</a:t>
            </a:r>
            <a:r>
              <a:rPr lang="en-US" dirty="0"/>
              <a:t>, they are also doing better in school.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-Children’s </a:t>
            </a:r>
            <a:r>
              <a:rPr lang="en-US" dirty="0"/>
              <a:t>ability to concentrate in class has improved and they miss </a:t>
            </a:r>
            <a:r>
              <a:rPr lang="en-US" dirty="0" smtClean="0"/>
              <a:t>	fewer </a:t>
            </a:r>
            <a:r>
              <a:rPr lang="en-US" dirty="0"/>
              <a:t>days of school due to illness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7781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</a:t>
            </a:r>
            <a:r>
              <a:rPr lang="en-US" dirty="0" smtClean="0"/>
              <a:t>stories: Malawi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2133600"/>
            <a:ext cx="10917621" cy="436179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Malawi</a:t>
            </a:r>
            <a:r>
              <a:rPr lang="en-US" dirty="0"/>
              <a:t>, </a:t>
            </a:r>
            <a:r>
              <a:rPr lang="en-US" dirty="0" smtClean="0"/>
              <a:t>improvements </a:t>
            </a:r>
            <a:r>
              <a:rPr lang="en-US" dirty="0"/>
              <a:t>in the survival chances of children can be attributed in part to the health promotion work of more than </a:t>
            </a:r>
            <a:r>
              <a:rPr lang="en-US" b="1" dirty="0">
                <a:solidFill>
                  <a:srgbClr val="FF0000"/>
                </a:solidFill>
              </a:rPr>
              <a:t>10,000 health surveillance assistants </a:t>
            </a:r>
            <a:r>
              <a:rPr lang="en-US" dirty="0"/>
              <a:t>who are deployed in rural areas of the country.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Trained</a:t>
            </a:r>
            <a:r>
              <a:rPr lang="en-US" b="1" dirty="0">
                <a:solidFill>
                  <a:srgbClr val="FF0000"/>
                </a:solidFill>
              </a:rPr>
              <a:t>, salaried outreach workers </a:t>
            </a:r>
            <a:r>
              <a:rPr lang="en-US" dirty="0"/>
              <a:t>deliver preventative health care such as oral immunizations, treat common killers like diarrhea, pneumonia and malaria, and care for mothers and babies before and after birth</a:t>
            </a:r>
            <a:r>
              <a:rPr lang="en-US" dirty="0" smtClean="0"/>
              <a:t>. Use of </a:t>
            </a:r>
            <a:r>
              <a:rPr lang="en-US" dirty="0" err="1" smtClean="0"/>
              <a:t>Ambu</a:t>
            </a:r>
            <a:r>
              <a:rPr lang="en-US" dirty="0" smtClean="0"/>
              <a:t> bags and penguin sucker for asphyxia </a:t>
            </a:r>
          </a:p>
          <a:p>
            <a:r>
              <a:rPr lang="en-US" dirty="0" smtClean="0"/>
              <a:t> </a:t>
            </a:r>
            <a:r>
              <a:rPr lang="en-US" dirty="0"/>
              <a:t>They are key to promotion and provision of contraception, which is helping to reduce maternal and child death rates, and also reduce the numbers of children born HIV positive.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are </a:t>
            </a:r>
            <a:r>
              <a:rPr lang="en-US" dirty="0" smtClean="0"/>
              <a:t>key </a:t>
            </a:r>
            <a:r>
              <a:rPr lang="en-US" dirty="0"/>
              <a:t>to promoting voluntary counseling and testing for HIV and to providing treatment for children and parents who are affected. </a:t>
            </a:r>
            <a:endParaRPr lang="en-US" dirty="0" smtClean="0"/>
          </a:p>
          <a:p>
            <a:r>
              <a:rPr lang="en-US" dirty="0" smtClean="0"/>
              <a:t>Malawi, has </a:t>
            </a:r>
            <a:r>
              <a:rPr lang="en-US" dirty="0"/>
              <a:t>reaped enormous rewards for its smart investments in frontline health </a:t>
            </a:r>
            <a:r>
              <a:rPr lang="en-US" dirty="0" smtClean="0"/>
              <a:t>care by </a:t>
            </a:r>
            <a:r>
              <a:rPr lang="en-US" b="1" dirty="0" smtClean="0">
                <a:solidFill>
                  <a:srgbClr val="FF0000"/>
                </a:solidFill>
              </a:rPr>
              <a:t>cutting its </a:t>
            </a:r>
            <a:r>
              <a:rPr lang="en-US" b="1" dirty="0">
                <a:solidFill>
                  <a:srgbClr val="FF0000"/>
                </a:solidFill>
              </a:rPr>
              <a:t>under-5 death rate by more than half since 1990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2543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Success stories: CUBA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 expectancy is 78 years and infant </a:t>
            </a:r>
            <a:r>
              <a:rPr lang="en-US" dirty="0"/>
              <a:t>mortality rate </a:t>
            </a:r>
            <a:r>
              <a:rPr lang="en-US" dirty="0" smtClean="0"/>
              <a:t>is 4.2 </a:t>
            </a:r>
            <a:r>
              <a:rPr lang="en-US" dirty="0"/>
              <a:t>per thousand </a:t>
            </a:r>
            <a:r>
              <a:rPr lang="en-US" dirty="0" smtClean="0"/>
              <a:t>births. Cuba is </a:t>
            </a:r>
            <a:r>
              <a:rPr lang="en-US" dirty="0"/>
              <a:t>the best performer </a:t>
            </a:r>
            <a:r>
              <a:rPr lang="en-US" dirty="0" smtClean="0"/>
              <a:t>in America and </a:t>
            </a:r>
            <a:r>
              <a:rPr lang="en-US" dirty="0"/>
              <a:t>in the Third </a:t>
            </a:r>
            <a:r>
              <a:rPr lang="en-US" dirty="0" smtClean="0"/>
              <a:t>World.</a:t>
            </a:r>
          </a:p>
          <a:p>
            <a:r>
              <a:rPr lang="en-US" dirty="0" smtClean="0"/>
              <a:t>Cuba’s </a:t>
            </a:r>
            <a:r>
              <a:rPr lang="en-US" dirty="0"/>
              <a:t>health care system is based on preventive medicine and the results achieved are </a:t>
            </a:r>
            <a:r>
              <a:rPr lang="en-US" dirty="0" smtClean="0"/>
              <a:t>outstanding, </a:t>
            </a:r>
            <a:r>
              <a:rPr lang="en-US" dirty="0"/>
              <a:t>Despite extremely limited resources </a:t>
            </a:r>
            <a:endParaRPr lang="en-US" dirty="0" smtClean="0"/>
          </a:p>
          <a:p>
            <a:r>
              <a:rPr lang="en-US" dirty="0" smtClean="0"/>
              <a:t>WHO Director General “Cuba </a:t>
            </a:r>
            <a:r>
              <a:rPr lang="en-US" dirty="0"/>
              <a:t>is the </a:t>
            </a:r>
            <a:r>
              <a:rPr lang="en-US" dirty="0" smtClean="0"/>
              <a:t>only </a:t>
            </a:r>
            <a:r>
              <a:rPr lang="en-US" dirty="0"/>
              <a:t>country that has a health care system closely linked to research and </a:t>
            </a:r>
            <a:r>
              <a:rPr lang="en-US" dirty="0" smtClean="0"/>
              <a:t>development. </a:t>
            </a:r>
            <a:r>
              <a:rPr lang="en-US" dirty="0"/>
              <a:t>This is the way to go, because human health can </a:t>
            </a:r>
            <a:r>
              <a:rPr lang="en-US" dirty="0" smtClean="0"/>
              <a:t>only </a:t>
            </a:r>
            <a:r>
              <a:rPr lang="en-US" dirty="0"/>
              <a:t>improve through innovation,” </a:t>
            </a:r>
            <a:endParaRPr lang="en-US" dirty="0" smtClean="0"/>
          </a:p>
          <a:p>
            <a:r>
              <a:rPr lang="en-US" dirty="0" smtClean="0"/>
              <a:t>In 2013 </a:t>
            </a:r>
            <a:r>
              <a:rPr lang="en-US" dirty="0"/>
              <a:t>Cuba inked a </a:t>
            </a:r>
            <a:r>
              <a:rPr lang="en-US" b="1" dirty="0">
                <a:hlinkClick r:id="rId2"/>
              </a:rPr>
              <a:t>deal with the Brazilian Health Ministry</a:t>
            </a:r>
            <a:r>
              <a:rPr lang="en-US" dirty="0"/>
              <a:t> to send 4,000 Cuban doctors to underserved regions of Brazil by the end of the year – worth as much as</a:t>
            </a:r>
            <a:r>
              <a:rPr lang="en-US" b="1" dirty="0"/>
              <a:t> </a:t>
            </a:r>
            <a:r>
              <a:rPr lang="en-US" b="1" dirty="0">
                <a:hlinkClick r:id="rId3"/>
              </a:rPr>
              <a:t>$270 million a </a:t>
            </a:r>
            <a:r>
              <a:rPr lang="en-US" b="1" dirty="0" smtClean="0">
                <a:hlinkClick r:id="rId3"/>
              </a:rPr>
              <a:t>year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694045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Rationale for Prioritization </a:t>
            </a:r>
            <a:r>
              <a:rPr lang="en-US" dirty="0"/>
              <a:t>and resource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2010 United States National Security Strategy </a:t>
            </a:r>
            <a:r>
              <a:rPr lang="en-US" dirty="0" smtClean="0"/>
              <a:t>calls for strengthening </a:t>
            </a:r>
            <a:r>
              <a:rPr lang="en-US" dirty="0"/>
              <a:t>health systems and </a:t>
            </a:r>
            <a:r>
              <a:rPr lang="en-US" dirty="0" smtClean="0"/>
              <a:t>investing </a:t>
            </a:r>
            <a:r>
              <a:rPr lang="en-US" dirty="0"/>
              <a:t>in global </a:t>
            </a:r>
            <a:r>
              <a:rPr lang="en-US" dirty="0" smtClean="0"/>
              <a:t>health interventions </a:t>
            </a:r>
            <a:r>
              <a:rPr lang="en-US" dirty="0"/>
              <a:t>as </a:t>
            </a:r>
            <a:r>
              <a:rPr lang="en-US" b="1" dirty="0">
                <a:solidFill>
                  <a:srgbClr val="FF0000"/>
                </a:solidFill>
              </a:rPr>
              <a:t>crucial to counter security threats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dirty="0" smtClean="0"/>
              <a:t>“Investments </a:t>
            </a:r>
            <a:r>
              <a:rPr lang="en-US" b="1" dirty="0"/>
              <a:t>in Frontline Health Workers </a:t>
            </a:r>
            <a:r>
              <a:rPr lang="en-US" b="1" dirty="0" smtClean="0"/>
              <a:t>Promote National </a:t>
            </a:r>
            <a:r>
              <a:rPr lang="en-US" b="1" dirty="0"/>
              <a:t>Security and Economic </a:t>
            </a:r>
            <a:r>
              <a:rPr lang="en-US" b="1" dirty="0" smtClean="0"/>
              <a:t>Growth”</a:t>
            </a:r>
            <a:endParaRPr lang="en-US" dirty="0" smtClean="0"/>
          </a:p>
          <a:p>
            <a:r>
              <a:rPr lang="en-US" dirty="0" smtClean="0"/>
              <a:t>Healthy </a:t>
            </a:r>
            <a:r>
              <a:rPr lang="en-US" dirty="0"/>
              <a:t>populations are more associated with </a:t>
            </a:r>
            <a:r>
              <a:rPr lang="en-US" dirty="0" smtClean="0"/>
              <a:t>productive, prosperous</a:t>
            </a:r>
            <a:r>
              <a:rPr lang="en-US" dirty="0"/>
              <a:t>, and peaceful nations, while countries with </a:t>
            </a:r>
            <a:r>
              <a:rPr lang="en-US" dirty="0" smtClean="0"/>
              <a:t>poorer health </a:t>
            </a:r>
            <a:r>
              <a:rPr lang="en-US" dirty="0"/>
              <a:t>are more associated with instability and </a:t>
            </a:r>
            <a:r>
              <a:rPr lang="en-US" dirty="0" smtClean="0"/>
              <a:t>conflict, terrorism</a:t>
            </a:r>
            <a:r>
              <a:rPr lang="en-US" dirty="0"/>
              <a:t>, and dictatorships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3230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WAY FORWARD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that poor access </a:t>
            </a:r>
            <a:r>
              <a:rPr lang="en-US" dirty="0"/>
              <a:t>to health care does not only arise from lack of resources. </a:t>
            </a:r>
            <a:r>
              <a:rPr lang="en-US" dirty="0" smtClean="0"/>
              <a:t>It rather  </a:t>
            </a:r>
            <a:r>
              <a:rPr lang="en-US" dirty="0"/>
              <a:t>reflects, </a:t>
            </a:r>
            <a:r>
              <a:rPr lang="en-US" dirty="0" smtClean="0"/>
              <a:t>a </a:t>
            </a:r>
            <a:r>
              <a:rPr lang="en-US" dirty="0"/>
              <a:t>lack of political will on the part of leaders to protect their most vulnerable populations</a:t>
            </a:r>
          </a:p>
          <a:p>
            <a:r>
              <a:rPr lang="en-US" dirty="0" smtClean="0"/>
              <a:t>GET  HEALTH ENSHRINED IN OUR CONSTITUTIONS AS A HUMAN RIGHT</a:t>
            </a:r>
          </a:p>
          <a:p>
            <a:r>
              <a:rPr lang="en-US" dirty="0" smtClean="0"/>
              <a:t>Urge countries </a:t>
            </a:r>
            <a:r>
              <a:rPr lang="en-US" dirty="0"/>
              <a:t>to invest in PHC and build an army of Frontline Health workers to save money </a:t>
            </a:r>
            <a:r>
              <a:rPr lang="en-US" dirty="0" smtClean="0"/>
              <a:t>by preventing diseases and ill health hence invigorate </a:t>
            </a:r>
            <a:r>
              <a:rPr lang="en-US" dirty="0"/>
              <a:t>economies</a:t>
            </a:r>
          </a:p>
          <a:p>
            <a:r>
              <a:rPr lang="en-US" dirty="0"/>
              <a:t>WE MUST DEVELOP EFFECTIVE STRATEGIES TO BUILD SUFFICIENT NUMBERS OF TRAINED FRONTLINE HEALTH WORKERS </a:t>
            </a:r>
          </a:p>
          <a:p>
            <a:r>
              <a:rPr lang="en-US" dirty="0"/>
              <a:t>LEARNING FROM SUCCESS </a:t>
            </a:r>
            <a:r>
              <a:rPr lang="en-US" dirty="0" smtClean="0"/>
              <a:t>STORIES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256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Tanzania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Hosting the One Million Community Health W	</a:t>
            </a:r>
            <a:r>
              <a:rPr lang="en-US" dirty="0" err="1" smtClean="0"/>
              <a:t>orkerws</a:t>
            </a:r>
            <a:r>
              <a:rPr lang="en-US" dirty="0" smtClean="0"/>
              <a:t> in Tanzania, the deputy minister for </a:t>
            </a:r>
            <a:r>
              <a:rPr lang="en-US" dirty="0"/>
              <a:t>health stated” “We have to </a:t>
            </a:r>
            <a:r>
              <a:rPr lang="en-US" dirty="0" err="1"/>
              <a:t>recognise</a:t>
            </a:r>
            <a:r>
              <a:rPr lang="en-US" dirty="0"/>
              <a:t> that advances towards the Millennium Development Goals (MDGs) can be greatly accelerated by urgently expanding primary health care service delivery capacity across Sub-Saharan Africa. Community Health Workers are foundational to this strategy</a:t>
            </a:r>
            <a:endParaRPr lang="en-US" dirty="0" smtClean="0"/>
          </a:p>
          <a:p>
            <a:r>
              <a:rPr lang="en-US" dirty="0"/>
              <a:t>Beyond just improving health outcomes, they give their communities a voice and a connection to local </a:t>
            </a:r>
            <a:r>
              <a:rPr lang="en-US" dirty="0" smtClean="0"/>
              <a:t>government</a:t>
            </a:r>
          </a:p>
          <a:p>
            <a:r>
              <a:rPr lang="en-US" dirty="0"/>
              <a:t>It is essential that we increase and support community health workers who form an essential link in service delivery between the primary health facilities and the </a:t>
            </a:r>
            <a:r>
              <a:rPr lang="en-US" dirty="0" smtClean="0"/>
              <a:t>communities</a:t>
            </a:r>
          </a:p>
          <a:p>
            <a:r>
              <a:rPr lang="en-US" dirty="0"/>
              <a:t>They are the unsung heroes of our success whom we have been taking for granted for many years</a:t>
            </a:r>
            <a:r>
              <a:rPr lang="en-US" dirty="0" smtClean="0"/>
              <a:t>.”</a:t>
            </a:r>
          </a:p>
          <a:p>
            <a:r>
              <a:rPr lang="en-US" dirty="0">
                <a:hlinkClick r:id="rId2"/>
              </a:rPr>
              <a:t>http://www.who.int/bulletin/volumes/91/11/13-118745/en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r>
              <a:rPr lang="en-US" dirty="0"/>
              <a:t>It is the responsibility of every national government to establish guidelines for scaling up CHW </a:t>
            </a:r>
            <a:r>
              <a:rPr lang="en-US" dirty="0" err="1"/>
              <a:t>programmes</a:t>
            </a:r>
            <a:r>
              <a:rPr lang="en-US" dirty="0"/>
              <a:t> that respond to local needs and realities. </a:t>
            </a:r>
          </a:p>
          <a:p>
            <a:r>
              <a:rPr lang="en-US" dirty="0" smtClean="0"/>
              <a:t>USAID :</a:t>
            </a:r>
            <a:r>
              <a:rPr lang="en-US" dirty="0"/>
              <a:t>Health Workers Are the Unsung Heroes of Global Health Progress</a:t>
            </a:r>
          </a:p>
        </p:txBody>
      </p:sp>
    </p:spTree>
    <p:extLst>
      <p:ext uri="{BB962C8B-B14F-4D97-AF65-F5344CB8AC3E}">
        <p14:creationId xmlns:p14="http://schemas.microsoft.com/office/powerpoint/2010/main" val="1123340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Many are community health workers and midwives, though they can also include local pharmacists, nurses and doctors who serve in community clinics near people in need. </a:t>
            </a:r>
            <a:r>
              <a:rPr lang="en-US" dirty="0"/>
              <a:t>They are the first and often the only link to health care for millions of people, are relatively inexpensive to train and support, and are capable of providing many life-saving interventions.</a:t>
            </a:r>
          </a:p>
        </p:txBody>
      </p:sp>
    </p:spTree>
    <p:extLst>
      <p:ext uri="{BB962C8B-B14F-4D97-AF65-F5344CB8AC3E}">
        <p14:creationId xmlns:p14="http://schemas.microsoft.com/office/powerpoint/2010/main" val="253823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Frontline health workers: 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Frontline health workers : The ground soldiers and backbone of effective health systems; Key to achieving universal health coverage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core </a:t>
            </a:r>
            <a:r>
              <a:rPr lang="en-US" b="1" dirty="0" smtClean="0"/>
              <a:t>foundation of the intelligence for disease and disease outbreak  prevention.</a:t>
            </a:r>
          </a:p>
          <a:p>
            <a:r>
              <a:rPr lang="en-US" b="1" dirty="0" smtClean="0"/>
              <a:t>Link communities to health care facilities and speak for the </a:t>
            </a:r>
            <a:r>
              <a:rPr lang="en-US" b="1" dirty="0" err="1" smtClean="0"/>
              <a:t>comminities</a:t>
            </a:r>
            <a:r>
              <a:rPr lang="en-US" b="1" dirty="0" smtClean="0"/>
              <a:t> </a:t>
            </a:r>
          </a:p>
          <a:p>
            <a:r>
              <a:rPr lang="en-US" b="1" dirty="0"/>
              <a:t>Definition. Community Health Workers (CHWs) are trusted, knowledgeable health personnel, come from the communities they serve, bridge cultural and linguistic barriers, expand access to coverage and care, and improve health outcomes. </a:t>
            </a:r>
            <a:endParaRPr lang="en-US" b="1" dirty="0" smtClean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/>
              <a:t>The roles of  frontline health workers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KEY TO UNIVERSAL ACCESS TO HEALTH SERVICES: </a:t>
            </a:r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xpertise, care and efficiency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/>
              <a:t>CORE OF OUTBREAK AND DISEASE INTELLIGENCE</a:t>
            </a:r>
            <a:r>
              <a:rPr lang="en-US" b="1" dirty="0" smtClean="0"/>
              <a:t> : </a:t>
            </a:r>
            <a:r>
              <a:rPr lang="en-US" dirty="0" smtClean="0">
                <a:solidFill>
                  <a:srgbClr val="FF0000"/>
                </a:solidFill>
              </a:rPr>
              <a:t>They </a:t>
            </a:r>
            <a:r>
              <a:rPr lang="en-US" dirty="0">
                <a:solidFill>
                  <a:srgbClr val="FF0000"/>
                </a:solidFill>
              </a:rPr>
              <a:t>look and listen on behalf of the rest of the health care </a:t>
            </a:r>
            <a:r>
              <a:rPr lang="en-US" dirty="0" smtClean="0">
                <a:solidFill>
                  <a:srgbClr val="FF0000"/>
                </a:solidFill>
              </a:rPr>
              <a:t>team</a:t>
            </a:r>
          </a:p>
          <a:p>
            <a:endParaRPr lang="en-US" dirty="0" smtClean="0"/>
          </a:p>
          <a:p>
            <a:r>
              <a:rPr lang="en-US" dirty="0" smtClean="0"/>
              <a:t>FUNDERMENTAL TO HEALTH EDUCATION, ADVOCACY AND CHANGE OF BEHAVIOR AND PRACTICES: </a:t>
            </a:r>
            <a:r>
              <a:rPr lang="en-US" dirty="0">
                <a:solidFill>
                  <a:srgbClr val="FF0000"/>
                </a:solidFill>
              </a:rPr>
              <a:t>communication channel and instrument of health care implementation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6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Role in UNIVERSAL ACCESS </a:t>
            </a:r>
            <a:r>
              <a:rPr lang="en-US" dirty="0"/>
              <a:t>TO HEALTH SERVICES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74406"/>
          </a:xfrm>
        </p:spPr>
        <p:txBody>
          <a:bodyPr/>
          <a:lstStyle/>
          <a:p>
            <a:r>
              <a:rPr lang="en-US" dirty="0" smtClean="0"/>
              <a:t>Provide </a:t>
            </a:r>
            <a:r>
              <a:rPr lang="en-US" dirty="0"/>
              <a:t>families </a:t>
            </a:r>
            <a:r>
              <a:rPr lang="en-US" dirty="0" smtClean="0"/>
              <a:t>and communities access to proven</a:t>
            </a:r>
            <a:r>
              <a:rPr lang="en-US" dirty="0"/>
              <a:t>, cost-effective, </a:t>
            </a:r>
            <a:r>
              <a:rPr lang="en-US" dirty="0" smtClean="0"/>
              <a:t>affordable lifesaving care: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Access to proven interventions to prevent </a:t>
            </a:r>
            <a:r>
              <a:rPr lang="en-US" dirty="0"/>
              <a:t>and treat </a:t>
            </a:r>
            <a:r>
              <a:rPr lang="en-US" dirty="0" smtClean="0"/>
              <a:t>infections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Increase </a:t>
            </a:r>
            <a:r>
              <a:rPr lang="en-US" dirty="0"/>
              <a:t>coverage </a:t>
            </a:r>
            <a:r>
              <a:rPr lang="en-US" dirty="0" smtClean="0"/>
              <a:t>of vaccines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Ensure </a:t>
            </a:r>
            <a:r>
              <a:rPr lang="en-US" dirty="0"/>
              <a:t>healthy outcomes for mothers and </a:t>
            </a:r>
            <a:r>
              <a:rPr lang="en-US" dirty="0" smtClean="0"/>
              <a:t>newborns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Reach most remote and hard to reach communities</a:t>
            </a:r>
          </a:p>
          <a:p>
            <a:r>
              <a:rPr lang="en-US" dirty="0" smtClean="0"/>
              <a:t>Therefore they must be supported to maintain high standards 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3200" b="1" dirty="0">
                <a:solidFill>
                  <a:srgbClr val="FF0000"/>
                </a:solidFill>
              </a:rPr>
              <a:t>Expertise, care and </a:t>
            </a:r>
            <a:r>
              <a:rPr lang="en-US" sz="3200" b="1" dirty="0" smtClean="0">
                <a:solidFill>
                  <a:srgbClr val="FF0000"/>
                </a:solidFill>
              </a:rPr>
              <a:t>efficiency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8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FUNDERMENTAL TO HEALTH EDUCATION, ADVOCACY AND CHANGE OF BEHAVIOR AND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Communication </a:t>
            </a:r>
            <a:r>
              <a:rPr lang="en-US" sz="3200" dirty="0"/>
              <a:t>channel </a:t>
            </a:r>
            <a:endParaRPr lang="en-US" sz="3200" dirty="0" smtClean="0"/>
          </a:p>
          <a:p>
            <a:r>
              <a:rPr lang="en-US" sz="3200" dirty="0" smtClean="0"/>
              <a:t>Clear interpretation of messages </a:t>
            </a:r>
          </a:p>
          <a:p>
            <a:r>
              <a:rPr lang="en-US" sz="3200" dirty="0"/>
              <a:t>Trusted and belong to </a:t>
            </a:r>
            <a:r>
              <a:rPr lang="en-US" sz="3200" dirty="0" smtClean="0"/>
              <a:t>communities</a:t>
            </a:r>
            <a:r>
              <a:rPr lang="en-US" sz="3200" dirty="0"/>
              <a:t>: Build trust and service acceptability</a:t>
            </a:r>
          </a:p>
          <a:p>
            <a:r>
              <a:rPr lang="en-US" sz="3200" dirty="0" smtClean="0"/>
              <a:t>Instrumental to behavior change</a:t>
            </a:r>
            <a:endParaRPr lang="en-US" sz="3200" dirty="0"/>
          </a:p>
          <a:p>
            <a:r>
              <a:rPr lang="en-US" sz="3200" dirty="0" smtClean="0"/>
              <a:t>Instrumental to Implementation of Essential Interventions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43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CORE OF OUTBREAK AND DISEASE </a:t>
            </a:r>
            <a:r>
              <a:rPr lang="en-US" b="1" dirty="0" smtClean="0"/>
              <a:t>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PRESENT, LIVE AND WORK WITH THE COMMUNITIES </a:t>
            </a:r>
          </a:p>
          <a:p>
            <a:r>
              <a:rPr lang="en-US" dirty="0" smtClean="0"/>
              <a:t>Have ears on the ground to listen on </a:t>
            </a:r>
            <a:r>
              <a:rPr lang="en-US" dirty="0"/>
              <a:t>behalf of the rest of the health care </a:t>
            </a:r>
            <a:r>
              <a:rPr lang="en-US" dirty="0" smtClean="0"/>
              <a:t>team</a:t>
            </a:r>
          </a:p>
          <a:p>
            <a:pPr marL="0" indent="0">
              <a:buNone/>
            </a:pPr>
            <a:r>
              <a:rPr lang="en-US" dirty="0" smtClean="0"/>
              <a:t>	-Rumors and early outbreak signals, community News </a:t>
            </a:r>
          </a:p>
          <a:p>
            <a:pPr marL="0" indent="0">
              <a:buNone/>
            </a:pPr>
            <a:r>
              <a:rPr lang="en-US" dirty="0" smtClean="0"/>
              <a:t>	-Alerting the health system </a:t>
            </a:r>
          </a:p>
          <a:p>
            <a:r>
              <a:rPr lang="en-US" dirty="0" smtClean="0"/>
              <a:t>Have the eyes and can see happenings –First hand impression of events</a:t>
            </a:r>
          </a:p>
          <a:p>
            <a:r>
              <a:rPr lang="en-US" dirty="0" smtClean="0"/>
              <a:t>Act and provide the initial actions at source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– prevent spread, care for victims, prevent panicky, </a:t>
            </a:r>
            <a:r>
              <a:rPr lang="en-US" smtClean="0"/>
              <a:t>guide communities </a:t>
            </a:r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44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FRONTLINE HEALTH WORKERS roles in applying  THE ONE HEALTH APPROACH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the intelligence to prevent emergency of diseases and outbreaks</a:t>
            </a:r>
          </a:p>
          <a:p>
            <a:r>
              <a:rPr lang="en-US" dirty="0" smtClean="0"/>
              <a:t>Stop outbreaks at source - multi-sectoral concerted actions involving a minimum of environment, animal and human sectors. </a:t>
            </a:r>
          </a:p>
          <a:p>
            <a:r>
              <a:rPr lang="en-US" dirty="0" smtClean="0"/>
              <a:t>Requires extending their roles to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Environmental intelligence and data collection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(TO ENABLE trends and predictions of extraordinary weather and 			environmental changes)</a:t>
            </a:r>
          </a:p>
          <a:p>
            <a:pPr marL="0" indent="0">
              <a:buNone/>
            </a:pPr>
            <a:r>
              <a:rPr lang="en-US" dirty="0" smtClean="0"/>
              <a:t>	- Linking with Veterinary and wildlife frontline workers </a:t>
            </a:r>
          </a:p>
          <a:p>
            <a:pPr marL="0" indent="0">
              <a:buNone/>
            </a:pPr>
            <a:r>
              <a:rPr lang="en-US" dirty="0" smtClean="0"/>
              <a:t>How can we forge MULTISECTORAL Linkages and Coordinate the intelligence DATA ANALYSIS/INTEPRETATION AND COMMUNICATION 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1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predicaments of frontline health workers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POORLY RESOURCED IN TERMS OF HUMAN RESOURCE DEVELOPMENT</a:t>
            </a:r>
          </a:p>
          <a:p>
            <a:pPr>
              <a:buFontTx/>
              <a:buChar char="-"/>
            </a:pPr>
            <a:r>
              <a:rPr lang="en-US" dirty="0" smtClean="0"/>
              <a:t>Poorly paid</a:t>
            </a:r>
          </a:p>
          <a:p>
            <a:pPr>
              <a:buFontTx/>
              <a:buChar char="-"/>
            </a:pPr>
            <a:r>
              <a:rPr lang="en-US" dirty="0" smtClean="0"/>
              <a:t>Inadequate training</a:t>
            </a:r>
          </a:p>
          <a:p>
            <a:pPr>
              <a:buFontTx/>
              <a:buChar char="-"/>
            </a:pPr>
            <a:r>
              <a:rPr lang="en-US" dirty="0" smtClean="0"/>
              <a:t>Inadequate supervision and field support</a:t>
            </a:r>
          </a:p>
          <a:p>
            <a:pPr>
              <a:buFontTx/>
              <a:buChar char="-"/>
            </a:pPr>
            <a:r>
              <a:rPr lang="en-US" dirty="0" smtClean="0"/>
              <a:t>Often not recognized and not paid. Voluntary services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9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Current predicaments of frontline health workers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POORLY RESOURCED IN TERMS OF EXPERTISE, CARE AND EFFICIENCY </a:t>
            </a:r>
          </a:p>
          <a:p>
            <a:pPr>
              <a:buFontTx/>
              <a:buChar char="-"/>
            </a:pPr>
            <a:r>
              <a:rPr lang="en-US" dirty="0" smtClean="0"/>
              <a:t>Not assured of standard Equipment and tools to perform their work safely</a:t>
            </a:r>
          </a:p>
          <a:p>
            <a:pPr>
              <a:buFontTx/>
              <a:buChar char="-"/>
            </a:pPr>
            <a:r>
              <a:rPr lang="en-US" dirty="0"/>
              <a:t>Provision of personal protection poor</a:t>
            </a:r>
          </a:p>
          <a:p>
            <a:pPr>
              <a:buFontTx/>
              <a:buChar char="-"/>
            </a:pPr>
            <a:r>
              <a:rPr lang="en-US" dirty="0" smtClean="0"/>
              <a:t>Not well equipped and supported to adhere to SOPs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236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2718</TotalTime>
  <Words>939</Words>
  <Application>Microsoft Office PowerPoint</Application>
  <PresentationFormat>Widescreen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</vt:lpstr>
      <vt:lpstr>Vapor Trail</vt:lpstr>
      <vt:lpstr>The role of the frontline health worker in controlling disease outbreaks</vt:lpstr>
      <vt:lpstr>Frontline health workers: definition </vt:lpstr>
      <vt:lpstr>The roles of  frontline health workers</vt:lpstr>
      <vt:lpstr>Role in UNIVERSAL ACCESS TO HEALTH SERVICES </vt:lpstr>
      <vt:lpstr>FUNDERMENTAL TO HEALTH EDUCATION, ADVOCACY AND CHANGE OF BEHAVIOR AND PRACTICES</vt:lpstr>
      <vt:lpstr>CORE OF OUTBREAK AND DISEASE INTELLIGENCE</vt:lpstr>
      <vt:lpstr>FRONTLINE HEALTH WORKERS roles in applying  THE ONE HEALTH APPROACH</vt:lpstr>
      <vt:lpstr>Current predicaments of frontline health workers </vt:lpstr>
      <vt:lpstr>Current predicaments of frontline health workers </vt:lpstr>
      <vt:lpstr>Prevention means addressing the cause of incidence </vt:lpstr>
      <vt:lpstr>Success stories: Ethiopia</vt:lpstr>
      <vt:lpstr>Success stories: Malawi </vt:lpstr>
      <vt:lpstr>Success stories: CUBA</vt:lpstr>
      <vt:lpstr>Rationale for Prioritization and resource allocation</vt:lpstr>
      <vt:lpstr>WAY FORWARD  </vt:lpstr>
      <vt:lpstr>Tanzania</vt:lpstr>
      <vt:lpstr>definition</vt:lpstr>
    </vt:vector>
  </TitlesOfParts>
  <Company>DAI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frontline health worker in controlling disease outbreaks</dc:title>
  <dc:creator>Andrew Kitua</dc:creator>
  <cp:lastModifiedBy>Andrew Kitua</cp:lastModifiedBy>
  <cp:revision>64</cp:revision>
  <dcterms:created xsi:type="dcterms:W3CDTF">2017-02-03T10:43:28Z</dcterms:created>
  <dcterms:modified xsi:type="dcterms:W3CDTF">2017-03-31T09:31:57Z</dcterms:modified>
</cp:coreProperties>
</file>